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3" r:id="rId4"/>
  </p:sldMasterIdLst>
  <p:notesMasterIdLst>
    <p:notesMasterId r:id="rId48"/>
  </p:notesMasterIdLst>
  <p:sldIdLst>
    <p:sldId id="256" r:id="rId5"/>
    <p:sldId id="257" r:id="rId6"/>
    <p:sldId id="566" r:id="rId7"/>
    <p:sldId id="570" r:id="rId8"/>
    <p:sldId id="571" r:id="rId9"/>
    <p:sldId id="551" r:id="rId10"/>
    <p:sldId id="558" r:id="rId11"/>
    <p:sldId id="546" r:id="rId12"/>
    <p:sldId id="284" r:id="rId13"/>
    <p:sldId id="275" r:id="rId14"/>
    <p:sldId id="274" r:id="rId15"/>
    <p:sldId id="555" r:id="rId16"/>
    <p:sldId id="573" r:id="rId17"/>
    <p:sldId id="285" r:id="rId18"/>
    <p:sldId id="556" r:id="rId19"/>
    <p:sldId id="259" r:id="rId20"/>
    <p:sldId id="489" r:id="rId21"/>
    <p:sldId id="493" r:id="rId22"/>
    <p:sldId id="569" r:id="rId23"/>
    <p:sldId id="544" r:id="rId24"/>
    <p:sldId id="559" r:id="rId25"/>
    <p:sldId id="562" r:id="rId26"/>
    <p:sldId id="561" r:id="rId27"/>
    <p:sldId id="560" r:id="rId28"/>
    <p:sldId id="564" r:id="rId29"/>
    <p:sldId id="563" r:id="rId30"/>
    <p:sldId id="261" r:id="rId31"/>
    <p:sldId id="262" r:id="rId32"/>
    <p:sldId id="532" r:id="rId33"/>
    <p:sldId id="539" r:id="rId34"/>
    <p:sldId id="530" r:id="rId35"/>
    <p:sldId id="540" r:id="rId36"/>
    <p:sldId id="542" r:id="rId37"/>
    <p:sldId id="543" r:id="rId38"/>
    <p:sldId id="512" r:id="rId39"/>
    <p:sldId id="536" r:id="rId40"/>
    <p:sldId id="523" r:id="rId41"/>
    <p:sldId id="548" r:id="rId42"/>
    <p:sldId id="518" r:id="rId43"/>
    <p:sldId id="505" r:id="rId44"/>
    <p:sldId id="534" r:id="rId45"/>
    <p:sldId id="568" r:id="rId46"/>
    <p:sldId id="263" r:id="rId47"/>
  </p:sldIdLst>
  <p:sldSz cx="18288000" cy="10287000"/>
  <p:notesSz cx="6858000" cy="9144000"/>
  <p:embeddedFontLst>
    <p:embeddedFont>
      <p:font typeface="Aptos" panose="020B0004020202020204" pitchFamily="34" charset="0"/>
      <p:regular r:id="rId49"/>
      <p:bold r:id="rId50"/>
      <p:italic r:id="rId51"/>
      <p:boldItalic r:id="rId52"/>
    </p:embeddedFont>
    <p:embeddedFont>
      <p:font typeface="Arial Narrow" panose="020B0604020202020204" pitchFamily="34" charset="0"/>
      <p:regular r:id="rId53"/>
      <p:bold r:id="rId54"/>
      <p:italic r:id="rId55"/>
      <p:boldItalic r:id="rId56"/>
    </p:embeddedFont>
    <p:embeddedFont>
      <p:font typeface="Barlow Condensed" panose="020F0502020204030204" pitchFamily="34" charset="0"/>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Fira Sans Extra Condensed" panose="020F0502020204030204" pitchFamily="34" charset="0"/>
      <p:regular r:id="rId67"/>
      <p:bold r:id="rId68"/>
      <p:italic r:id="rId69"/>
      <p:boldItalic r:id="rId70"/>
    </p:embeddedFont>
    <p:embeddedFont>
      <p:font typeface="Fira Sans Extra Condensed SemiBold" panose="020B0604020202020204" pitchFamily="34" charset="0"/>
      <p:regular r:id="rId71"/>
      <p:bold r:id="rId72"/>
      <p:italic r:id="rId73"/>
      <p:boldItalic r:id="rId74"/>
    </p:embeddedFont>
    <p:embeddedFont>
      <p:font typeface="Georgia Pro" panose="02040502050405020303" pitchFamily="18" charset="0"/>
      <p:regular r:id="rId75"/>
      <p:bold r:id="rId76"/>
      <p:italic r:id="rId77"/>
      <p:boldItalic r:id="rId78"/>
    </p:embeddedFont>
    <p:embeddedFont>
      <p:font typeface="Now" pitchFamily="2" charset="77"/>
      <p:regular r:id="rId79"/>
      <p:bold r:id="rId80"/>
    </p:embeddedFont>
    <p:embeddedFont>
      <p:font typeface="Now Bold" panose="020B0604020202020204" pitchFamily="34" charset="0"/>
      <p:regular r:id="rId81"/>
    </p:embeddedFont>
    <p:embeddedFont>
      <p:font typeface="Now Medium" pitchFamily="2" charset="77"/>
      <p:regular r:id="rId82"/>
    </p:embeddedFont>
    <p:embeddedFont>
      <p:font typeface="Open Sans Bold" panose="020B0604020202020204" pitchFamily="34" charset="0"/>
      <p:regular r:id="rId83"/>
      <p:bold r:id="rId84"/>
    </p:embeddedFont>
    <p:embeddedFont>
      <p:font typeface="Ovo" panose="02020502070400060406" pitchFamily="18" charset="0"/>
      <p:regular r:id="rId85"/>
    </p:embeddedFont>
    <p:embeddedFont>
      <p:font typeface="Roboto" panose="02000000000000000000" pitchFamily="2" charset="0"/>
      <p:regular r:id="rId86"/>
      <p:bold r:id="rId87"/>
      <p:italic r:id="rId88"/>
      <p:boldItalic r:id="rId8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104B3-BAC3-4DDC-B936-B335DA8B1461}">
          <p14:sldIdLst>
            <p14:sldId id="256"/>
          </p14:sldIdLst>
        </p14:section>
        <p14:section name="Visioning" id="{389CA7A0-651E-4F36-87CD-71A864DA57E2}">
          <p14:sldIdLst>
            <p14:sldId id="257"/>
            <p14:sldId id="566"/>
            <p14:sldId id="570"/>
            <p14:sldId id="571"/>
            <p14:sldId id="551"/>
          </p14:sldIdLst>
        </p14:section>
        <p14:section name="Stakeholder Mgmt" id="{3617E70A-65F9-4FB0-A8F2-5FE3860A2A47}">
          <p14:sldIdLst>
            <p14:sldId id="558"/>
            <p14:sldId id="546"/>
            <p14:sldId id="284"/>
            <p14:sldId id="275"/>
            <p14:sldId id="274"/>
            <p14:sldId id="555"/>
            <p14:sldId id="573"/>
            <p14:sldId id="285"/>
            <p14:sldId id="556"/>
          </p14:sldIdLst>
        </p14:section>
        <p14:section name="Communication" id="{C6C1B635-BEC1-4C58-A71C-6C3FB8434999}">
          <p14:sldIdLst>
            <p14:sldId id="259"/>
            <p14:sldId id="489"/>
            <p14:sldId id="493"/>
            <p14:sldId id="569"/>
            <p14:sldId id="544"/>
          </p14:sldIdLst>
        </p14:section>
        <p14:section name="Training" id="{F4AE1220-D007-4DB9-943C-87DE7D13C5E1}">
          <p14:sldIdLst>
            <p14:sldId id="559"/>
            <p14:sldId id="562"/>
            <p14:sldId id="561"/>
            <p14:sldId id="560"/>
            <p14:sldId id="564"/>
            <p14:sldId id="563"/>
          </p14:sldIdLst>
        </p14:section>
        <p14:section name="Sustaining Change" id="{AC970D4C-6BCD-404C-A3B8-620EBD3E4959}">
          <p14:sldIdLst>
            <p14:sldId id="261"/>
            <p14:sldId id="262"/>
            <p14:sldId id="532"/>
            <p14:sldId id="539"/>
            <p14:sldId id="530"/>
            <p14:sldId id="540"/>
            <p14:sldId id="542"/>
            <p14:sldId id="543"/>
            <p14:sldId id="512"/>
            <p14:sldId id="536"/>
            <p14:sldId id="523"/>
            <p14:sldId id="548"/>
            <p14:sldId id="518"/>
            <p14:sldId id="505"/>
            <p14:sldId id="534"/>
            <p14:sldId id="568"/>
            <p14:sldId id="26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EF8CB27-3DD6-4760-84D8-B2A14CAC413D}" name="ONG Hui Hui (WANG Huihui)" initials="" userId="S::huihui.ong.2023@mitb.smu.edu.sg::740af236-0774-4de7-89e2-29b58b15033a" providerId="AD"/>
  <p188:author id="{E6F67F68-12A7-9023-352D-97108B329161}" name="Kruti CHANDRASHEKAR" initials="KC" userId="S::kruti.c.2023@mitb.smu.edu.sg::ebccdfe6-6d8e-4bb7-a8da-c7c567cd8be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0"/>
    <a:srgbClr val="FFE59A"/>
    <a:srgbClr val="FFC000"/>
    <a:srgbClr val="FFF4E6"/>
    <a:srgbClr val="EEAF8C"/>
    <a:srgbClr val="FFE8C9"/>
    <a:srgbClr val="FFE8CA"/>
    <a:srgbClr val="FFCD2D"/>
    <a:srgbClr val="ED7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8CA880-FA74-4D50-ADC5-81DDC70BE2C4}" v="1" dt="2024-03-19T12:18:42.231"/>
    <p1510:client id="{3714A5B7-FC71-414D-A63E-E935EC3E94AE}" v="66" dt="2024-03-19T13:17:34.153"/>
    <p1510:client id="{42E5710B-A537-4103-B6EF-2ECF225C300C}" v="82" dt="2024-03-19T12:08:04.081"/>
    <p1510:client id="{5533F0C6-1613-434E-BA48-47C71977B56F}" v="2" dt="2024-03-19T12:19:47.478"/>
    <p1510:client id="{889FB6D6-6188-46C9-9E37-5FD33735330C}" v="2" dt="2024-03-19T12:41:29.409"/>
    <p1510:client id="{90AE5050-3B06-4D71-9B89-11176E8FB07D}" v="124" dt="2024-03-20T08:33:09.867"/>
    <p1510:client id="{A4035EC3-EBD3-4612-8293-CE493B301AE1}" v="62" dt="2024-03-20T08:04:24.748"/>
    <p1510:client id="{DB41116E-6EFB-4C4E-AA27-6AD0B7C556FC}" v="42" dt="2024-03-20T08:11:36.657"/>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varScale="1">
        <p:scale>
          <a:sx n="80" d="100"/>
          <a:sy n="80" d="100"/>
        </p:scale>
        <p:origin x="280"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5.fntdata"/><Relationship Id="rId68" Type="http://schemas.openxmlformats.org/officeDocument/2006/relationships/font" Target="fonts/font20.fntdata"/><Relationship Id="rId84" Type="http://schemas.openxmlformats.org/officeDocument/2006/relationships/font" Target="fonts/font36.fntdata"/><Relationship Id="rId89" Type="http://schemas.openxmlformats.org/officeDocument/2006/relationships/font" Target="fonts/font41.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 Target="slides/slide1.xml"/><Relationship Id="rId90" Type="http://schemas.openxmlformats.org/officeDocument/2006/relationships/presProps" Target="presProps.xml"/><Relationship Id="rId95" Type="http://schemas.microsoft.com/office/2018/10/relationships/authors" Targe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notesMaster" Target="notesMasters/notesMaster1.xml"/><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4.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85" Type="http://schemas.openxmlformats.org/officeDocument/2006/relationships/font" Target="fonts/font37.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font" Target="fonts/font35.fntdata"/><Relationship Id="rId88" Type="http://schemas.openxmlformats.org/officeDocument/2006/relationships/font" Target="fonts/font40.fntdata"/><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font" Target="fonts/font33.fntdata"/><Relationship Id="rId86" Type="http://schemas.openxmlformats.org/officeDocument/2006/relationships/font" Target="fonts/font38.fntdata"/><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3.xml"/><Relationship Id="rId71" Type="http://schemas.openxmlformats.org/officeDocument/2006/relationships/font" Target="fonts/font23.fntdata"/><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8.fntdata"/><Relationship Id="rId87" Type="http://schemas.openxmlformats.org/officeDocument/2006/relationships/font" Target="fonts/font39.fntdata"/><Relationship Id="rId61" Type="http://schemas.openxmlformats.org/officeDocument/2006/relationships/font" Target="fonts/font13.fntdata"/><Relationship Id="rId82" Type="http://schemas.openxmlformats.org/officeDocument/2006/relationships/font" Target="fonts/font34.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font" Target="fonts/font8.fntdata"/><Relationship Id="rId77" Type="http://schemas.openxmlformats.org/officeDocument/2006/relationships/font" Target="fonts/font29.fntdata"/></Relationships>
</file>

<file path=ppt/diagrams/_rels/data3.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F5A0E1-FB51-5543-BF86-F0EFDA0C883D}" type="doc">
      <dgm:prSet loTypeId="urn:microsoft.com/office/officeart/2005/8/layout/orgChart1" loCatId="" qsTypeId="urn:microsoft.com/office/officeart/2005/8/quickstyle/3d1" qsCatId="3D" csTypeId="urn:microsoft.com/office/officeart/2005/8/colors/accent1_2" csCatId="accent1" phldr="1"/>
      <dgm:spPr/>
      <dgm:t>
        <a:bodyPr/>
        <a:lstStyle/>
        <a:p>
          <a:endParaRPr lang="en-GB"/>
        </a:p>
      </dgm:t>
    </dgm:pt>
    <dgm:pt modelId="{31140D12-8B68-9749-80BB-9CF2FB6BAFB4}">
      <dgm:prSet phldrT="[Text]" custT="1"/>
      <dgm:spPr>
        <a:solidFill>
          <a:srgbClr val="FFCD2D"/>
        </a:solidFill>
      </dgm:spPr>
      <dgm:t>
        <a:bodyPr/>
        <a:lstStyle/>
        <a:p>
          <a:r>
            <a:rPr lang="en-GB" sz="1100" b="0" i="0">
              <a:solidFill>
                <a:schemeClr val="accent6">
                  <a:lumMod val="75000"/>
                </a:schemeClr>
              </a:solidFill>
              <a:latin typeface="Now Medium" pitchFamily="2" charset="77"/>
            </a:rPr>
            <a:t>Tim Mahoney </a:t>
          </a:r>
          <a:br>
            <a:rPr lang="en-GB" sz="1100" b="0" i="0">
              <a:solidFill>
                <a:schemeClr val="accent6">
                  <a:lumMod val="75000"/>
                </a:schemeClr>
              </a:solidFill>
              <a:latin typeface="Now Medium" pitchFamily="2" charset="77"/>
            </a:rPr>
          </a:br>
          <a:r>
            <a:rPr lang="en-GB" sz="1100" b="0" i="0">
              <a:solidFill>
                <a:schemeClr val="accent6">
                  <a:lumMod val="75000"/>
                </a:schemeClr>
              </a:solidFill>
              <a:latin typeface="Now Medium" pitchFamily="2" charset="77"/>
            </a:rPr>
            <a:t>(SVP, Enterprise Transformation)</a:t>
          </a:r>
        </a:p>
      </dgm:t>
    </dgm:pt>
    <dgm:pt modelId="{FE23AF73-8E8B-8947-9CBF-E95342F30814}" type="parTrans" cxnId="{3DBB2739-AFD0-1C47-A55D-EFE833DD2D5E}">
      <dgm:prSet/>
      <dgm:spPr/>
      <dgm:t>
        <a:bodyPr/>
        <a:lstStyle/>
        <a:p>
          <a:endParaRPr lang="en-GB" sz="1100"/>
        </a:p>
      </dgm:t>
    </dgm:pt>
    <dgm:pt modelId="{789AC269-0F0E-2348-9957-C3A9D82119EE}" type="sibTrans" cxnId="{3DBB2739-AFD0-1C47-A55D-EFE833DD2D5E}">
      <dgm:prSet/>
      <dgm:spPr/>
      <dgm:t>
        <a:bodyPr/>
        <a:lstStyle/>
        <a:p>
          <a:endParaRPr lang="en-GB" sz="1100"/>
        </a:p>
      </dgm:t>
    </dgm:pt>
    <dgm:pt modelId="{FCDABD02-94D3-AD46-9FE0-1DCB13C23E84}">
      <dgm:prSet phldrT="[Text]" custT="1"/>
      <dgm:spPr>
        <a:solidFill>
          <a:srgbClr val="FFC000"/>
        </a:solidFill>
      </dgm:spPr>
      <dgm:t>
        <a:bodyPr/>
        <a:lstStyle/>
        <a:p>
          <a:r>
            <a:rPr lang="en-GB" sz="1100" b="0" i="0">
              <a:solidFill>
                <a:schemeClr val="accent6">
                  <a:lumMod val="75000"/>
                </a:schemeClr>
              </a:solidFill>
              <a:latin typeface="Now Medium" pitchFamily="2" charset="77"/>
            </a:rPr>
            <a:t>Strategic Team</a:t>
          </a:r>
        </a:p>
      </dgm:t>
    </dgm:pt>
    <dgm:pt modelId="{DD67F077-CFEE-F445-AB83-E43B765BCD53}" type="parTrans" cxnId="{7A2BE4CA-662E-8043-B5E9-237D0F91D855}">
      <dgm:prSet/>
      <dgm:spPr/>
      <dgm:t>
        <a:bodyPr/>
        <a:lstStyle/>
        <a:p>
          <a:endParaRPr lang="en-GB" sz="1100"/>
        </a:p>
      </dgm:t>
    </dgm:pt>
    <dgm:pt modelId="{E37A70DE-4554-514A-9425-BA26389C9AD3}" type="sibTrans" cxnId="{7A2BE4CA-662E-8043-B5E9-237D0F91D855}">
      <dgm:prSet/>
      <dgm:spPr/>
      <dgm:t>
        <a:bodyPr/>
        <a:lstStyle/>
        <a:p>
          <a:endParaRPr lang="en-GB" sz="1100"/>
        </a:p>
      </dgm:t>
    </dgm:pt>
    <dgm:pt modelId="{5B86EE5F-987F-104C-BFDD-EE7BA2809130}">
      <dgm:prSet phldrT="[Text]" custT="1"/>
      <dgm:spPr>
        <a:solidFill>
          <a:srgbClr val="FFC000"/>
        </a:solidFill>
      </dgm:spPr>
      <dgm:t>
        <a:bodyPr/>
        <a:lstStyle/>
        <a:p>
          <a:r>
            <a:rPr lang="en-GB" sz="1100" b="0" i="0">
              <a:solidFill>
                <a:schemeClr val="accent6">
                  <a:lumMod val="75000"/>
                </a:schemeClr>
              </a:solidFill>
              <a:latin typeface="Now Medium" pitchFamily="2" charset="77"/>
            </a:rPr>
            <a:t>Honeywell Digital Team</a:t>
          </a:r>
        </a:p>
      </dgm:t>
    </dgm:pt>
    <dgm:pt modelId="{E168EABA-6EDB-2640-9952-BFAA1C3F1D66}" type="parTrans" cxnId="{B7217539-C8B7-BC41-8E9E-9A049FFD4041}">
      <dgm:prSet/>
      <dgm:spPr/>
      <dgm:t>
        <a:bodyPr/>
        <a:lstStyle/>
        <a:p>
          <a:endParaRPr lang="en-GB" sz="1100"/>
        </a:p>
      </dgm:t>
    </dgm:pt>
    <dgm:pt modelId="{FC7208BF-7D68-AB4F-A1CA-FE057D5C32AD}" type="sibTrans" cxnId="{B7217539-C8B7-BC41-8E9E-9A049FFD4041}">
      <dgm:prSet/>
      <dgm:spPr/>
      <dgm:t>
        <a:bodyPr/>
        <a:lstStyle/>
        <a:p>
          <a:endParaRPr lang="en-GB" sz="1100"/>
        </a:p>
      </dgm:t>
    </dgm:pt>
    <dgm:pt modelId="{2E3C7158-FA6B-A145-AEB4-B8372E24CD7A}">
      <dgm:prSet phldrT="[Text]" custT="1"/>
      <dgm:spPr>
        <a:solidFill>
          <a:srgbClr val="FFC000"/>
        </a:solidFill>
      </dgm:spPr>
      <dgm:t>
        <a:bodyPr/>
        <a:lstStyle/>
        <a:p>
          <a:r>
            <a:rPr lang="en-GB" sz="1100" b="0" i="0">
              <a:solidFill>
                <a:schemeClr val="accent6">
                  <a:lumMod val="75000"/>
                </a:schemeClr>
              </a:solidFill>
              <a:latin typeface="Now Medium" pitchFamily="2" charset="77"/>
            </a:rPr>
            <a:t>Supply Change Transformation Team</a:t>
          </a:r>
        </a:p>
      </dgm:t>
    </dgm:pt>
    <dgm:pt modelId="{A8A10FB7-CB32-2848-8351-2212D2D71FBA}" type="parTrans" cxnId="{796F54DA-5FC1-0541-B36A-708DF8DFA7BC}">
      <dgm:prSet/>
      <dgm:spPr/>
      <dgm:t>
        <a:bodyPr/>
        <a:lstStyle/>
        <a:p>
          <a:endParaRPr lang="en-GB" sz="1100"/>
        </a:p>
      </dgm:t>
    </dgm:pt>
    <dgm:pt modelId="{5607B122-B543-8E43-80E6-91039C280535}" type="sibTrans" cxnId="{796F54DA-5FC1-0541-B36A-708DF8DFA7BC}">
      <dgm:prSet/>
      <dgm:spPr/>
      <dgm:t>
        <a:bodyPr/>
        <a:lstStyle/>
        <a:p>
          <a:endParaRPr lang="en-GB" sz="1100"/>
        </a:p>
      </dgm:t>
    </dgm:pt>
    <dgm:pt modelId="{56BCC470-7A26-9D48-96D8-DCAD950660D5}">
      <dgm:prSet custT="1"/>
      <dgm:spPr>
        <a:solidFill>
          <a:srgbClr val="FFC000"/>
        </a:solidFill>
      </dgm:spPr>
      <dgm:t>
        <a:bodyPr/>
        <a:lstStyle/>
        <a:p>
          <a:r>
            <a:rPr lang="en-GB" sz="1100" b="0" i="0">
              <a:solidFill>
                <a:schemeClr val="accent6">
                  <a:lumMod val="75000"/>
                </a:schemeClr>
              </a:solidFill>
              <a:latin typeface="Now Medium" pitchFamily="2" charset="77"/>
            </a:rPr>
            <a:t>Judy Kay</a:t>
          </a:r>
          <a:br>
            <a:rPr lang="en-GB" sz="1100" b="0" i="0">
              <a:solidFill>
                <a:schemeClr val="accent6">
                  <a:lumMod val="75000"/>
                </a:schemeClr>
              </a:solidFill>
              <a:latin typeface="Now Medium" pitchFamily="2" charset="77"/>
            </a:rPr>
          </a:br>
          <a:r>
            <a:rPr lang="en-GB" sz="1100" b="0" i="0">
              <a:solidFill>
                <a:schemeClr val="accent6">
                  <a:lumMod val="75000"/>
                </a:schemeClr>
              </a:solidFill>
              <a:latin typeface="Now Medium" pitchFamily="2" charset="77"/>
            </a:rPr>
            <a:t>(Chief Strategic Officer)</a:t>
          </a:r>
        </a:p>
      </dgm:t>
    </dgm:pt>
    <dgm:pt modelId="{2CD61537-DB81-D840-B94B-D65295B681EF}" type="parTrans" cxnId="{27D5CB25-981E-5C47-8A28-2D67ABAA9013}">
      <dgm:prSet/>
      <dgm:spPr/>
      <dgm:t>
        <a:bodyPr/>
        <a:lstStyle/>
        <a:p>
          <a:endParaRPr lang="en-GB" sz="1100"/>
        </a:p>
      </dgm:t>
    </dgm:pt>
    <dgm:pt modelId="{8860BFC6-1A90-1B4E-BEFD-6645A80F1CD0}" type="sibTrans" cxnId="{27D5CB25-981E-5C47-8A28-2D67ABAA9013}">
      <dgm:prSet/>
      <dgm:spPr/>
      <dgm:t>
        <a:bodyPr/>
        <a:lstStyle/>
        <a:p>
          <a:endParaRPr lang="en-GB" sz="1100"/>
        </a:p>
      </dgm:t>
    </dgm:pt>
    <dgm:pt modelId="{83718D55-5B25-034F-9666-AF59DD294E67}">
      <dgm:prSet custT="1"/>
      <dgm:spPr>
        <a:solidFill>
          <a:srgbClr val="FFC000"/>
        </a:solidFill>
      </dgm:spPr>
      <dgm:t>
        <a:bodyPr/>
        <a:lstStyle/>
        <a:p>
          <a:r>
            <a:rPr lang="en-GB" sz="1100" b="0" i="0">
              <a:solidFill>
                <a:schemeClr val="accent6">
                  <a:lumMod val="75000"/>
                </a:schemeClr>
              </a:solidFill>
              <a:latin typeface="Now Medium" pitchFamily="2" charset="77"/>
            </a:rPr>
            <a:t>Jeff Kimbell</a:t>
          </a:r>
        </a:p>
        <a:p>
          <a:r>
            <a:rPr lang="en-GB" sz="1100" b="0" i="0">
              <a:solidFill>
                <a:schemeClr val="accent6">
                  <a:lumMod val="75000"/>
                </a:schemeClr>
              </a:solidFill>
              <a:latin typeface="Now Medium" pitchFamily="2" charset="77"/>
            </a:rPr>
            <a:t>(Global Strategic Account)</a:t>
          </a:r>
        </a:p>
      </dgm:t>
    </dgm:pt>
    <dgm:pt modelId="{A8687155-81BF-534D-9D69-7BE2743E0DDB}" type="parTrans" cxnId="{C3C5187B-A89A-7F41-AB94-26934839157B}">
      <dgm:prSet/>
      <dgm:spPr/>
      <dgm:t>
        <a:bodyPr/>
        <a:lstStyle/>
        <a:p>
          <a:endParaRPr lang="en-GB" sz="1100"/>
        </a:p>
      </dgm:t>
    </dgm:pt>
    <dgm:pt modelId="{2B1C18A3-684F-464E-8B88-38F8A7605518}" type="sibTrans" cxnId="{C3C5187B-A89A-7F41-AB94-26934839157B}">
      <dgm:prSet/>
      <dgm:spPr/>
      <dgm:t>
        <a:bodyPr/>
        <a:lstStyle/>
        <a:p>
          <a:endParaRPr lang="en-GB" sz="1100"/>
        </a:p>
      </dgm:t>
    </dgm:pt>
    <dgm:pt modelId="{2B0BC061-7699-B742-A7CB-D1063598A32B}">
      <dgm:prSet custT="1"/>
      <dgm:spPr>
        <a:solidFill>
          <a:srgbClr val="FFC000"/>
        </a:solidFill>
      </dgm:spPr>
      <dgm:t>
        <a:bodyPr/>
        <a:lstStyle/>
        <a:p>
          <a:r>
            <a:rPr lang="en-GB" sz="1100" b="0" i="0">
              <a:solidFill>
                <a:schemeClr val="accent6">
                  <a:lumMod val="75000"/>
                </a:schemeClr>
              </a:solidFill>
              <a:latin typeface="Now Medium" pitchFamily="2" charset="77"/>
            </a:rPr>
            <a:t>Anne Madden</a:t>
          </a:r>
          <a:br>
            <a:rPr lang="en-GB" sz="1100" b="0" i="0">
              <a:solidFill>
                <a:schemeClr val="accent6">
                  <a:lumMod val="75000"/>
                </a:schemeClr>
              </a:solidFill>
              <a:latin typeface="Now Medium" pitchFamily="2" charset="77"/>
            </a:rPr>
          </a:br>
          <a:r>
            <a:rPr lang="en-GB" sz="1100" b="0" i="0">
              <a:solidFill>
                <a:schemeClr val="accent6">
                  <a:lumMod val="75000"/>
                </a:schemeClr>
              </a:solidFill>
              <a:latin typeface="Now Medium" pitchFamily="2" charset="77"/>
            </a:rPr>
            <a:t>(SVP, General Counsel)</a:t>
          </a:r>
        </a:p>
      </dgm:t>
    </dgm:pt>
    <dgm:pt modelId="{3EA92C13-04B7-5C48-B3BF-2CB225232FAA}" type="parTrans" cxnId="{87F1304A-B84B-3C49-A6A4-1C9C27052107}">
      <dgm:prSet/>
      <dgm:spPr/>
      <dgm:t>
        <a:bodyPr/>
        <a:lstStyle/>
        <a:p>
          <a:endParaRPr lang="en-GB" sz="1100"/>
        </a:p>
      </dgm:t>
    </dgm:pt>
    <dgm:pt modelId="{F820CB8B-AF50-B14C-B7E5-9E83B76D9AC3}" type="sibTrans" cxnId="{87F1304A-B84B-3C49-A6A4-1C9C27052107}">
      <dgm:prSet/>
      <dgm:spPr/>
      <dgm:t>
        <a:bodyPr/>
        <a:lstStyle/>
        <a:p>
          <a:endParaRPr lang="en-GB" sz="1100"/>
        </a:p>
      </dgm:t>
    </dgm:pt>
    <dgm:pt modelId="{582676BC-2593-E443-8FED-79F8F3BF6F73}">
      <dgm:prSet custT="1"/>
      <dgm:spPr>
        <a:solidFill>
          <a:srgbClr val="FFC000"/>
        </a:solidFill>
      </dgm:spPr>
      <dgm:t>
        <a:bodyPr/>
        <a:lstStyle/>
        <a:p>
          <a:r>
            <a:rPr lang="en-GB" sz="1100" b="0" i="0">
              <a:solidFill>
                <a:schemeClr val="accent6">
                  <a:lumMod val="75000"/>
                </a:schemeClr>
              </a:solidFill>
              <a:latin typeface="Now Medium" pitchFamily="2" charset="77"/>
            </a:rPr>
            <a:t>Suresh Venkatarayalu</a:t>
          </a:r>
          <a:br>
            <a:rPr lang="en-GB" sz="1100" b="0" i="0">
              <a:solidFill>
                <a:schemeClr val="accent6">
                  <a:lumMod val="75000"/>
                </a:schemeClr>
              </a:solidFill>
              <a:latin typeface="Now Medium" pitchFamily="2" charset="77"/>
            </a:rPr>
          </a:br>
          <a:r>
            <a:rPr lang="en-GB" sz="1100" b="0" i="0">
              <a:solidFill>
                <a:schemeClr val="accent6">
                  <a:lumMod val="75000"/>
                </a:schemeClr>
              </a:solidFill>
              <a:latin typeface="Now Medium" pitchFamily="2" charset="77"/>
            </a:rPr>
            <a:t>(SVP, Chief Technology and Innovation Officer)</a:t>
          </a:r>
        </a:p>
      </dgm:t>
    </dgm:pt>
    <dgm:pt modelId="{989EBBB8-AA30-DB4E-9BF6-175BB1992508}" type="parTrans" cxnId="{D4243DCA-9DE2-8E44-B626-0EECBAC87F14}">
      <dgm:prSet/>
      <dgm:spPr/>
      <dgm:t>
        <a:bodyPr/>
        <a:lstStyle/>
        <a:p>
          <a:endParaRPr lang="en-GB" sz="1100"/>
        </a:p>
      </dgm:t>
    </dgm:pt>
    <dgm:pt modelId="{4872DF62-D138-9545-B4A4-240F493F7545}" type="sibTrans" cxnId="{D4243DCA-9DE2-8E44-B626-0EECBAC87F14}">
      <dgm:prSet/>
      <dgm:spPr/>
      <dgm:t>
        <a:bodyPr/>
        <a:lstStyle/>
        <a:p>
          <a:endParaRPr lang="en-GB" sz="1100"/>
        </a:p>
      </dgm:t>
    </dgm:pt>
    <dgm:pt modelId="{8479BB5D-DCF1-444C-8175-51F04E5C7B83}">
      <dgm:prSet custT="1"/>
      <dgm:spPr>
        <a:solidFill>
          <a:srgbClr val="FFC000"/>
        </a:solidFill>
      </dgm:spPr>
      <dgm:t>
        <a:bodyPr/>
        <a:lstStyle/>
        <a:p>
          <a:r>
            <a:rPr lang="en-GB" sz="1100" b="0" i="0">
              <a:solidFill>
                <a:schemeClr val="accent6">
                  <a:lumMod val="75000"/>
                </a:schemeClr>
              </a:solidFill>
              <a:latin typeface="Now Medium" pitchFamily="2" charset="77"/>
            </a:rPr>
            <a:t>Kevin Dehoff</a:t>
          </a:r>
        </a:p>
        <a:p>
          <a:r>
            <a:rPr lang="en-GB" sz="1100" b="0" i="0">
              <a:solidFill>
                <a:schemeClr val="accent6">
                  <a:lumMod val="75000"/>
                </a:schemeClr>
              </a:solidFill>
              <a:latin typeface="Now Medium" pitchFamily="2" charset="77"/>
            </a:rPr>
            <a:t>(President and CEO, HCE)</a:t>
          </a:r>
        </a:p>
      </dgm:t>
    </dgm:pt>
    <dgm:pt modelId="{63BB47AA-6A63-B34F-BA0C-38DC76D2326D}" type="parTrans" cxnId="{A2E2A796-D3A3-7E49-A738-4DD5972BADCE}">
      <dgm:prSet/>
      <dgm:spPr/>
      <dgm:t>
        <a:bodyPr/>
        <a:lstStyle/>
        <a:p>
          <a:endParaRPr lang="en-GB" sz="1100"/>
        </a:p>
      </dgm:t>
    </dgm:pt>
    <dgm:pt modelId="{CD411C63-CDFC-3147-A97C-9FED5B6CF3AA}" type="sibTrans" cxnId="{A2E2A796-D3A3-7E49-A738-4DD5972BADCE}">
      <dgm:prSet/>
      <dgm:spPr/>
      <dgm:t>
        <a:bodyPr/>
        <a:lstStyle/>
        <a:p>
          <a:endParaRPr lang="en-GB" sz="1100"/>
        </a:p>
      </dgm:t>
    </dgm:pt>
    <dgm:pt modelId="{33455E11-1940-CC47-BD98-EC5FAE0C52A2}">
      <dgm:prSet custT="1"/>
      <dgm:spPr>
        <a:solidFill>
          <a:srgbClr val="FFC000"/>
        </a:solidFill>
      </dgm:spPr>
      <dgm:t>
        <a:bodyPr/>
        <a:lstStyle/>
        <a:p>
          <a:r>
            <a:rPr lang="en-GB" sz="1100" b="0" i="0">
              <a:solidFill>
                <a:schemeClr val="accent6">
                  <a:lumMod val="75000"/>
                </a:schemeClr>
              </a:solidFill>
              <a:latin typeface="Now Medium" pitchFamily="2" charset="77"/>
            </a:rPr>
            <a:t>Vimal Kapur</a:t>
          </a:r>
          <a:br>
            <a:rPr lang="en-GB" sz="1100" b="0" i="0">
              <a:solidFill>
                <a:schemeClr val="accent6">
                  <a:lumMod val="75000"/>
                </a:schemeClr>
              </a:solidFill>
              <a:latin typeface="Now Medium" pitchFamily="2" charset="77"/>
            </a:rPr>
          </a:br>
          <a:r>
            <a:rPr lang="en-GB" sz="1100" b="0" i="0">
              <a:solidFill>
                <a:schemeClr val="accent6">
                  <a:lumMod val="75000"/>
                </a:schemeClr>
              </a:solidFill>
              <a:latin typeface="Now Medium" pitchFamily="2" charset="77"/>
            </a:rPr>
            <a:t>(President and CEO, PMT)</a:t>
          </a:r>
        </a:p>
      </dgm:t>
    </dgm:pt>
    <dgm:pt modelId="{B6F7B2EC-5CF5-E547-9BEC-EFBBC254DDBF}" type="parTrans" cxnId="{31456BA9-4AB7-8A4D-B8F3-5E2D9A8042D7}">
      <dgm:prSet/>
      <dgm:spPr/>
      <dgm:t>
        <a:bodyPr/>
        <a:lstStyle/>
        <a:p>
          <a:endParaRPr lang="en-GB" sz="1100"/>
        </a:p>
      </dgm:t>
    </dgm:pt>
    <dgm:pt modelId="{D210B280-D994-104B-A3EE-9D5F61812A08}" type="sibTrans" cxnId="{31456BA9-4AB7-8A4D-B8F3-5E2D9A8042D7}">
      <dgm:prSet/>
      <dgm:spPr/>
      <dgm:t>
        <a:bodyPr/>
        <a:lstStyle/>
        <a:p>
          <a:endParaRPr lang="en-GB" sz="1100"/>
        </a:p>
      </dgm:t>
    </dgm:pt>
    <dgm:pt modelId="{FC23EC26-9D70-884A-8836-4617263E6970}">
      <dgm:prSet custT="1"/>
      <dgm:spPr>
        <a:solidFill>
          <a:srgbClr val="FFC000"/>
        </a:solidFill>
      </dgm:spPr>
      <dgm:t>
        <a:bodyPr/>
        <a:lstStyle/>
        <a:p>
          <a:r>
            <a:rPr lang="en-GB" sz="1100" b="0" i="0">
              <a:solidFill>
                <a:schemeClr val="accent6">
                  <a:lumMod val="75000"/>
                </a:schemeClr>
              </a:solidFill>
              <a:latin typeface="Now Medium" pitchFamily="2" charset="77"/>
            </a:rPr>
            <a:t>Torsten Pilz</a:t>
          </a:r>
          <a:br>
            <a:rPr lang="en-GB" sz="1100" b="0" i="0">
              <a:solidFill>
                <a:schemeClr val="accent6">
                  <a:lumMod val="75000"/>
                </a:schemeClr>
              </a:solidFill>
              <a:latin typeface="Now Medium" pitchFamily="2" charset="77"/>
            </a:rPr>
          </a:br>
          <a:r>
            <a:rPr lang="en-GB" sz="1100" b="0" i="0">
              <a:solidFill>
                <a:schemeClr val="accent6">
                  <a:lumMod val="75000"/>
                </a:schemeClr>
              </a:solidFill>
              <a:latin typeface="Now Medium" pitchFamily="2" charset="77"/>
            </a:rPr>
            <a:t>(SVP, Chief Supply Chain Officer)</a:t>
          </a:r>
        </a:p>
      </dgm:t>
    </dgm:pt>
    <dgm:pt modelId="{75C9ABB2-3CD4-1D41-8762-A503E0577C79}" type="parTrans" cxnId="{21AC95C9-C3C8-664A-85B7-8BFE5563CC7A}">
      <dgm:prSet/>
      <dgm:spPr/>
      <dgm:t>
        <a:bodyPr/>
        <a:lstStyle/>
        <a:p>
          <a:endParaRPr lang="en-GB" sz="1100"/>
        </a:p>
      </dgm:t>
    </dgm:pt>
    <dgm:pt modelId="{4113426D-E8D3-554E-9339-5562013EEAA8}" type="sibTrans" cxnId="{21AC95C9-C3C8-664A-85B7-8BFE5563CC7A}">
      <dgm:prSet/>
      <dgm:spPr/>
      <dgm:t>
        <a:bodyPr/>
        <a:lstStyle/>
        <a:p>
          <a:endParaRPr lang="en-GB" sz="1100"/>
        </a:p>
      </dgm:t>
    </dgm:pt>
    <dgm:pt modelId="{8C4FBA49-D2E7-6A47-A77D-80107B4F96BE}">
      <dgm:prSet custT="1"/>
      <dgm:spPr>
        <a:solidFill>
          <a:srgbClr val="FFC000"/>
        </a:solidFill>
      </dgm:spPr>
      <dgm:t>
        <a:bodyPr/>
        <a:lstStyle/>
        <a:p>
          <a:r>
            <a:rPr lang="en-GB" sz="1100" b="0" i="0">
              <a:solidFill>
                <a:schemeClr val="accent6">
                  <a:lumMod val="75000"/>
                </a:schemeClr>
              </a:solidFill>
              <a:latin typeface="Now Medium" pitchFamily="2" charset="77"/>
            </a:rPr>
            <a:t>John Waldron</a:t>
          </a:r>
          <a:br>
            <a:rPr lang="en-GB" sz="1100" b="0" i="0">
              <a:solidFill>
                <a:schemeClr val="accent6">
                  <a:lumMod val="75000"/>
                </a:schemeClr>
              </a:solidFill>
              <a:latin typeface="Now Medium" pitchFamily="2" charset="77"/>
            </a:rPr>
          </a:br>
          <a:r>
            <a:rPr lang="en-GB" sz="1100" b="0" i="0">
              <a:solidFill>
                <a:schemeClr val="accent6">
                  <a:lumMod val="75000"/>
                </a:schemeClr>
              </a:solidFill>
              <a:latin typeface="Now Medium" pitchFamily="2" charset="77"/>
            </a:rPr>
            <a:t>(SVP, Chief Commercial Officer)</a:t>
          </a:r>
        </a:p>
      </dgm:t>
    </dgm:pt>
    <dgm:pt modelId="{1B0C34A5-B2B6-E940-A1F2-E8AC601E2E29}" type="parTrans" cxnId="{DA5F46B8-4F0E-9843-89FE-F5A87476A6A1}">
      <dgm:prSet/>
      <dgm:spPr/>
      <dgm:t>
        <a:bodyPr/>
        <a:lstStyle/>
        <a:p>
          <a:endParaRPr lang="en-GB" sz="1100"/>
        </a:p>
      </dgm:t>
    </dgm:pt>
    <dgm:pt modelId="{97391A17-2641-8D4F-98F4-551BFB1DAC02}" type="sibTrans" cxnId="{DA5F46B8-4F0E-9843-89FE-F5A87476A6A1}">
      <dgm:prSet/>
      <dgm:spPr/>
      <dgm:t>
        <a:bodyPr/>
        <a:lstStyle/>
        <a:p>
          <a:endParaRPr lang="en-GB" sz="1100"/>
        </a:p>
      </dgm:t>
    </dgm:pt>
    <dgm:pt modelId="{089F495A-2D69-284B-93C2-A4D077451015}">
      <dgm:prSet custT="1"/>
      <dgm:spPr>
        <a:solidFill>
          <a:srgbClr val="FFC000"/>
        </a:solidFill>
      </dgm:spPr>
      <dgm:t>
        <a:bodyPr/>
        <a:lstStyle/>
        <a:p>
          <a:r>
            <a:rPr lang="en-GB" sz="1100" b="0" i="0">
              <a:solidFill>
                <a:schemeClr val="accent6">
                  <a:lumMod val="75000"/>
                </a:schemeClr>
              </a:solidFill>
              <a:latin typeface="Now Medium" pitchFamily="2" charset="77"/>
            </a:rPr>
            <a:t>Greg Lewis</a:t>
          </a:r>
          <a:br>
            <a:rPr lang="en-GB" sz="1100" b="0" i="0">
              <a:solidFill>
                <a:schemeClr val="accent6">
                  <a:lumMod val="75000"/>
                </a:schemeClr>
              </a:solidFill>
              <a:latin typeface="Now Medium" pitchFamily="2" charset="77"/>
            </a:rPr>
          </a:br>
          <a:r>
            <a:rPr lang="en-GB" sz="1100" b="0" i="0">
              <a:solidFill>
                <a:schemeClr val="accent6">
                  <a:lumMod val="75000"/>
                </a:schemeClr>
              </a:solidFill>
              <a:latin typeface="Now Medium" pitchFamily="2" charset="77"/>
            </a:rPr>
            <a:t>(SVP, Chief Financial Officer)</a:t>
          </a:r>
        </a:p>
      </dgm:t>
    </dgm:pt>
    <dgm:pt modelId="{7AE7C14C-4CAA-154D-825D-88497868C84D}" type="parTrans" cxnId="{EE3A78CE-EBD5-7B48-8AA0-9766BE464FF7}">
      <dgm:prSet/>
      <dgm:spPr/>
      <dgm:t>
        <a:bodyPr/>
        <a:lstStyle/>
        <a:p>
          <a:endParaRPr lang="en-GB" sz="1100"/>
        </a:p>
      </dgm:t>
    </dgm:pt>
    <dgm:pt modelId="{16D357C3-3D9A-6D41-8C64-6F4FB2BA4BBA}" type="sibTrans" cxnId="{EE3A78CE-EBD5-7B48-8AA0-9766BE464FF7}">
      <dgm:prSet/>
      <dgm:spPr/>
      <dgm:t>
        <a:bodyPr/>
        <a:lstStyle/>
        <a:p>
          <a:endParaRPr lang="en-GB" sz="1100"/>
        </a:p>
      </dgm:t>
    </dgm:pt>
    <dgm:pt modelId="{52F03C84-8C36-4B4D-B180-83C534A1E096}">
      <dgm:prSet custT="1"/>
      <dgm:spPr>
        <a:solidFill>
          <a:srgbClr val="FFC000"/>
        </a:solidFill>
      </dgm:spPr>
      <dgm:t>
        <a:bodyPr/>
        <a:lstStyle/>
        <a:p>
          <a:r>
            <a:rPr lang="en-GB" sz="1100" b="0" i="0">
              <a:solidFill>
                <a:schemeClr val="accent6">
                  <a:lumMod val="75000"/>
                </a:schemeClr>
              </a:solidFill>
              <a:latin typeface="Now Medium" pitchFamily="2" charset="77"/>
            </a:rPr>
            <a:t>Gorge Koutsaftes</a:t>
          </a:r>
          <a:br>
            <a:rPr lang="en-GB" sz="1100" b="0" i="0">
              <a:solidFill>
                <a:schemeClr val="accent6">
                  <a:lumMod val="75000"/>
                </a:schemeClr>
              </a:solidFill>
              <a:latin typeface="Now Medium" pitchFamily="2" charset="77"/>
            </a:rPr>
          </a:br>
          <a:r>
            <a:rPr lang="en-GB" sz="1100" b="0" i="0">
              <a:solidFill>
                <a:schemeClr val="accent6">
                  <a:lumMod val="75000"/>
                </a:schemeClr>
              </a:solidFill>
              <a:latin typeface="Now Medium" pitchFamily="2" charset="77"/>
            </a:rPr>
            <a:t>(President and CEO, SPS)</a:t>
          </a:r>
        </a:p>
      </dgm:t>
    </dgm:pt>
    <dgm:pt modelId="{A13C1FF7-B6DB-3F46-8ADF-A486A00007E4}" type="parTrans" cxnId="{CD348F9D-3171-4B40-A307-498D9807BCED}">
      <dgm:prSet/>
      <dgm:spPr/>
      <dgm:t>
        <a:bodyPr/>
        <a:lstStyle/>
        <a:p>
          <a:endParaRPr lang="en-GB" sz="1100"/>
        </a:p>
      </dgm:t>
    </dgm:pt>
    <dgm:pt modelId="{19518D7F-911A-424F-BD48-EB2FFC23CDC0}" type="sibTrans" cxnId="{CD348F9D-3171-4B40-A307-498D9807BCED}">
      <dgm:prSet/>
      <dgm:spPr/>
      <dgm:t>
        <a:bodyPr/>
        <a:lstStyle/>
        <a:p>
          <a:endParaRPr lang="en-GB" sz="1100"/>
        </a:p>
      </dgm:t>
    </dgm:pt>
    <dgm:pt modelId="{F18EA32F-77E3-0C40-93E6-68460850A6D2}">
      <dgm:prSet custT="1"/>
      <dgm:spPr>
        <a:solidFill>
          <a:srgbClr val="FFC000"/>
        </a:solidFill>
      </dgm:spPr>
      <dgm:t>
        <a:bodyPr/>
        <a:lstStyle/>
        <a:p>
          <a:r>
            <a:rPr lang="en-GB" sz="1100" b="0" i="0">
              <a:solidFill>
                <a:schemeClr val="accent6">
                  <a:lumMod val="75000"/>
                </a:schemeClr>
              </a:solidFill>
              <a:latin typeface="Now Medium" pitchFamily="2" charset="77"/>
            </a:rPr>
            <a:t>Mike Madsen</a:t>
          </a:r>
          <a:br>
            <a:rPr lang="en-GB" sz="1100" b="0" i="0">
              <a:solidFill>
                <a:schemeClr val="accent6">
                  <a:lumMod val="75000"/>
                </a:schemeClr>
              </a:solidFill>
              <a:latin typeface="Now Medium" pitchFamily="2" charset="77"/>
            </a:rPr>
          </a:br>
          <a:r>
            <a:rPr lang="en-GB" sz="1100" b="0" i="0">
              <a:solidFill>
                <a:schemeClr val="accent6">
                  <a:lumMod val="75000"/>
                </a:schemeClr>
              </a:solidFill>
              <a:latin typeface="Now Medium" pitchFamily="2" charset="77"/>
            </a:rPr>
            <a:t>(President and CEO, AERO)</a:t>
          </a:r>
        </a:p>
      </dgm:t>
    </dgm:pt>
    <dgm:pt modelId="{2A12735A-901E-B84E-8C00-CAE4A764F914}" type="parTrans" cxnId="{BCAD85AE-7B7F-3446-8633-EC4FCDF5FFC2}">
      <dgm:prSet/>
      <dgm:spPr/>
      <dgm:t>
        <a:bodyPr/>
        <a:lstStyle/>
        <a:p>
          <a:endParaRPr lang="en-GB" sz="1100"/>
        </a:p>
      </dgm:t>
    </dgm:pt>
    <dgm:pt modelId="{1E77D692-36AE-1D47-9607-301EC0CD9451}" type="sibTrans" cxnId="{BCAD85AE-7B7F-3446-8633-EC4FCDF5FFC2}">
      <dgm:prSet/>
      <dgm:spPr/>
      <dgm:t>
        <a:bodyPr/>
        <a:lstStyle/>
        <a:p>
          <a:endParaRPr lang="en-GB" sz="1100"/>
        </a:p>
      </dgm:t>
    </dgm:pt>
    <dgm:pt modelId="{067B7BD2-3C88-8741-BE2A-C99D6633CD24}">
      <dgm:prSet custT="1"/>
      <dgm:spPr>
        <a:solidFill>
          <a:srgbClr val="FFC000"/>
        </a:solidFill>
      </dgm:spPr>
      <dgm:t>
        <a:bodyPr/>
        <a:lstStyle/>
        <a:p>
          <a:r>
            <a:rPr lang="en-GB" sz="1100" b="0" i="0">
              <a:solidFill>
                <a:schemeClr val="accent6">
                  <a:lumMod val="75000"/>
                </a:schemeClr>
              </a:solidFill>
              <a:latin typeface="Now Medium" pitchFamily="2" charset="77"/>
            </a:rPr>
            <a:t>Doug Wright</a:t>
          </a:r>
          <a:br>
            <a:rPr lang="en-GB" sz="1100" b="0" i="0">
              <a:solidFill>
                <a:schemeClr val="accent6">
                  <a:lumMod val="75000"/>
                </a:schemeClr>
              </a:solidFill>
              <a:latin typeface="Now Medium" pitchFamily="2" charset="77"/>
            </a:rPr>
          </a:br>
          <a:r>
            <a:rPr lang="en-GB" sz="1100" b="0" i="0">
              <a:solidFill>
                <a:schemeClr val="accent6">
                  <a:lumMod val="75000"/>
                </a:schemeClr>
              </a:solidFill>
              <a:latin typeface="Now Medium" pitchFamily="2" charset="77"/>
            </a:rPr>
            <a:t>(President and CEO, HBT)</a:t>
          </a:r>
        </a:p>
      </dgm:t>
    </dgm:pt>
    <dgm:pt modelId="{06835D32-8077-1446-AAAB-595811948F7E}" type="parTrans" cxnId="{B8FA4466-E5EB-554A-9661-D0265D793B90}">
      <dgm:prSet/>
      <dgm:spPr/>
      <dgm:t>
        <a:bodyPr/>
        <a:lstStyle/>
        <a:p>
          <a:endParaRPr lang="en-GB" sz="1100"/>
        </a:p>
      </dgm:t>
    </dgm:pt>
    <dgm:pt modelId="{07D68DFA-1F95-314A-8E7E-3717F0C6EC2C}" type="sibTrans" cxnId="{B8FA4466-E5EB-554A-9661-D0265D793B90}">
      <dgm:prSet/>
      <dgm:spPr/>
      <dgm:t>
        <a:bodyPr/>
        <a:lstStyle/>
        <a:p>
          <a:endParaRPr lang="en-GB" sz="1100"/>
        </a:p>
      </dgm:t>
    </dgm:pt>
    <dgm:pt modelId="{BCAC4310-0A7A-2F43-95BF-E3DB9D4E3A0C}" type="pres">
      <dgm:prSet presAssocID="{F4F5A0E1-FB51-5543-BF86-F0EFDA0C883D}" presName="hierChild1" presStyleCnt="0">
        <dgm:presLayoutVars>
          <dgm:orgChart val="1"/>
          <dgm:chPref val="1"/>
          <dgm:dir/>
          <dgm:animOne val="branch"/>
          <dgm:animLvl val="lvl"/>
          <dgm:resizeHandles/>
        </dgm:presLayoutVars>
      </dgm:prSet>
      <dgm:spPr/>
    </dgm:pt>
    <dgm:pt modelId="{938D8777-52DC-C143-8E78-8FB36AFAF16F}" type="pres">
      <dgm:prSet presAssocID="{31140D12-8B68-9749-80BB-9CF2FB6BAFB4}" presName="hierRoot1" presStyleCnt="0">
        <dgm:presLayoutVars>
          <dgm:hierBranch val="init"/>
        </dgm:presLayoutVars>
      </dgm:prSet>
      <dgm:spPr/>
    </dgm:pt>
    <dgm:pt modelId="{3337E5EE-E9C7-7646-9BC4-9153904FA487}" type="pres">
      <dgm:prSet presAssocID="{31140D12-8B68-9749-80BB-9CF2FB6BAFB4}" presName="rootComposite1" presStyleCnt="0"/>
      <dgm:spPr/>
    </dgm:pt>
    <dgm:pt modelId="{A76EA71A-1443-3549-8367-D10B847314B0}" type="pres">
      <dgm:prSet presAssocID="{31140D12-8B68-9749-80BB-9CF2FB6BAFB4}" presName="rootText1" presStyleLbl="node0" presStyleIdx="0" presStyleCnt="1">
        <dgm:presLayoutVars>
          <dgm:chPref val="3"/>
        </dgm:presLayoutVars>
      </dgm:prSet>
      <dgm:spPr/>
    </dgm:pt>
    <dgm:pt modelId="{9F30959F-AF90-4744-875E-BD4523CA6292}" type="pres">
      <dgm:prSet presAssocID="{31140D12-8B68-9749-80BB-9CF2FB6BAFB4}" presName="rootConnector1" presStyleLbl="node1" presStyleIdx="0" presStyleCnt="0"/>
      <dgm:spPr/>
    </dgm:pt>
    <dgm:pt modelId="{E4D71502-A5D9-324B-81DD-93B39B04A8B4}" type="pres">
      <dgm:prSet presAssocID="{31140D12-8B68-9749-80BB-9CF2FB6BAFB4}" presName="hierChild2" presStyleCnt="0"/>
      <dgm:spPr/>
    </dgm:pt>
    <dgm:pt modelId="{C52960A9-2C2C-C645-9253-F3C7B18129E5}" type="pres">
      <dgm:prSet presAssocID="{DD67F077-CFEE-F445-AB83-E43B765BCD53}" presName="Name37" presStyleLbl="parChTrans1D2" presStyleIdx="0" presStyleCnt="3"/>
      <dgm:spPr/>
    </dgm:pt>
    <dgm:pt modelId="{8B70E22F-CD02-FE47-B34D-98C010CE9C53}" type="pres">
      <dgm:prSet presAssocID="{FCDABD02-94D3-AD46-9FE0-1DCB13C23E84}" presName="hierRoot2" presStyleCnt="0">
        <dgm:presLayoutVars>
          <dgm:hierBranch val="init"/>
        </dgm:presLayoutVars>
      </dgm:prSet>
      <dgm:spPr/>
    </dgm:pt>
    <dgm:pt modelId="{F60AE299-FCDF-874A-81B1-F8AE71440922}" type="pres">
      <dgm:prSet presAssocID="{FCDABD02-94D3-AD46-9FE0-1DCB13C23E84}" presName="rootComposite" presStyleCnt="0"/>
      <dgm:spPr/>
    </dgm:pt>
    <dgm:pt modelId="{F6EF5472-E8D4-3D44-B6AC-AD32C7FC12B5}" type="pres">
      <dgm:prSet presAssocID="{FCDABD02-94D3-AD46-9FE0-1DCB13C23E84}" presName="rootText" presStyleLbl="node2" presStyleIdx="0" presStyleCnt="3">
        <dgm:presLayoutVars>
          <dgm:chPref val="3"/>
        </dgm:presLayoutVars>
      </dgm:prSet>
      <dgm:spPr/>
    </dgm:pt>
    <dgm:pt modelId="{AC49D2D7-31AB-434B-8F86-691612FECA09}" type="pres">
      <dgm:prSet presAssocID="{FCDABD02-94D3-AD46-9FE0-1DCB13C23E84}" presName="rootConnector" presStyleLbl="node2" presStyleIdx="0" presStyleCnt="3"/>
      <dgm:spPr/>
    </dgm:pt>
    <dgm:pt modelId="{0E814FB5-D7BA-1E4D-A2B2-C3795EE2CFA3}" type="pres">
      <dgm:prSet presAssocID="{FCDABD02-94D3-AD46-9FE0-1DCB13C23E84}" presName="hierChild4" presStyleCnt="0"/>
      <dgm:spPr/>
    </dgm:pt>
    <dgm:pt modelId="{795BEC9D-5FFE-5D42-B1B4-C53998A3D75D}" type="pres">
      <dgm:prSet presAssocID="{2CD61537-DB81-D840-B94B-D65295B681EF}" presName="Name37" presStyleLbl="parChTrans1D3" presStyleIdx="0" presStyleCnt="12"/>
      <dgm:spPr/>
    </dgm:pt>
    <dgm:pt modelId="{8C4C2ABF-8FFB-444C-8C5B-A2C87A720554}" type="pres">
      <dgm:prSet presAssocID="{56BCC470-7A26-9D48-96D8-DCAD950660D5}" presName="hierRoot2" presStyleCnt="0">
        <dgm:presLayoutVars>
          <dgm:hierBranch val="init"/>
        </dgm:presLayoutVars>
      </dgm:prSet>
      <dgm:spPr/>
    </dgm:pt>
    <dgm:pt modelId="{2F6BC10D-49E2-5442-80CD-6424D29D0B2A}" type="pres">
      <dgm:prSet presAssocID="{56BCC470-7A26-9D48-96D8-DCAD950660D5}" presName="rootComposite" presStyleCnt="0"/>
      <dgm:spPr/>
    </dgm:pt>
    <dgm:pt modelId="{1818ADB2-7B15-504E-A93D-7A36B1DEE1D2}" type="pres">
      <dgm:prSet presAssocID="{56BCC470-7A26-9D48-96D8-DCAD950660D5}" presName="rootText" presStyleLbl="node3" presStyleIdx="0" presStyleCnt="12">
        <dgm:presLayoutVars>
          <dgm:chPref val="3"/>
        </dgm:presLayoutVars>
      </dgm:prSet>
      <dgm:spPr/>
    </dgm:pt>
    <dgm:pt modelId="{1AF7F607-B132-5B42-9B89-820840922CD4}" type="pres">
      <dgm:prSet presAssocID="{56BCC470-7A26-9D48-96D8-DCAD950660D5}" presName="rootConnector" presStyleLbl="node3" presStyleIdx="0" presStyleCnt="12"/>
      <dgm:spPr/>
    </dgm:pt>
    <dgm:pt modelId="{81EB7BB3-D1FC-794A-9371-81EDCF913129}" type="pres">
      <dgm:prSet presAssocID="{56BCC470-7A26-9D48-96D8-DCAD950660D5}" presName="hierChild4" presStyleCnt="0"/>
      <dgm:spPr/>
    </dgm:pt>
    <dgm:pt modelId="{CAFDAAEE-5FB8-8F4D-98E8-190475D363A9}" type="pres">
      <dgm:prSet presAssocID="{56BCC470-7A26-9D48-96D8-DCAD950660D5}" presName="hierChild5" presStyleCnt="0"/>
      <dgm:spPr/>
    </dgm:pt>
    <dgm:pt modelId="{29C4CE48-B3FA-E94B-8C71-CA5F43E32A2F}" type="pres">
      <dgm:prSet presAssocID="{A8687155-81BF-534D-9D69-7BE2743E0DDB}" presName="Name37" presStyleLbl="parChTrans1D3" presStyleIdx="1" presStyleCnt="12"/>
      <dgm:spPr/>
    </dgm:pt>
    <dgm:pt modelId="{6A013F90-348D-E046-B543-D87FD412D68E}" type="pres">
      <dgm:prSet presAssocID="{83718D55-5B25-034F-9666-AF59DD294E67}" presName="hierRoot2" presStyleCnt="0">
        <dgm:presLayoutVars>
          <dgm:hierBranch val="init"/>
        </dgm:presLayoutVars>
      </dgm:prSet>
      <dgm:spPr/>
    </dgm:pt>
    <dgm:pt modelId="{271F4EEC-A829-3246-A47C-DF0EE2EF36C4}" type="pres">
      <dgm:prSet presAssocID="{83718D55-5B25-034F-9666-AF59DD294E67}" presName="rootComposite" presStyleCnt="0"/>
      <dgm:spPr/>
    </dgm:pt>
    <dgm:pt modelId="{906CD18F-44AD-E541-B633-8024DAA7EEF1}" type="pres">
      <dgm:prSet presAssocID="{83718D55-5B25-034F-9666-AF59DD294E67}" presName="rootText" presStyleLbl="node3" presStyleIdx="1" presStyleCnt="12">
        <dgm:presLayoutVars>
          <dgm:chPref val="3"/>
        </dgm:presLayoutVars>
      </dgm:prSet>
      <dgm:spPr/>
    </dgm:pt>
    <dgm:pt modelId="{7D1E6D29-DB4E-4D44-8F21-4C635A70A3DD}" type="pres">
      <dgm:prSet presAssocID="{83718D55-5B25-034F-9666-AF59DD294E67}" presName="rootConnector" presStyleLbl="node3" presStyleIdx="1" presStyleCnt="12"/>
      <dgm:spPr/>
    </dgm:pt>
    <dgm:pt modelId="{AD704C85-2007-0B46-B579-189EDBC52F2E}" type="pres">
      <dgm:prSet presAssocID="{83718D55-5B25-034F-9666-AF59DD294E67}" presName="hierChild4" presStyleCnt="0"/>
      <dgm:spPr/>
    </dgm:pt>
    <dgm:pt modelId="{D532AC89-4CE3-A949-8352-B1FC8EA82A3F}" type="pres">
      <dgm:prSet presAssocID="{83718D55-5B25-034F-9666-AF59DD294E67}" presName="hierChild5" presStyleCnt="0"/>
      <dgm:spPr/>
    </dgm:pt>
    <dgm:pt modelId="{B5E1E2CE-D9FF-504C-B6A0-D37EA9E7C92A}" type="pres">
      <dgm:prSet presAssocID="{3EA92C13-04B7-5C48-B3BF-2CB225232FAA}" presName="Name37" presStyleLbl="parChTrans1D3" presStyleIdx="2" presStyleCnt="12"/>
      <dgm:spPr/>
    </dgm:pt>
    <dgm:pt modelId="{72B533BB-6FC3-0E47-B9AC-EF7E5D496DDC}" type="pres">
      <dgm:prSet presAssocID="{2B0BC061-7699-B742-A7CB-D1063598A32B}" presName="hierRoot2" presStyleCnt="0">
        <dgm:presLayoutVars>
          <dgm:hierBranch val="init"/>
        </dgm:presLayoutVars>
      </dgm:prSet>
      <dgm:spPr/>
    </dgm:pt>
    <dgm:pt modelId="{4E301288-978E-B14A-A31B-65422732BE74}" type="pres">
      <dgm:prSet presAssocID="{2B0BC061-7699-B742-A7CB-D1063598A32B}" presName="rootComposite" presStyleCnt="0"/>
      <dgm:spPr/>
    </dgm:pt>
    <dgm:pt modelId="{321FCA81-3231-5F4B-A3F7-49109FF7094A}" type="pres">
      <dgm:prSet presAssocID="{2B0BC061-7699-B742-A7CB-D1063598A32B}" presName="rootText" presStyleLbl="node3" presStyleIdx="2" presStyleCnt="12">
        <dgm:presLayoutVars>
          <dgm:chPref val="3"/>
        </dgm:presLayoutVars>
      </dgm:prSet>
      <dgm:spPr/>
    </dgm:pt>
    <dgm:pt modelId="{248F17C1-5F30-DB4E-81F2-FCCD1E6754BB}" type="pres">
      <dgm:prSet presAssocID="{2B0BC061-7699-B742-A7CB-D1063598A32B}" presName="rootConnector" presStyleLbl="node3" presStyleIdx="2" presStyleCnt="12"/>
      <dgm:spPr/>
    </dgm:pt>
    <dgm:pt modelId="{167DFF56-B2EA-BE42-844C-F287DFB74FCE}" type="pres">
      <dgm:prSet presAssocID="{2B0BC061-7699-B742-A7CB-D1063598A32B}" presName="hierChild4" presStyleCnt="0"/>
      <dgm:spPr/>
    </dgm:pt>
    <dgm:pt modelId="{4EF5B22F-3971-AB47-B281-56BFD67053A6}" type="pres">
      <dgm:prSet presAssocID="{2B0BC061-7699-B742-A7CB-D1063598A32B}" presName="hierChild5" presStyleCnt="0"/>
      <dgm:spPr/>
    </dgm:pt>
    <dgm:pt modelId="{E1164951-43E9-CD4D-B07C-3C9EDFA50132}" type="pres">
      <dgm:prSet presAssocID="{FCDABD02-94D3-AD46-9FE0-1DCB13C23E84}" presName="hierChild5" presStyleCnt="0"/>
      <dgm:spPr/>
    </dgm:pt>
    <dgm:pt modelId="{56D4686F-5A5D-3F4F-A1B4-E8449FD07216}" type="pres">
      <dgm:prSet presAssocID="{E168EABA-6EDB-2640-9952-BFAA1C3F1D66}" presName="Name37" presStyleLbl="parChTrans1D2" presStyleIdx="1" presStyleCnt="3"/>
      <dgm:spPr/>
    </dgm:pt>
    <dgm:pt modelId="{B4E30C26-A116-5748-8BED-DBF18536B0AA}" type="pres">
      <dgm:prSet presAssocID="{5B86EE5F-987F-104C-BFDD-EE7BA2809130}" presName="hierRoot2" presStyleCnt="0">
        <dgm:presLayoutVars>
          <dgm:hierBranch val="init"/>
        </dgm:presLayoutVars>
      </dgm:prSet>
      <dgm:spPr/>
    </dgm:pt>
    <dgm:pt modelId="{3822C9B8-BBC9-A848-9A84-E093A2A36EDD}" type="pres">
      <dgm:prSet presAssocID="{5B86EE5F-987F-104C-BFDD-EE7BA2809130}" presName="rootComposite" presStyleCnt="0"/>
      <dgm:spPr/>
    </dgm:pt>
    <dgm:pt modelId="{9188286F-5090-7141-AC55-22FE4071F079}" type="pres">
      <dgm:prSet presAssocID="{5B86EE5F-987F-104C-BFDD-EE7BA2809130}" presName="rootText" presStyleLbl="node2" presStyleIdx="1" presStyleCnt="3">
        <dgm:presLayoutVars>
          <dgm:chPref val="3"/>
        </dgm:presLayoutVars>
      </dgm:prSet>
      <dgm:spPr/>
    </dgm:pt>
    <dgm:pt modelId="{589726BA-0643-AD4D-949F-13413B466AA4}" type="pres">
      <dgm:prSet presAssocID="{5B86EE5F-987F-104C-BFDD-EE7BA2809130}" presName="rootConnector" presStyleLbl="node2" presStyleIdx="1" presStyleCnt="3"/>
      <dgm:spPr/>
    </dgm:pt>
    <dgm:pt modelId="{703FF741-C731-2F45-AA1B-2A6EF1CCA930}" type="pres">
      <dgm:prSet presAssocID="{5B86EE5F-987F-104C-BFDD-EE7BA2809130}" presName="hierChild4" presStyleCnt="0"/>
      <dgm:spPr/>
    </dgm:pt>
    <dgm:pt modelId="{306383D7-F6DD-2544-9EF0-B8BD168850FC}" type="pres">
      <dgm:prSet presAssocID="{989EBBB8-AA30-DB4E-9BF6-175BB1992508}" presName="Name37" presStyleLbl="parChTrans1D3" presStyleIdx="3" presStyleCnt="12"/>
      <dgm:spPr/>
    </dgm:pt>
    <dgm:pt modelId="{890C5227-8C3C-7A48-8BFA-1978C3F9FA27}" type="pres">
      <dgm:prSet presAssocID="{582676BC-2593-E443-8FED-79F8F3BF6F73}" presName="hierRoot2" presStyleCnt="0">
        <dgm:presLayoutVars>
          <dgm:hierBranch val="init"/>
        </dgm:presLayoutVars>
      </dgm:prSet>
      <dgm:spPr/>
    </dgm:pt>
    <dgm:pt modelId="{CDB0C7FB-EAF0-5F47-B1F5-F502E1168521}" type="pres">
      <dgm:prSet presAssocID="{582676BC-2593-E443-8FED-79F8F3BF6F73}" presName="rootComposite" presStyleCnt="0"/>
      <dgm:spPr/>
    </dgm:pt>
    <dgm:pt modelId="{4BC3D8AB-83CA-514E-BBD0-3569FF0CBEE0}" type="pres">
      <dgm:prSet presAssocID="{582676BC-2593-E443-8FED-79F8F3BF6F73}" presName="rootText" presStyleLbl="node3" presStyleIdx="3" presStyleCnt="12">
        <dgm:presLayoutVars>
          <dgm:chPref val="3"/>
        </dgm:presLayoutVars>
      </dgm:prSet>
      <dgm:spPr/>
    </dgm:pt>
    <dgm:pt modelId="{330C0AD0-E4BF-7749-8577-F03D132DE7C1}" type="pres">
      <dgm:prSet presAssocID="{582676BC-2593-E443-8FED-79F8F3BF6F73}" presName="rootConnector" presStyleLbl="node3" presStyleIdx="3" presStyleCnt="12"/>
      <dgm:spPr/>
    </dgm:pt>
    <dgm:pt modelId="{E151FECF-345E-7646-ACC1-44F2E689B063}" type="pres">
      <dgm:prSet presAssocID="{582676BC-2593-E443-8FED-79F8F3BF6F73}" presName="hierChild4" presStyleCnt="0"/>
      <dgm:spPr/>
    </dgm:pt>
    <dgm:pt modelId="{1048AD5D-2350-4C43-8BF2-43E1275E5263}" type="pres">
      <dgm:prSet presAssocID="{582676BC-2593-E443-8FED-79F8F3BF6F73}" presName="hierChild5" presStyleCnt="0"/>
      <dgm:spPr/>
    </dgm:pt>
    <dgm:pt modelId="{17F13E8A-014C-AD49-B714-319AED7CCA65}" type="pres">
      <dgm:prSet presAssocID="{63BB47AA-6A63-B34F-BA0C-38DC76D2326D}" presName="Name37" presStyleLbl="parChTrans1D3" presStyleIdx="4" presStyleCnt="12"/>
      <dgm:spPr/>
    </dgm:pt>
    <dgm:pt modelId="{438BA9C0-0A87-614B-B418-09295A9269EA}" type="pres">
      <dgm:prSet presAssocID="{8479BB5D-DCF1-444C-8175-51F04E5C7B83}" presName="hierRoot2" presStyleCnt="0">
        <dgm:presLayoutVars>
          <dgm:hierBranch val="init"/>
        </dgm:presLayoutVars>
      </dgm:prSet>
      <dgm:spPr/>
    </dgm:pt>
    <dgm:pt modelId="{59B8A04F-2A1B-6444-8BAB-C243D79DAAE8}" type="pres">
      <dgm:prSet presAssocID="{8479BB5D-DCF1-444C-8175-51F04E5C7B83}" presName="rootComposite" presStyleCnt="0"/>
      <dgm:spPr/>
    </dgm:pt>
    <dgm:pt modelId="{2FAB2DBD-78D8-5F4E-80C1-A9BA5F600BF7}" type="pres">
      <dgm:prSet presAssocID="{8479BB5D-DCF1-444C-8175-51F04E5C7B83}" presName="rootText" presStyleLbl="node3" presStyleIdx="4" presStyleCnt="12">
        <dgm:presLayoutVars>
          <dgm:chPref val="3"/>
        </dgm:presLayoutVars>
      </dgm:prSet>
      <dgm:spPr/>
    </dgm:pt>
    <dgm:pt modelId="{A0098AC6-2550-7B47-97CA-F8869D961A63}" type="pres">
      <dgm:prSet presAssocID="{8479BB5D-DCF1-444C-8175-51F04E5C7B83}" presName="rootConnector" presStyleLbl="node3" presStyleIdx="4" presStyleCnt="12"/>
      <dgm:spPr/>
    </dgm:pt>
    <dgm:pt modelId="{5CB3FD8A-590B-9D45-9175-5C48616E6313}" type="pres">
      <dgm:prSet presAssocID="{8479BB5D-DCF1-444C-8175-51F04E5C7B83}" presName="hierChild4" presStyleCnt="0"/>
      <dgm:spPr/>
    </dgm:pt>
    <dgm:pt modelId="{774F2843-2E1D-8842-960D-5F6DEE4AD810}" type="pres">
      <dgm:prSet presAssocID="{8479BB5D-DCF1-444C-8175-51F04E5C7B83}" presName="hierChild5" presStyleCnt="0"/>
      <dgm:spPr/>
    </dgm:pt>
    <dgm:pt modelId="{FEB6A598-FE7B-024E-AD3A-C4CCC7F5437A}" type="pres">
      <dgm:prSet presAssocID="{B6F7B2EC-5CF5-E547-9BEC-EFBBC254DDBF}" presName="Name37" presStyleLbl="parChTrans1D3" presStyleIdx="5" presStyleCnt="12"/>
      <dgm:spPr/>
    </dgm:pt>
    <dgm:pt modelId="{E7BF87C2-B20F-9E43-BB0D-33EB3447E320}" type="pres">
      <dgm:prSet presAssocID="{33455E11-1940-CC47-BD98-EC5FAE0C52A2}" presName="hierRoot2" presStyleCnt="0">
        <dgm:presLayoutVars>
          <dgm:hierBranch val="init"/>
        </dgm:presLayoutVars>
      </dgm:prSet>
      <dgm:spPr/>
    </dgm:pt>
    <dgm:pt modelId="{97CF0ED3-40B4-0447-AE78-7BF754E96858}" type="pres">
      <dgm:prSet presAssocID="{33455E11-1940-CC47-BD98-EC5FAE0C52A2}" presName="rootComposite" presStyleCnt="0"/>
      <dgm:spPr/>
    </dgm:pt>
    <dgm:pt modelId="{019FFFA4-28DC-6E43-96BD-D8304EBDFB9A}" type="pres">
      <dgm:prSet presAssocID="{33455E11-1940-CC47-BD98-EC5FAE0C52A2}" presName="rootText" presStyleLbl="node3" presStyleIdx="5" presStyleCnt="12">
        <dgm:presLayoutVars>
          <dgm:chPref val="3"/>
        </dgm:presLayoutVars>
      </dgm:prSet>
      <dgm:spPr/>
    </dgm:pt>
    <dgm:pt modelId="{DEB4B495-05E7-A841-937A-E30229561832}" type="pres">
      <dgm:prSet presAssocID="{33455E11-1940-CC47-BD98-EC5FAE0C52A2}" presName="rootConnector" presStyleLbl="node3" presStyleIdx="5" presStyleCnt="12"/>
      <dgm:spPr/>
    </dgm:pt>
    <dgm:pt modelId="{C2A3DCCE-AE4E-4F4B-81FF-B980B3B6C720}" type="pres">
      <dgm:prSet presAssocID="{33455E11-1940-CC47-BD98-EC5FAE0C52A2}" presName="hierChild4" presStyleCnt="0"/>
      <dgm:spPr/>
    </dgm:pt>
    <dgm:pt modelId="{25759A75-35F3-EF4F-93AE-02DDF10B7DE3}" type="pres">
      <dgm:prSet presAssocID="{33455E11-1940-CC47-BD98-EC5FAE0C52A2}" presName="hierChild5" presStyleCnt="0"/>
      <dgm:spPr/>
    </dgm:pt>
    <dgm:pt modelId="{FC98D30E-4D2D-6A4A-8458-07841D13D3C1}" type="pres">
      <dgm:prSet presAssocID="{A13C1FF7-B6DB-3F46-8ADF-A486A00007E4}" presName="Name37" presStyleLbl="parChTrans1D3" presStyleIdx="6" presStyleCnt="12"/>
      <dgm:spPr/>
    </dgm:pt>
    <dgm:pt modelId="{0D1D5164-90E5-3345-9C07-00E1C27BFF91}" type="pres">
      <dgm:prSet presAssocID="{52F03C84-8C36-4B4D-B180-83C534A1E096}" presName="hierRoot2" presStyleCnt="0">
        <dgm:presLayoutVars>
          <dgm:hierBranch val="init"/>
        </dgm:presLayoutVars>
      </dgm:prSet>
      <dgm:spPr/>
    </dgm:pt>
    <dgm:pt modelId="{81C2AA1E-780C-F147-96AC-4919401A5F86}" type="pres">
      <dgm:prSet presAssocID="{52F03C84-8C36-4B4D-B180-83C534A1E096}" presName="rootComposite" presStyleCnt="0"/>
      <dgm:spPr/>
    </dgm:pt>
    <dgm:pt modelId="{8F05F288-F422-4049-8F6B-6626D1A764A5}" type="pres">
      <dgm:prSet presAssocID="{52F03C84-8C36-4B4D-B180-83C534A1E096}" presName="rootText" presStyleLbl="node3" presStyleIdx="6" presStyleCnt="12">
        <dgm:presLayoutVars>
          <dgm:chPref val="3"/>
        </dgm:presLayoutVars>
      </dgm:prSet>
      <dgm:spPr/>
    </dgm:pt>
    <dgm:pt modelId="{6A6F3644-2F42-5F42-99D4-FC94860AC843}" type="pres">
      <dgm:prSet presAssocID="{52F03C84-8C36-4B4D-B180-83C534A1E096}" presName="rootConnector" presStyleLbl="node3" presStyleIdx="6" presStyleCnt="12"/>
      <dgm:spPr/>
    </dgm:pt>
    <dgm:pt modelId="{247B7385-D7A1-4140-A02F-C112101717F3}" type="pres">
      <dgm:prSet presAssocID="{52F03C84-8C36-4B4D-B180-83C534A1E096}" presName="hierChild4" presStyleCnt="0"/>
      <dgm:spPr/>
    </dgm:pt>
    <dgm:pt modelId="{F870D86F-7419-DE43-A9CD-B8249B6FCA67}" type="pres">
      <dgm:prSet presAssocID="{52F03C84-8C36-4B4D-B180-83C534A1E096}" presName="hierChild5" presStyleCnt="0"/>
      <dgm:spPr/>
    </dgm:pt>
    <dgm:pt modelId="{6A3C89A8-87A8-5A40-84EC-F08208C5DCB4}" type="pres">
      <dgm:prSet presAssocID="{2A12735A-901E-B84E-8C00-CAE4A764F914}" presName="Name37" presStyleLbl="parChTrans1D3" presStyleIdx="7" presStyleCnt="12"/>
      <dgm:spPr/>
    </dgm:pt>
    <dgm:pt modelId="{A2C74583-16A1-354E-B4B6-AC6E36E8AFB6}" type="pres">
      <dgm:prSet presAssocID="{F18EA32F-77E3-0C40-93E6-68460850A6D2}" presName="hierRoot2" presStyleCnt="0">
        <dgm:presLayoutVars>
          <dgm:hierBranch val="init"/>
        </dgm:presLayoutVars>
      </dgm:prSet>
      <dgm:spPr/>
    </dgm:pt>
    <dgm:pt modelId="{5A54A82E-DA46-E441-80F4-4BF38178BC5A}" type="pres">
      <dgm:prSet presAssocID="{F18EA32F-77E3-0C40-93E6-68460850A6D2}" presName="rootComposite" presStyleCnt="0"/>
      <dgm:spPr/>
    </dgm:pt>
    <dgm:pt modelId="{EEED280E-5AE7-6041-87EB-194F96079ABB}" type="pres">
      <dgm:prSet presAssocID="{F18EA32F-77E3-0C40-93E6-68460850A6D2}" presName="rootText" presStyleLbl="node3" presStyleIdx="7" presStyleCnt="12">
        <dgm:presLayoutVars>
          <dgm:chPref val="3"/>
        </dgm:presLayoutVars>
      </dgm:prSet>
      <dgm:spPr/>
    </dgm:pt>
    <dgm:pt modelId="{D0B4EEAB-AB98-984B-A6FA-6AFCB620729C}" type="pres">
      <dgm:prSet presAssocID="{F18EA32F-77E3-0C40-93E6-68460850A6D2}" presName="rootConnector" presStyleLbl="node3" presStyleIdx="7" presStyleCnt="12"/>
      <dgm:spPr/>
    </dgm:pt>
    <dgm:pt modelId="{C21EA7A1-BD33-2F42-AD81-7FA0616316C7}" type="pres">
      <dgm:prSet presAssocID="{F18EA32F-77E3-0C40-93E6-68460850A6D2}" presName="hierChild4" presStyleCnt="0"/>
      <dgm:spPr/>
    </dgm:pt>
    <dgm:pt modelId="{09A6CA1B-A9E0-0B42-BF4F-18FA987B1103}" type="pres">
      <dgm:prSet presAssocID="{F18EA32F-77E3-0C40-93E6-68460850A6D2}" presName="hierChild5" presStyleCnt="0"/>
      <dgm:spPr/>
    </dgm:pt>
    <dgm:pt modelId="{826CA4BB-BED5-0448-A84A-BAA87DC9E930}" type="pres">
      <dgm:prSet presAssocID="{06835D32-8077-1446-AAAB-595811948F7E}" presName="Name37" presStyleLbl="parChTrans1D3" presStyleIdx="8" presStyleCnt="12"/>
      <dgm:spPr/>
    </dgm:pt>
    <dgm:pt modelId="{25CCAE6A-C13C-9248-B750-2132E420EFAE}" type="pres">
      <dgm:prSet presAssocID="{067B7BD2-3C88-8741-BE2A-C99D6633CD24}" presName="hierRoot2" presStyleCnt="0">
        <dgm:presLayoutVars>
          <dgm:hierBranch val="init"/>
        </dgm:presLayoutVars>
      </dgm:prSet>
      <dgm:spPr/>
    </dgm:pt>
    <dgm:pt modelId="{B73F7A4D-A6EF-E345-87E6-F6F3B0A5CB8E}" type="pres">
      <dgm:prSet presAssocID="{067B7BD2-3C88-8741-BE2A-C99D6633CD24}" presName="rootComposite" presStyleCnt="0"/>
      <dgm:spPr/>
    </dgm:pt>
    <dgm:pt modelId="{745FE925-5960-B34D-A84C-451E76991A6B}" type="pres">
      <dgm:prSet presAssocID="{067B7BD2-3C88-8741-BE2A-C99D6633CD24}" presName="rootText" presStyleLbl="node3" presStyleIdx="8" presStyleCnt="12">
        <dgm:presLayoutVars>
          <dgm:chPref val="3"/>
        </dgm:presLayoutVars>
      </dgm:prSet>
      <dgm:spPr/>
    </dgm:pt>
    <dgm:pt modelId="{ABF5DE3C-035B-4C44-A16A-E6003DE40296}" type="pres">
      <dgm:prSet presAssocID="{067B7BD2-3C88-8741-BE2A-C99D6633CD24}" presName="rootConnector" presStyleLbl="node3" presStyleIdx="8" presStyleCnt="12"/>
      <dgm:spPr/>
    </dgm:pt>
    <dgm:pt modelId="{993D6422-CCCA-4346-9364-D7B1BE75C800}" type="pres">
      <dgm:prSet presAssocID="{067B7BD2-3C88-8741-BE2A-C99D6633CD24}" presName="hierChild4" presStyleCnt="0"/>
      <dgm:spPr/>
    </dgm:pt>
    <dgm:pt modelId="{B4281192-918D-9140-899A-4593A7E36341}" type="pres">
      <dgm:prSet presAssocID="{067B7BD2-3C88-8741-BE2A-C99D6633CD24}" presName="hierChild5" presStyleCnt="0"/>
      <dgm:spPr/>
    </dgm:pt>
    <dgm:pt modelId="{916F68BA-A161-8245-97C5-D4656E52728E}" type="pres">
      <dgm:prSet presAssocID="{5B86EE5F-987F-104C-BFDD-EE7BA2809130}" presName="hierChild5" presStyleCnt="0"/>
      <dgm:spPr/>
    </dgm:pt>
    <dgm:pt modelId="{266BA57F-EAED-014D-9C91-6999B9EFA09D}" type="pres">
      <dgm:prSet presAssocID="{A8A10FB7-CB32-2848-8351-2212D2D71FBA}" presName="Name37" presStyleLbl="parChTrans1D2" presStyleIdx="2" presStyleCnt="3"/>
      <dgm:spPr/>
    </dgm:pt>
    <dgm:pt modelId="{7989ED72-E9BC-4F4B-AC23-AE43483CE39B}" type="pres">
      <dgm:prSet presAssocID="{2E3C7158-FA6B-A145-AEB4-B8372E24CD7A}" presName="hierRoot2" presStyleCnt="0">
        <dgm:presLayoutVars>
          <dgm:hierBranch val="init"/>
        </dgm:presLayoutVars>
      </dgm:prSet>
      <dgm:spPr/>
    </dgm:pt>
    <dgm:pt modelId="{92904339-14EF-674B-9DD3-7F86C12D1F3E}" type="pres">
      <dgm:prSet presAssocID="{2E3C7158-FA6B-A145-AEB4-B8372E24CD7A}" presName="rootComposite" presStyleCnt="0"/>
      <dgm:spPr/>
    </dgm:pt>
    <dgm:pt modelId="{801D2774-4B5A-ED48-A2B4-8C3F71C4D2AA}" type="pres">
      <dgm:prSet presAssocID="{2E3C7158-FA6B-A145-AEB4-B8372E24CD7A}" presName="rootText" presStyleLbl="node2" presStyleIdx="2" presStyleCnt="3">
        <dgm:presLayoutVars>
          <dgm:chPref val="3"/>
        </dgm:presLayoutVars>
      </dgm:prSet>
      <dgm:spPr/>
    </dgm:pt>
    <dgm:pt modelId="{AE78CB83-BE4A-944E-9A63-737A59606521}" type="pres">
      <dgm:prSet presAssocID="{2E3C7158-FA6B-A145-AEB4-B8372E24CD7A}" presName="rootConnector" presStyleLbl="node2" presStyleIdx="2" presStyleCnt="3"/>
      <dgm:spPr/>
    </dgm:pt>
    <dgm:pt modelId="{7D8C8BD8-58D8-1346-B767-1A434CBDB951}" type="pres">
      <dgm:prSet presAssocID="{2E3C7158-FA6B-A145-AEB4-B8372E24CD7A}" presName="hierChild4" presStyleCnt="0"/>
      <dgm:spPr/>
    </dgm:pt>
    <dgm:pt modelId="{3ABBCD35-AF65-CA4A-A52B-1008DD12A129}" type="pres">
      <dgm:prSet presAssocID="{75C9ABB2-3CD4-1D41-8762-A503E0577C79}" presName="Name37" presStyleLbl="parChTrans1D3" presStyleIdx="9" presStyleCnt="12"/>
      <dgm:spPr/>
    </dgm:pt>
    <dgm:pt modelId="{BF4E76D1-65C8-B340-AA5D-20AA6D289E7A}" type="pres">
      <dgm:prSet presAssocID="{FC23EC26-9D70-884A-8836-4617263E6970}" presName="hierRoot2" presStyleCnt="0">
        <dgm:presLayoutVars>
          <dgm:hierBranch val="init"/>
        </dgm:presLayoutVars>
      </dgm:prSet>
      <dgm:spPr/>
    </dgm:pt>
    <dgm:pt modelId="{C732D66E-6DE8-3042-91C5-6E45A9980C38}" type="pres">
      <dgm:prSet presAssocID="{FC23EC26-9D70-884A-8836-4617263E6970}" presName="rootComposite" presStyleCnt="0"/>
      <dgm:spPr/>
    </dgm:pt>
    <dgm:pt modelId="{2D192AAF-5763-744C-A458-42AC53C58003}" type="pres">
      <dgm:prSet presAssocID="{FC23EC26-9D70-884A-8836-4617263E6970}" presName="rootText" presStyleLbl="node3" presStyleIdx="9" presStyleCnt="12">
        <dgm:presLayoutVars>
          <dgm:chPref val="3"/>
        </dgm:presLayoutVars>
      </dgm:prSet>
      <dgm:spPr/>
    </dgm:pt>
    <dgm:pt modelId="{9688873D-7D88-4F4B-A7D0-5152791674A3}" type="pres">
      <dgm:prSet presAssocID="{FC23EC26-9D70-884A-8836-4617263E6970}" presName="rootConnector" presStyleLbl="node3" presStyleIdx="9" presStyleCnt="12"/>
      <dgm:spPr/>
    </dgm:pt>
    <dgm:pt modelId="{DE7A14AA-6921-2245-973F-8A39219FA526}" type="pres">
      <dgm:prSet presAssocID="{FC23EC26-9D70-884A-8836-4617263E6970}" presName="hierChild4" presStyleCnt="0"/>
      <dgm:spPr/>
    </dgm:pt>
    <dgm:pt modelId="{1CB2A130-9679-8B47-A7C4-2FED58CA2971}" type="pres">
      <dgm:prSet presAssocID="{FC23EC26-9D70-884A-8836-4617263E6970}" presName="hierChild5" presStyleCnt="0"/>
      <dgm:spPr/>
    </dgm:pt>
    <dgm:pt modelId="{815D870C-0795-BB42-A8B6-10D21F7E424E}" type="pres">
      <dgm:prSet presAssocID="{1B0C34A5-B2B6-E940-A1F2-E8AC601E2E29}" presName="Name37" presStyleLbl="parChTrans1D3" presStyleIdx="10" presStyleCnt="12"/>
      <dgm:spPr/>
    </dgm:pt>
    <dgm:pt modelId="{FF5A32D1-6609-FB48-8B40-B80C044B23F9}" type="pres">
      <dgm:prSet presAssocID="{8C4FBA49-D2E7-6A47-A77D-80107B4F96BE}" presName="hierRoot2" presStyleCnt="0">
        <dgm:presLayoutVars>
          <dgm:hierBranch val="init"/>
        </dgm:presLayoutVars>
      </dgm:prSet>
      <dgm:spPr/>
    </dgm:pt>
    <dgm:pt modelId="{3F31259B-407C-F849-A498-D251693D0B18}" type="pres">
      <dgm:prSet presAssocID="{8C4FBA49-D2E7-6A47-A77D-80107B4F96BE}" presName="rootComposite" presStyleCnt="0"/>
      <dgm:spPr/>
    </dgm:pt>
    <dgm:pt modelId="{6474067B-FF8B-CF47-9E22-5DC4DF953C11}" type="pres">
      <dgm:prSet presAssocID="{8C4FBA49-D2E7-6A47-A77D-80107B4F96BE}" presName="rootText" presStyleLbl="node3" presStyleIdx="10" presStyleCnt="12">
        <dgm:presLayoutVars>
          <dgm:chPref val="3"/>
        </dgm:presLayoutVars>
      </dgm:prSet>
      <dgm:spPr/>
    </dgm:pt>
    <dgm:pt modelId="{8B2CD364-C971-314F-BD9C-C3737BDEDC1A}" type="pres">
      <dgm:prSet presAssocID="{8C4FBA49-D2E7-6A47-A77D-80107B4F96BE}" presName="rootConnector" presStyleLbl="node3" presStyleIdx="10" presStyleCnt="12"/>
      <dgm:spPr/>
    </dgm:pt>
    <dgm:pt modelId="{6E65726A-7387-8349-886D-78FCD8682AD6}" type="pres">
      <dgm:prSet presAssocID="{8C4FBA49-D2E7-6A47-A77D-80107B4F96BE}" presName="hierChild4" presStyleCnt="0"/>
      <dgm:spPr/>
    </dgm:pt>
    <dgm:pt modelId="{51E8821B-B872-8247-B2CC-4A06F58112D8}" type="pres">
      <dgm:prSet presAssocID="{8C4FBA49-D2E7-6A47-A77D-80107B4F96BE}" presName="hierChild5" presStyleCnt="0"/>
      <dgm:spPr/>
    </dgm:pt>
    <dgm:pt modelId="{D4E4F796-E565-0B4F-8064-48CAE6A130B5}" type="pres">
      <dgm:prSet presAssocID="{7AE7C14C-4CAA-154D-825D-88497868C84D}" presName="Name37" presStyleLbl="parChTrans1D3" presStyleIdx="11" presStyleCnt="12"/>
      <dgm:spPr/>
    </dgm:pt>
    <dgm:pt modelId="{05A99854-FA7B-7D44-9517-377E605E830C}" type="pres">
      <dgm:prSet presAssocID="{089F495A-2D69-284B-93C2-A4D077451015}" presName="hierRoot2" presStyleCnt="0">
        <dgm:presLayoutVars>
          <dgm:hierBranch val="init"/>
        </dgm:presLayoutVars>
      </dgm:prSet>
      <dgm:spPr/>
    </dgm:pt>
    <dgm:pt modelId="{41A217ED-46AA-4B4F-8984-6AAD0C1DAF6B}" type="pres">
      <dgm:prSet presAssocID="{089F495A-2D69-284B-93C2-A4D077451015}" presName="rootComposite" presStyleCnt="0"/>
      <dgm:spPr/>
    </dgm:pt>
    <dgm:pt modelId="{698F2722-8537-E742-9A45-E19AC35074E4}" type="pres">
      <dgm:prSet presAssocID="{089F495A-2D69-284B-93C2-A4D077451015}" presName="rootText" presStyleLbl="node3" presStyleIdx="11" presStyleCnt="12">
        <dgm:presLayoutVars>
          <dgm:chPref val="3"/>
        </dgm:presLayoutVars>
      </dgm:prSet>
      <dgm:spPr/>
    </dgm:pt>
    <dgm:pt modelId="{EE4F3330-D3CF-2846-A7BE-3080989CBEE5}" type="pres">
      <dgm:prSet presAssocID="{089F495A-2D69-284B-93C2-A4D077451015}" presName="rootConnector" presStyleLbl="node3" presStyleIdx="11" presStyleCnt="12"/>
      <dgm:spPr/>
    </dgm:pt>
    <dgm:pt modelId="{95ED1BDD-9443-C945-BB22-020E6614D5B1}" type="pres">
      <dgm:prSet presAssocID="{089F495A-2D69-284B-93C2-A4D077451015}" presName="hierChild4" presStyleCnt="0"/>
      <dgm:spPr/>
    </dgm:pt>
    <dgm:pt modelId="{5E87111F-74B4-B046-82F2-9D6A18E5F69A}" type="pres">
      <dgm:prSet presAssocID="{089F495A-2D69-284B-93C2-A4D077451015}" presName="hierChild5" presStyleCnt="0"/>
      <dgm:spPr/>
    </dgm:pt>
    <dgm:pt modelId="{4D161996-B90E-7D49-A847-C3BAE08642CF}" type="pres">
      <dgm:prSet presAssocID="{2E3C7158-FA6B-A145-AEB4-B8372E24CD7A}" presName="hierChild5" presStyleCnt="0"/>
      <dgm:spPr/>
    </dgm:pt>
    <dgm:pt modelId="{9281873F-4B82-FA4C-A426-B109C9BA48AE}" type="pres">
      <dgm:prSet presAssocID="{31140D12-8B68-9749-80BB-9CF2FB6BAFB4}" presName="hierChild3" presStyleCnt="0"/>
      <dgm:spPr/>
    </dgm:pt>
  </dgm:ptLst>
  <dgm:cxnLst>
    <dgm:cxn modelId="{079CF605-10E1-9844-A828-E9FFEA2A7D88}" type="presOf" srcId="{2B0BC061-7699-B742-A7CB-D1063598A32B}" destId="{321FCA81-3231-5F4B-A3F7-49109FF7094A}" srcOrd="0" destOrd="0" presId="urn:microsoft.com/office/officeart/2005/8/layout/orgChart1"/>
    <dgm:cxn modelId="{AF41F60D-E51A-7943-B079-4EC8DE17F08D}" type="presOf" srcId="{F4F5A0E1-FB51-5543-BF86-F0EFDA0C883D}" destId="{BCAC4310-0A7A-2F43-95BF-E3DB9D4E3A0C}" srcOrd="0" destOrd="0" presId="urn:microsoft.com/office/officeart/2005/8/layout/orgChart1"/>
    <dgm:cxn modelId="{2C7F700F-7864-C546-8987-7DE95C20515A}" type="presOf" srcId="{089F495A-2D69-284B-93C2-A4D077451015}" destId="{698F2722-8537-E742-9A45-E19AC35074E4}" srcOrd="0" destOrd="0" presId="urn:microsoft.com/office/officeart/2005/8/layout/orgChart1"/>
    <dgm:cxn modelId="{A2671A13-44D1-6742-8DD8-8CDBB8B6EEBE}" type="presOf" srcId="{63BB47AA-6A63-B34F-BA0C-38DC76D2326D}" destId="{17F13E8A-014C-AD49-B714-319AED7CCA65}" srcOrd="0" destOrd="0" presId="urn:microsoft.com/office/officeart/2005/8/layout/orgChart1"/>
    <dgm:cxn modelId="{4A177519-CCC8-F948-A2C5-5F98FAFA4433}" type="presOf" srcId="{089F495A-2D69-284B-93C2-A4D077451015}" destId="{EE4F3330-D3CF-2846-A7BE-3080989CBEE5}" srcOrd="1" destOrd="0" presId="urn:microsoft.com/office/officeart/2005/8/layout/orgChart1"/>
    <dgm:cxn modelId="{B91F8A1A-57AC-9D4A-A229-ED1B21062266}" type="presOf" srcId="{75C9ABB2-3CD4-1D41-8762-A503E0577C79}" destId="{3ABBCD35-AF65-CA4A-A52B-1008DD12A129}" srcOrd="0" destOrd="0" presId="urn:microsoft.com/office/officeart/2005/8/layout/orgChart1"/>
    <dgm:cxn modelId="{06B51F1C-6F8F-F24A-813B-F01662B98E29}" type="presOf" srcId="{FC23EC26-9D70-884A-8836-4617263E6970}" destId="{2D192AAF-5763-744C-A458-42AC53C58003}" srcOrd="0" destOrd="0" presId="urn:microsoft.com/office/officeart/2005/8/layout/orgChart1"/>
    <dgm:cxn modelId="{27D5CB25-981E-5C47-8A28-2D67ABAA9013}" srcId="{FCDABD02-94D3-AD46-9FE0-1DCB13C23E84}" destId="{56BCC470-7A26-9D48-96D8-DCAD950660D5}" srcOrd="0" destOrd="0" parTransId="{2CD61537-DB81-D840-B94B-D65295B681EF}" sibTransId="{8860BFC6-1A90-1B4E-BEFD-6645A80F1CD0}"/>
    <dgm:cxn modelId="{1A406228-B0C3-ED4A-978E-308B34C73612}" type="presOf" srcId="{8C4FBA49-D2E7-6A47-A77D-80107B4F96BE}" destId="{8B2CD364-C971-314F-BD9C-C3737BDEDC1A}" srcOrd="1" destOrd="0" presId="urn:microsoft.com/office/officeart/2005/8/layout/orgChart1"/>
    <dgm:cxn modelId="{3DEC4130-E6A7-1849-9666-DE60AF1B8FB9}" type="presOf" srcId="{06835D32-8077-1446-AAAB-595811948F7E}" destId="{826CA4BB-BED5-0448-A84A-BAA87DC9E930}" srcOrd="0" destOrd="0" presId="urn:microsoft.com/office/officeart/2005/8/layout/orgChart1"/>
    <dgm:cxn modelId="{11578335-B436-3C4B-B188-3D7BDC4B21DE}" type="presOf" srcId="{F18EA32F-77E3-0C40-93E6-68460850A6D2}" destId="{D0B4EEAB-AB98-984B-A6FA-6AFCB620729C}" srcOrd="1" destOrd="0" presId="urn:microsoft.com/office/officeart/2005/8/layout/orgChart1"/>
    <dgm:cxn modelId="{3DBB2739-AFD0-1C47-A55D-EFE833DD2D5E}" srcId="{F4F5A0E1-FB51-5543-BF86-F0EFDA0C883D}" destId="{31140D12-8B68-9749-80BB-9CF2FB6BAFB4}" srcOrd="0" destOrd="0" parTransId="{FE23AF73-8E8B-8947-9CBF-E95342F30814}" sibTransId="{789AC269-0F0E-2348-9957-C3A9D82119EE}"/>
    <dgm:cxn modelId="{B7217539-C8B7-BC41-8E9E-9A049FFD4041}" srcId="{31140D12-8B68-9749-80BB-9CF2FB6BAFB4}" destId="{5B86EE5F-987F-104C-BFDD-EE7BA2809130}" srcOrd="1" destOrd="0" parTransId="{E168EABA-6EDB-2640-9952-BFAA1C3F1D66}" sibTransId="{FC7208BF-7D68-AB4F-A1CA-FE057D5C32AD}"/>
    <dgm:cxn modelId="{3A365F3B-583B-CC45-A6C5-28B1A6767926}" type="presOf" srcId="{067B7BD2-3C88-8741-BE2A-C99D6633CD24}" destId="{ABF5DE3C-035B-4C44-A16A-E6003DE40296}" srcOrd="1" destOrd="0" presId="urn:microsoft.com/office/officeart/2005/8/layout/orgChart1"/>
    <dgm:cxn modelId="{1280563E-F64D-6B4F-8108-3827D8161B25}" type="presOf" srcId="{FC23EC26-9D70-884A-8836-4617263E6970}" destId="{9688873D-7D88-4F4B-A7D0-5152791674A3}" srcOrd="1" destOrd="0" presId="urn:microsoft.com/office/officeart/2005/8/layout/orgChart1"/>
    <dgm:cxn modelId="{5679883F-56E0-5D46-A5A1-AC6CC2EC7E09}" type="presOf" srcId="{52F03C84-8C36-4B4D-B180-83C534A1E096}" destId="{6A6F3644-2F42-5F42-99D4-FC94860AC843}" srcOrd="1" destOrd="0" presId="urn:microsoft.com/office/officeart/2005/8/layout/orgChart1"/>
    <dgm:cxn modelId="{D8E50243-789A-4947-89AE-D5190F60168C}" type="presOf" srcId="{E168EABA-6EDB-2640-9952-BFAA1C3F1D66}" destId="{56D4686F-5A5D-3F4F-A1B4-E8449FD07216}" srcOrd="0" destOrd="0" presId="urn:microsoft.com/office/officeart/2005/8/layout/orgChart1"/>
    <dgm:cxn modelId="{7F62A944-4EC6-4548-A1DB-5693D57CA509}" type="presOf" srcId="{FCDABD02-94D3-AD46-9FE0-1DCB13C23E84}" destId="{AC49D2D7-31AB-434B-8F86-691612FECA09}" srcOrd="1" destOrd="0" presId="urn:microsoft.com/office/officeart/2005/8/layout/orgChart1"/>
    <dgm:cxn modelId="{87F1304A-B84B-3C49-A6A4-1C9C27052107}" srcId="{FCDABD02-94D3-AD46-9FE0-1DCB13C23E84}" destId="{2B0BC061-7699-B742-A7CB-D1063598A32B}" srcOrd="2" destOrd="0" parTransId="{3EA92C13-04B7-5C48-B3BF-2CB225232FAA}" sibTransId="{F820CB8B-AF50-B14C-B7E5-9E83B76D9AC3}"/>
    <dgm:cxn modelId="{13C40F4B-C2EA-FC4A-A245-9D29173D5F77}" type="presOf" srcId="{F18EA32F-77E3-0C40-93E6-68460850A6D2}" destId="{EEED280E-5AE7-6041-87EB-194F96079ABB}" srcOrd="0" destOrd="0" presId="urn:microsoft.com/office/officeart/2005/8/layout/orgChart1"/>
    <dgm:cxn modelId="{BE062F4B-4DB6-BF4E-8B64-9FF60D0B854E}" type="presOf" srcId="{2E3C7158-FA6B-A145-AEB4-B8372E24CD7A}" destId="{AE78CB83-BE4A-944E-9A63-737A59606521}" srcOrd="1" destOrd="0" presId="urn:microsoft.com/office/officeart/2005/8/layout/orgChart1"/>
    <dgm:cxn modelId="{CA12E465-9FCD-ED40-B1D0-1E854A2D8188}" type="presOf" srcId="{5B86EE5F-987F-104C-BFDD-EE7BA2809130}" destId="{589726BA-0643-AD4D-949F-13413B466AA4}" srcOrd="1" destOrd="0" presId="urn:microsoft.com/office/officeart/2005/8/layout/orgChart1"/>
    <dgm:cxn modelId="{5CB32466-513C-A643-926D-32714DA67DD1}" type="presOf" srcId="{83718D55-5B25-034F-9666-AF59DD294E67}" destId="{906CD18F-44AD-E541-B633-8024DAA7EEF1}" srcOrd="0" destOrd="0" presId="urn:microsoft.com/office/officeart/2005/8/layout/orgChart1"/>
    <dgm:cxn modelId="{B8FA4466-E5EB-554A-9661-D0265D793B90}" srcId="{5B86EE5F-987F-104C-BFDD-EE7BA2809130}" destId="{067B7BD2-3C88-8741-BE2A-C99D6633CD24}" srcOrd="5" destOrd="0" parTransId="{06835D32-8077-1446-AAAB-595811948F7E}" sibTransId="{07D68DFA-1F95-314A-8E7E-3717F0C6EC2C}"/>
    <dgm:cxn modelId="{C3C5187B-A89A-7F41-AB94-26934839157B}" srcId="{FCDABD02-94D3-AD46-9FE0-1DCB13C23E84}" destId="{83718D55-5B25-034F-9666-AF59DD294E67}" srcOrd="1" destOrd="0" parTransId="{A8687155-81BF-534D-9D69-7BE2743E0DDB}" sibTransId="{2B1C18A3-684F-464E-8B88-38F8A7605518}"/>
    <dgm:cxn modelId="{51B80F7C-E547-6B49-B3C4-B00E5BF62398}" type="presOf" srcId="{2A12735A-901E-B84E-8C00-CAE4A764F914}" destId="{6A3C89A8-87A8-5A40-84EC-F08208C5DCB4}" srcOrd="0" destOrd="0" presId="urn:microsoft.com/office/officeart/2005/8/layout/orgChart1"/>
    <dgm:cxn modelId="{AD63AD86-BD99-9846-9B96-0B554D145AD1}" type="presOf" srcId="{DD67F077-CFEE-F445-AB83-E43B765BCD53}" destId="{C52960A9-2C2C-C645-9253-F3C7B18129E5}" srcOrd="0" destOrd="0" presId="urn:microsoft.com/office/officeart/2005/8/layout/orgChart1"/>
    <dgm:cxn modelId="{5A5FE389-4E9C-654E-BE9B-284612FA1666}" type="presOf" srcId="{FCDABD02-94D3-AD46-9FE0-1DCB13C23E84}" destId="{F6EF5472-E8D4-3D44-B6AC-AD32C7FC12B5}" srcOrd="0" destOrd="0" presId="urn:microsoft.com/office/officeart/2005/8/layout/orgChart1"/>
    <dgm:cxn modelId="{0773848F-4063-F44B-9FBD-EB2A627ABF1B}" type="presOf" srcId="{2CD61537-DB81-D840-B94B-D65295B681EF}" destId="{795BEC9D-5FFE-5D42-B1B4-C53998A3D75D}" srcOrd="0" destOrd="0" presId="urn:microsoft.com/office/officeart/2005/8/layout/orgChart1"/>
    <dgm:cxn modelId="{A2E2A796-D3A3-7E49-A738-4DD5972BADCE}" srcId="{5B86EE5F-987F-104C-BFDD-EE7BA2809130}" destId="{8479BB5D-DCF1-444C-8175-51F04E5C7B83}" srcOrd="1" destOrd="0" parTransId="{63BB47AA-6A63-B34F-BA0C-38DC76D2326D}" sibTransId="{CD411C63-CDFC-3147-A97C-9FED5B6CF3AA}"/>
    <dgm:cxn modelId="{6E99B796-909C-E242-A9BC-1863A82B45A6}" type="presOf" srcId="{067B7BD2-3C88-8741-BE2A-C99D6633CD24}" destId="{745FE925-5960-B34D-A84C-451E76991A6B}" srcOrd="0" destOrd="0" presId="urn:microsoft.com/office/officeart/2005/8/layout/orgChart1"/>
    <dgm:cxn modelId="{69BAA698-1F7E-FE4B-A866-4C8C7C958078}" type="presOf" srcId="{A13C1FF7-B6DB-3F46-8ADF-A486A00007E4}" destId="{FC98D30E-4D2D-6A4A-8458-07841D13D3C1}" srcOrd="0" destOrd="0" presId="urn:microsoft.com/office/officeart/2005/8/layout/orgChart1"/>
    <dgm:cxn modelId="{7DA9DF9B-8AB5-D944-BDD1-AA69CEBA9D3F}" type="presOf" srcId="{83718D55-5B25-034F-9666-AF59DD294E67}" destId="{7D1E6D29-DB4E-4D44-8F21-4C635A70A3DD}" srcOrd="1" destOrd="0" presId="urn:microsoft.com/office/officeart/2005/8/layout/orgChart1"/>
    <dgm:cxn modelId="{1829419D-3931-0846-AE61-B80C143393D8}" type="presOf" srcId="{33455E11-1940-CC47-BD98-EC5FAE0C52A2}" destId="{DEB4B495-05E7-A841-937A-E30229561832}" srcOrd="1" destOrd="0" presId="urn:microsoft.com/office/officeart/2005/8/layout/orgChart1"/>
    <dgm:cxn modelId="{CD348F9D-3171-4B40-A307-498D9807BCED}" srcId="{5B86EE5F-987F-104C-BFDD-EE7BA2809130}" destId="{52F03C84-8C36-4B4D-B180-83C534A1E096}" srcOrd="3" destOrd="0" parTransId="{A13C1FF7-B6DB-3F46-8ADF-A486A00007E4}" sibTransId="{19518D7F-911A-424F-BD48-EB2FFC23CDC0}"/>
    <dgm:cxn modelId="{31456BA9-4AB7-8A4D-B8F3-5E2D9A8042D7}" srcId="{5B86EE5F-987F-104C-BFDD-EE7BA2809130}" destId="{33455E11-1940-CC47-BD98-EC5FAE0C52A2}" srcOrd="2" destOrd="0" parTransId="{B6F7B2EC-5CF5-E547-9BEC-EFBBC254DDBF}" sibTransId="{D210B280-D994-104B-A3EE-9D5F61812A08}"/>
    <dgm:cxn modelId="{54CC2DAC-ECBD-8C49-AD1B-B43ED66B9A91}" type="presOf" srcId="{52F03C84-8C36-4B4D-B180-83C534A1E096}" destId="{8F05F288-F422-4049-8F6B-6626D1A764A5}" srcOrd="0" destOrd="0" presId="urn:microsoft.com/office/officeart/2005/8/layout/orgChart1"/>
    <dgm:cxn modelId="{BCAD85AE-7B7F-3446-8633-EC4FCDF5FFC2}" srcId="{5B86EE5F-987F-104C-BFDD-EE7BA2809130}" destId="{F18EA32F-77E3-0C40-93E6-68460850A6D2}" srcOrd="4" destOrd="0" parTransId="{2A12735A-901E-B84E-8C00-CAE4A764F914}" sibTransId="{1E77D692-36AE-1D47-9607-301EC0CD9451}"/>
    <dgm:cxn modelId="{1FA417AF-2F90-8A46-BD5A-50B284FB2FEB}" type="presOf" srcId="{56BCC470-7A26-9D48-96D8-DCAD950660D5}" destId="{1AF7F607-B132-5B42-9B89-820840922CD4}" srcOrd="1" destOrd="0" presId="urn:microsoft.com/office/officeart/2005/8/layout/orgChart1"/>
    <dgm:cxn modelId="{0F1E79B1-1C2A-3B40-9F8D-2B89161CB061}" type="presOf" srcId="{A8A10FB7-CB32-2848-8351-2212D2D71FBA}" destId="{266BA57F-EAED-014D-9C91-6999B9EFA09D}" srcOrd="0" destOrd="0" presId="urn:microsoft.com/office/officeart/2005/8/layout/orgChart1"/>
    <dgm:cxn modelId="{DE76E9B4-9B7B-FD4D-834E-1DD439D93E6E}" type="presOf" srcId="{582676BC-2593-E443-8FED-79F8F3BF6F73}" destId="{330C0AD0-E4BF-7749-8577-F03D132DE7C1}" srcOrd="1" destOrd="0" presId="urn:microsoft.com/office/officeart/2005/8/layout/orgChart1"/>
    <dgm:cxn modelId="{692220B7-95E4-1D46-8870-3F3D887719A1}" type="presOf" srcId="{31140D12-8B68-9749-80BB-9CF2FB6BAFB4}" destId="{A76EA71A-1443-3549-8367-D10B847314B0}" srcOrd="0" destOrd="0" presId="urn:microsoft.com/office/officeart/2005/8/layout/orgChart1"/>
    <dgm:cxn modelId="{DA5F46B8-4F0E-9843-89FE-F5A87476A6A1}" srcId="{2E3C7158-FA6B-A145-AEB4-B8372E24CD7A}" destId="{8C4FBA49-D2E7-6A47-A77D-80107B4F96BE}" srcOrd="1" destOrd="0" parTransId="{1B0C34A5-B2B6-E940-A1F2-E8AC601E2E29}" sibTransId="{97391A17-2641-8D4F-98F4-551BFB1DAC02}"/>
    <dgm:cxn modelId="{D8E023C2-698E-8843-BDFA-66BF2BD8EC0D}" type="presOf" srcId="{7AE7C14C-4CAA-154D-825D-88497868C84D}" destId="{D4E4F796-E565-0B4F-8064-48CAE6A130B5}" srcOrd="0" destOrd="0" presId="urn:microsoft.com/office/officeart/2005/8/layout/orgChart1"/>
    <dgm:cxn modelId="{B8417FC4-8B42-844F-A893-B5EDA457DE68}" type="presOf" srcId="{582676BC-2593-E443-8FED-79F8F3BF6F73}" destId="{4BC3D8AB-83CA-514E-BBD0-3569FF0CBEE0}" srcOrd="0" destOrd="0" presId="urn:microsoft.com/office/officeart/2005/8/layout/orgChart1"/>
    <dgm:cxn modelId="{21AC95C9-C3C8-664A-85B7-8BFE5563CC7A}" srcId="{2E3C7158-FA6B-A145-AEB4-B8372E24CD7A}" destId="{FC23EC26-9D70-884A-8836-4617263E6970}" srcOrd="0" destOrd="0" parTransId="{75C9ABB2-3CD4-1D41-8762-A503E0577C79}" sibTransId="{4113426D-E8D3-554E-9339-5562013EEAA8}"/>
    <dgm:cxn modelId="{F13722CA-082E-094F-996E-CE8889FCBC29}" type="presOf" srcId="{8479BB5D-DCF1-444C-8175-51F04E5C7B83}" destId="{2FAB2DBD-78D8-5F4E-80C1-A9BA5F600BF7}" srcOrd="0" destOrd="0" presId="urn:microsoft.com/office/officeart/2005/8/layout/orgChart1"/>
    <dgm:cxn modelId="{D4243DCA-9DE2-8E44-B626-0EECBAC87F14}" srcId="{5B86EE5F-987F-104C-BFDD-EE7BA2809130}" destId="{582676BC-2593-E443-8FED-79F8F3BF6F73}" srcOrd="0" destOrd="0" parTransId="{989EBBB8-AA30-DB4E-9BF6-175BB1992508}" sibTransId="{4872DF62-D138-9545-B4A4-240F493F7545}"/>
    <dgm:cxn modelId="{7A2BE4CA-662E-8043-B5E9-237D0F91D855}" srcId="{31140D12-8B68-9749-80BB-9CF2FB6BAFB4}" destId="{FCDABD02-94D3-AD46-9FE0-1DCB13C23E84}" srcOrd="0" destOrd="0" parTransId="{DD67F077-CFEE-F445-AB83-E43B765BCD53}" sibTransId="{E37A70DE-4554-514A-9425-BA26389C9AD3}"/>
    <dgm:cxn modelId="{6511E0CB-7DD9-4F43-B0EA-3A7FF03FB064}" type="presOf" srcId="{B6F7B2EC-5CF5-E547-9BEC-EFBBC254DDBF}" destId="{FEB6A598-FE7B-024E-AD3A-C4CCC7F5437A}" srcOrd="0" destOrd="0" presId="urn:microsoft.com/office/officeart/2005/8/layout/orgChart1"/>
    <dgm:cxn modelId="{EE3A78CE-EBD5-7B48-8AA0-9766BE464FF7}" srcId="{2E3C7158-FA6B-A145-AEB4-B8372E24CD7A}" destId="{089F495A-2D69-284B-93C2-A4D077451015}" srcOrd="2" destOrd="0" parTransId="{7AE7C14C-4CAA-154D-825D-88497868C84D}" sibTransId="{16D357C3-3D9A-6D41-8C64-6F4FB2BA4BBA}"/>
    <dgm:cxn modelId="{796F54DA-5FC1-0541-B36A-708DF8DFA7BC}" srcId="{31140D12-8B68-9749-80BB-9CF2FB6BAFB4}" destId="{2E3C7158-FA6B-A145-AEB4-B8372E24CD7A}" srcOrd="2" destOrd="0" parTransId="{A8A10FB7-CB32-2848-8351-2212D2D71FBA}" sibTransId="{5607B122-B543-8E43-80E6-91039C280535}"/>
    <dgm:cxn modelId="{7D8518DD-E97D-B34E-9C9F-52C52478B63C}" type="presOf" srcId="{1B0C34A5-B2B6-E940-A1F2-E8AC601E2E29}" destId="{815D870C-0795-BB42-A8B6-10D21F7E424E}" srcOrd="0" destOrd="0" presId="urn:microsoft.com/office/officeart/2005/8/layout/orgChart1"/>
    <dgm:cxn modelId="{3F766BDE-ACB1-FA41-9161-44E9F8617B13}" type="presOf" srcId="{56BCC470-7A26-9D48-96D8-DCAD950660D5}" destId="{1818ADB2-7B15-504E-A93D-7A36B1DEE1D2}" srcOrd="0" destOrd="0" presId="urn:microsoft.com/office/officeart/2005/8/layout/orgChart1"/>
    <dgm:cxn modelId="{48119AE0-065D-1742-B9CA-6552B20B10EB}" type="presOf" srcId="{3EA92C13-04B7-5C48-B3BF-2CB225232FAA}" destId="{B5E1E2CE-D9FF-504C-B6A0-D37EA9E7C92A}" srcOrd="0" destOrd="0" presId="urn:microsoft.com/office/officeart/2005/8/layout/orgChart1"/>
    <dgm:cxn modelId="{D97322E2-2725-7341-A708-921F4924F00A}" type="presOf" srcId="{989EBBB8-AA30-DB4E-9BF6-175BB1992508}" destId="{306383D7-F6DD-2544-9EF0-B8BD168850FC}" srcOrd="0" destOrd="0" presId="urn:microsoft.com/office/officeart/2005/8/layout/orgChart1"/>
    <dgm:cxn modelId="{043B55E2-9EB8-0D4E-B3A4-2DB79E2FD05A}" type="presOf" srcId="{5B86EE5F-987F-104C-BFDD-EE7BA2809130}" destId="{9188286F-5090-7141-AC55-22FE4071F079}" srcOrd="0" destOrd="0" presId="urn:microsoft.com/office/officeart/2005/8/layout/orgChart1"/>
    <dgm:cxn modelId="{64C7D7E3-7E23-8D46-AB42-EB99538851B0}" type="presOf" srcId="{8479BB5D-DCF1-444C-8175-51F04E5C7B83}" destId="{A0098AC6-2550-7B47-97CA-F8869D961A63}" srcOrd="1" destOrd="0" presId="urn:microsoft.com/office/officeart/2005/8/layout/orgChart1"/>
    <dgm:cxn modelId="{5FD159E4-302F-664C-ACBB-BD01A513581A}" type="presOf" srcId="{2B0BC061-7699-B742-A7CB-D1063598A32B}" destId="{248F17C1-5F30-DB4E-81F2-FCCD1E6754BB}" srcOrd="1" destOrd="0" presId="urn:microsoft.com/office/officeart/2005/8/layout/orgChart1"/>
    <dgm:cxn modelId="{0B135CE7-9072-F24E-A9DA-8F8FFE5C71E7}" type="presOf" srcId="{2E3C7158-FA6B-A145-AEB4-B8372E24CD7A}" destId="{801D2774-4B5A-ED48-A2B4-8C3F71C4D2AA}" srcOrd="0" destOrd="0" presId="urn:microsoft.com/office/officeart/2005/8/layout/orgChart1"/>
    <dgm:cxn modelId="{28666AE9-5CA5-6A42-839C-D5AD1EA902D0}" type="presOf" srcId="{31140D12-8B68-9749-80BB-9CF2FB6BAFB4}" destId="{9F30959F-AF90-4744-875E-BD4523CA6292}" srcOrd="1" destOrd="0" presId="urn:microsoft.com/office/officeart/2005/8/layout/orgChart1"/>
    <dgm:cxn modelId="{DF311DF6-EA3B-8D4D-BD24-7938F1CAF427}" type="presOf" srcId="{A8687155-81BF-534D-9D69-7BE2743E0DDB}" destId="{29C4CE48-B3FA-E94B-8C71-CA5F43E32A2F}" srcOrd="0" destOrd="0" presId="urn:microsoft.com/office/officeart/2005/8/layout/orgChart1"/>
    <dgm:cxn modelId="{BB9242F6-B7A0-7346-A984-45C0320F5154}" type="presOf" srcId="{8C4FBA49-D2E7-6A47-A77D-80107B4F96BE}" destId="{6474067B-FF8B-CF47-9E22-5DC4DF953C11}" srcOrd="0" destOrd="0" presId="urn:microsoft.com/office/officeart/2005/8/layout/orgChart1"/>
    <dgm:cxn modelId="{94B7ADFB-DBAD-2C47-979D-66077385097E}" type="presOf" srcId="{33455E11-1940-CC47-BD98-EC5FAE0C52A2}" destId="{019FFFA4-28DC-6E43-96BD-D8304EBDFB9A}" srcOrd="0" destOrd="0" presId="urn:microsoft.com/office/officeart/2005/8/layout/orgChart1"/>
    <dgm:cxn modelId="{D224EA23-DB78-6F40-9931-AD0F1093B9E9}" type="presParOf" srcId="{BCAC4310-0A7A-2F43-95BF-E3DB9D4E3A0C}" destId="{938D8777-52DC-C143-8E78-8FB36AFAF16F}" srcOrd="0" destOrd="0" presId="urn:microsoft.com/office/officeart/2005/8/layout/orgChart1"/>
    <dgm:cxn modelId="{F223E28F-ADFA-5E4D-9D52-8EBF5DBD18E5}" type="presParOf" srcId="{938D8777-52DC-C143-8E78-8FB36AFAF16F}" destId="{3337E5EE-E9C7-7646-9BC4-9153904FA487}" srcOrd="0" destOrd="0" presId="urn:microsoft.com/office/officeart/2005/8/layout/orgChart1"/>
    <dgm:cxn modelId="{8809CE92-B646-E44F-B862-D602A0BDF7DD}" type="presParOf" srcId="{3337E5EE-E9C7-7646-9BC4-9153904FA487}" destId="{A76EA71A-1443-3549-8367-D10B847314B0}" srcOrd="0" destOrd="0" presId="urn:microsoft.com/office/officeart/2005/8/layout/orgChart1"/>
    <dgm:cxn modelId="{909AF888-0077-7741-AA3F-096CB4B14D68}" type="presParOf" srcId="{3337E5EE-E9C7-7646-9BC4-9153904FA487}" destId="{9F30959F-AF90-4744-875E-BD4523CA6292}" srcOrd="1" destOrd="0" presId="urn:microsoft.com/office/officeart/2005/8/layout/orgChart1"/>
    <dgm:cxn modelId="{E02134EE-44A8-E642-93C6-6DBBA740E8FD}" type="presParOf" srcId="{938D8777-52DC-C143-8E78-8FB36AFAF16F}" destId="{E4D71502-A5D9-324B-81DD-93B39B04A8B4}" srcOrd="1" destOrd="0" presId="urn:microsoft.com/office/officeart/2005/8/layout/orgChart1"/>
    <dgm:cxn modelId="{810E8DA0-4F59-FA43-A98B-EC017C7F5A2B}" type="presParOf" srcId="{E4D71502-A5D9-324B-81DD-93B39B04A8B4}" destId="{C52960A9-2C2C-C645-9253-F3C7B18129E5}" srcOrd="0" destOrd="0" presId="urn:microsoft.com/office/officeart/2005/8/layout/orgChart1"/>
    <dgm:cxn modelId="{566DED9E-1884-BE41-B788-6ED64FE7B006}" type="presParOf" srcId="{E4D71502-A5D9-324B-81DD-93B39B04A8B4}" destId="{8B70E22F-CD02-FE47-B34D-98C010CE9C53}" srcOrd="1" destOrd="0" presId="urn:microsoft.com/office/officeart/2005/8/layout/orgChart1"/>
    <dgm:cxn modelId="{F46E2BD2-7FE7-044B-8BF4-532C4CCDBE4B}" type="presParOf" srcId="{8B70E22F-CD02-FE47-B34D-98C010CE9C53}" destId="{F60AE299-FCDF-874A-81B1-F8AE71440922}" srcOrd="0" destOrd="0" presId="urn:microsoft.com/office/officeart/2005/8/layout/orgChart1"/>
    <dgm:cxn modelId="{ED10CB0A-97D1-D143-AB24-C42B98ECBEE0}" type="presParOf" srcId="{F60AE299-FCDF-874A-81B1-F8AE71440922}" destId="{F6EF5472-E8D4-3D44-B6AC-AD32C7FC12B5}" srcOrd="0" destOrd="0" presId="urn:microsoft.com/office/officeart/2005/8/layout/orgChart1"/>
    <dgm:cxn modelId="{06D895C4-8BC7-AA42-959E-28EE93D20AF8}" type="presParOf" srcId="{F60AE299-FCDF-874A-81B1-F8AE71440922}" destId="{AC49D2D7-31AB-434B-8F86-691612FECA09}" srcOrd="1" destOrd="0" presId="urn:microsoft.com/office/officeart/2005/8/layout/orgChart1"/>
    <dgm:cxn modelId="{C8ED2DFB-4356-3044-AB83-2B1D1F508A74}" type="presParOf" srcId="{8B70E22F-CD02-FE47-B34D-98C010CE9C53}" destId="{0E814FB5-D7BA-1E4D-A2B2-C3795EE2CFA3}" srcOrd="1" destOrd="0" presId="urn:microsoft.com/office/officeart/2005/8/layout/orgChart1"/>
    <dgm:cxn modelId="{3EFAF452-B974-3348-88B1-4FB71073C77C}" type="presParOf" srcId="{0E814FB5-D7BA-1E4D-A2B2-C3795EE2CFA3}" destId="{795BEC9D-5FFE-5D42-B1B4-C53998A3D75D}" srcOrd="0" destOrd="0" presId="urn:microsoft.com/office/officeart/2005/8/layout/orgChart1"/>
    <dgm:cxn modelId="{AABFD7A4-4593-024F-9789-661E567337CF}" type="presParOf" srcId="{0E814FB5-D7BA-1E4D-A2B2-C3795EE2CFA3}" destId="{8C4C2ABF-8FFB-444C-8C5B-A2C87A720554}" srcOrd="1" destOrd="0" presId="urn:microsoft.com/office/officeart/2005/8/layout/orgChart1"/>
    <dgm:cxn modelId="{0C2D74A5-F07E-5241-AE42-79C604BDE565}" type="presParOf" srcId="{8C4C2ABF-8FFB-444C-8C5B-A2C87A720554}" destId="{2F6BC10D-49E2-5442-80CD-6424D29D0B2A}" srcOrd="0" destOrd="0" presId="urn:microsoft.com/office/officeart/2005/8/layout/orgChart1"/>
    <dgm:cxn modelId="{CC93E8C5-CF01-B446-ACF9-AA559F952CC9}" type="presParOf" srcId="{2F6BC10D-49E2-5442-80CD-6424D29D0B2A}" destId="{1818ADB2-7B15-504E-A93D-7A36B1DEE1D2}" srcOrd="0" destOrd="0" presId="urn:microsoft.com/office/officeart/2005/8/layout/orgChart1"/>
    <dgm:cxn modelId="{F0B491B4-AB1E-914E-AB38-4C9512D4D51A}" type="presParOf" srcId="{2F6BC10D-49E2-5442-80CD-6424D29D0B2A}" destId="{1AF7F607-B132-5B42-9B89-820840922CD4}" srcOrd="1" destOrd="0" presId="urn:microsoft.com/office/officeart/2005/8/layout/orgChart1"/>
    <dgm:cxn modelId="{308DAF13-F966-2F46-A7CE-215C65BA3B4B}" type="presParOf" srcId="{8C4C2ABF-8FFB-444C-8C5B-A2C87A720554}" destId="{81EB7BB3-D1FC-794A-9371-81EDCF913129}" srcOrd="1" destOrd="0" presId="urn:microsoft.com/office/officeart/2005/8/layout/orgChart1"/>
    <dgm:cxn modelId="{737D4FEA-E5A5-2547-BB52-0052C4D0E20B}" type="presParOf" srcId="{8C4C2ABF-8FFB-444C-8C5B-A2C87A720554}" destId="{CAFDAAEE-5FB8-8F4D-98E8-190475D363A9}" srcOrd="2" destOrd="0" presId="urn:microsoft.com/office/officeart/2005/8/layout/orgChart1"/>
    <dgm:cxn modelId="{493516DE-7D1F-CA4C-817E-D2C1CF8DDF07}" type="presParOf" srcId="{0E814FB5-D7BA-1E4D-A2B2-C3795EE2CFA3}" destId="{29C4CE48-B3FA-E94B-8C71-CA5F43E32A2F}" srcOrd="2" destOrd="0" presId="urn:microsoft.com/office/officeart/2005/8/layout/orgChart1"/>
    <dgm:cxn modelId="{2E4DE9FE-96B2-9C4B-98AD-1B696D4A099E}" type="presParOf" srcId="{0E814FB5-D7BA-1E4D-A2B2-C3795EE2CFA3}" destId="{6A013F90-348D-E046-B543-D87FD412D68E}" srcOrd="3" destOrd="0" presId="urn:microsoft.com/office/officeart/2005/8/layout/orgChart1"/>
    <dgm:cxn modelId="{A66B3A87-B8D1-E341-A5A1-A9E1B0499479}" type="presParOf" srcId="{6A013F90-348D-E046-B543-D87FD412D68E}" destId="{271F4EEC-A829-3246-A47C-DF0EE2EF36C4}" srcOrd="0" destOrd="0" presId="urn:microsoft.com/office/officeart/2005/8/layout/orgChart1"/>
    <dgm:cxn modelId="{C89C090C-6256-454C-875B-1723E61D2AAE}" type="presParOf" srcId="{271F4EEC-A829-3246-A47C-DF0EE2EF36C4}" destId="{906CD18F-44AD-E541-B633-8024DAA7EEF1}" srcOrd="0" destOrd="0" presId="urn:microsoft.com/office/officeart/2005/8/layout/orgChart1"/>
    <dgm:cxn modelId="{1C5BBCB6-C083-1745-A5D9-158E7AA98E4D}" type="presParOf" srcId="{271F4EEC-A829-3246-A47C-DF0EE2EF36C4}" destId="{7D1E6D29-DB4E-4D44-8F21-4C635A70A3DD}" srcOrd="1" destOrd="0" presId="urn:microsoft.com/office/officeart/2005/8/layout/orgChart1"/>
    <dgm:cxn modelId="{D8545A95-69C5-E345-9DF1-75FE5B70C1F9}" type="presParOf" srcId="{6A013F90-348D-E046-B543-D87FD412D68E}" destId="{AD704C85-2007-0B46-B579-189EDBC52F2E}" srcOrd="1" destOrd="0" presId="urn:microsoft.com/office/officeart/2005/8/layout/orgChart1"/>
    <dgm:cxn modelId="{62D8DEDC-EB26-664F-9A44-395D7A91329C}" type="presParOf" srcId="{6A013F90-348D-E046-B543-D87FD412D68E}" destId="{D532AC89-4CE3-A949-8352-B1FC8EA82A3F}" srcOrd="2" destOrd="0" presId="urn:microsoft.com/office/officeart/2005/8/layout/orgChart1"/>
    <dgm:cxn modelId="{9A50089F-C91C-5E41-ABD5-10981394B725}" type="presParOf" srcId="{0E814FB5-D7BA-1E4D-A2B2-C3795EE2CFA3}" destId="{B5E1E2CE-D9FF-504C-B6A0-D37EA9E7C92A}" srcOrd="4" destOrd="0" presId="urn:microsoft.com/office/officeart/2005/8/layout/orgChart1"/>
    <dgm:cxn modelId="{76D94463-5CF4-744A-8DE8-FB3E5D791B40}" type="presParOf" srcId="{0E814FB5-D7BA-1E4D-A2B2-C3795EE2CFA3}" destId="{72B533BB-6FC3-0E47-B9AC-EF7E5D496DDC}" srcOrd="5" destOrd="0" presId="urn:microsoft.com/office/officeart/2005/8/layout/orgChart1"/>
    <dgm:cxn modelId="{83C91A03-368F-F24D-B702-A7D9A9618187}" type="presParOf" srcId="{72B533BB-6FC3-0E47-B9AC-EF7E5D496DDC}" destId="{4E301288-978E-B14A-A31B-65422732BE74}" srcOrd="0" destOrd="0" presId="urn:microsoft.com/office/officeart/2005/8/layout/orgChart1"/>
    <dgm:cxn modelId="{31FD146B-6FE1-804F-9E41-4F3A04BE8C34}" type="presParOf" srcId="{4E301288-978E-B14A-A31B-65422732BE74}" destId="{321FCA81-3231-5F4B-A3F7-49109FF7094A}" srcOrd="0" destOrd="0" presId="urn:microsoft.com/office/officeart/2005/8/layout/orgChart1"/>
    <dgm:cxn modelId="{4D0137D0-DFAA-C64A-8007-39C91E15AF88}" type="presParOf" srcId="{4E301288-978E-B14A-A31B-65422732BE74}" destId="{248F17C1-5F30-DB4E-81F2-FCCD1E6754BB}" srcOrd="1" destOrd="0" presId="urn:microsoft.com/office/officeart/2005/8/layout/orgChart1"/>
    <dgm:cxn modelId="{D6A0C12E-E350-0148-8068-8BADBE00F2C4}" type="presParOf" srcId="{72B533BB-6FC3-0E47-B9AC-EF7E5D496DDC}" destId="{167DFF56-B2EA-BE42-844C-F287DFB74FCE}" srcOrd="1" destOrd="0" presId="urn:microsoft.com/office/officeart/2005/8/layout/orgChart1"/>
    <dgm:cxn modelId="{38531875-66AF-A14D-A8ED-2DFBD2D2475C}" type="presParOf" srcId="{72B533BB-6FC3-0E47-B9AC-EF7E5D496DDC}" destId="{4EF5B22F-3971-AB47-B281-56BFD67053A6}" srcOrd="2" destOrd="0" presId="urn:microsoft.com/office/officeart/2005/8/layout/orgChart1"/>
    <dgm:cxn modelId="{8EBDDFF0-8B3A-DC49-90A2-D443FCB82D1F}" type="presParOf" srcId="{8B70E22F-CD02-FE47-B34D-98C010CE9C53}" destId="{E1164951-43E9-CD4D-B07C-3C9EDFA50132}" srcOrd="2" destOrd="0" presId="urn:microsoft.com/office/officeart/2005/8/layout/orgChart1"/>
    <dgm:cxn modelId="{7D1345CB-15D7-4A47-8D58-129B35F41751}" type="presParOf" srcId="{E4D71502-A5D9-324B-81DD-93B39B04A8B4}" destId="{56D4686F-5A5D-3F4F-A1B4-E8449FD07216}" srcOrd="2" destOrd="0" presId="urn:microsoft.com/office/officeart/2005/8/layout/orgChart1"/>
    <dgm:cxn modelId="{FF424259-C5E0-0947-8344-B84E1B75F82E}" type="presParOf" srcId="{E4D71502-A5D9-324B-81DD-93B39B04A8B4}" destId="{B4E30C26-A116-5748-8BED-DBF18536B0AA}" srcOrd="3" destOrd="0" presId="urn:microsoft.com/office/officeart/2005/8/layout/orgChart1"/>
    <dgm:cxn modelId="{069A194E-DDB6-0945-A54A-05DF382FE7DC}" type="presParOf" srcId="{B4E30C26-A116-5748-8BED-DBF18536B0AA}" destId="{3822C9B8-BBC9-A848-9A84-E093A2A36EDD}" srcOrd="0" destOrd="0" presId="urn:microsoft.com/office/officeart/2005/8/layout/orgChart1"/>
    <dgm:cxn modelId="{9E87937E-CAD8-234C-947B-E63C5BF6C5B2}" type="presParOf" srcId="{3822C9B8-BBC9-A848-9A84-E093A2A36EDD}" destId="{9188286F-5090-7141-AC55-22FE4071F079}" srcOrd="0" destOrd="0" presId="urn:microsoft.com/office/officeart/2005/8/layout/orgChart1"/>
    <dgm:cxn modelId="{F92B3289-5F30-3748-8B7E-B20DAF28956B}" type="presParOf" srcId="{3822C9B8-BBC9-A848-9A84-E093A2A36EDD}" destId="{589726BA-0643-AD4D-949F-13413B466AA4}" srcOrd="1" destOrd="0" presId="urn:microsoft.com/office/officeart/2005/8/layout/orgChart1"/>
    <dgm:cxn modelId="{A3C2A9B0-DB6C-A94F-A760-685709DEDEC5}" type="presParOf" srcId="{B4E30C26-A116-5748-8BED-DBF18536B0AA}" destId="{703FF741-C731-2F45-AA1B-2A6EF1CCA930}" srcOrd="1" destOrd="0" presId="urn:microsoft.com/office/officeart/2005/8/layout/orgChart1"/>
    <dgm:cxn modelId="{96B8D675-5D89-994D-82C5-3CED7DFA7AA8}" type="presParOf" srcId="{703FF741-C731-2F45-AA1B-2A6EF1CCA930}" destId="{306383D7-F6DD-2544-9EF0-B8BD168850FC}" srcOrd="0" destOrd="0" presId="urn:microsoft.com/office/officeart/2005/8/layout/orgChart1"/>
    <dgm:cxn modelId="{474D6CF7-55EC-0A43-BB47-D3C68DC9329E}" type="presParOf" srcId="{703FF741-C731-2F45-AA1B-2A6EF1CCA930}" destId="{890C5227-8C3C-7A48-8BFA-1978C3F9FA27}" srcOrd="1" destOrd="0" presId="urn:microsoft.com/office/officeart/2005/8/layout/orgChart1"/>
    <dgm:cxn modelId="{F7DABAFA-0C27-3E43-AD3D-6FE9B9A76D44}" type="presParOf" srcId="{890C5227-8C3C-7A48-8BFA-1978C3F9FA27}" destId="{CDB0C7FB-EAF0-5F47-B1F5-F502E1168521}" srcOrd="0" destOrd="0" presId="urn:microsoft.com/office/officeart/2005/8/layout/orgChart1"/>
    <dgm:cxn modelId="{29D506F3-A184-0D48-8A5F-FD073060EDE7}" type="presParOf" srcId="{CDB0C7FB-EAF0-5F47-B1F5-F502E1168521}" destId="{4BC3D8AB-83CA-514E-BBD0-3569FF0CBEE0}" srcOrd="0" destOrd="0" presId="urn:microsoft.com/office/officeart/2005/8/layout/orgChart1"/>
    <dgm:cxn modelId="{11E3D359-6E71-9D4B-B95C-FA4C6B46B31A}" type="presParOf" srcId="{CDB0C7FB-EAF0-5F47-B1F5-F502E1168521}" destId="{330C0AD0-E4BF-7749-8577-F03D132DE7C1}" srcOrd="1" destOrd="0" presId="urn:microsoft.com/office/officeart/2005/8/layout/orgChart1"/>
    <dgm:cxn modelId="{108B405C-FBFF-5C4F-B860-443E20ED9294}" type="presParOf" srcId="{890C5227-8C3C-7A48-8BFA-1978C3F9FA27}" destId="{E151FECF-345E-7646-ACC1-44F2E689B063}" srcOrd="1" destOrd="0" presId="urn:microsoft.com/office/officeart/2005/8/layout/orgChart1"/>
    <dgm:cxn modelId="{EC0F271D-47B8-AC47-982A-25D0AFF09BAC}" type="presParOf" srcId="{890C5227-8C3C-7A48-8BFA-1978C3F9FA27}" destId="{1048AD5D-2350-4C43-8BF2-43E1275E5263}" srcOrd="2" destOrd="0" presId="urn:microsoft.com/office/officeart/2005/8/layout/orgChart1"/>
    <dgm:cxn modelId="{37B9A34E-79BD-6B42-B98E-0F5D0C976EEC}" type="presParOf" srcId="{703FF741-C731-2F45-AA1B-2A6EF1CCA930}" destId="{17F13E8A-014C-AD49-B714-319AED7CCA65}" srcOrd="2" destOrd="0" presId="urn:microsoft.com/office/officeart/2005/8/layout/orgChart1"/>
    <dgm:cxn modelId="{66B21123-A518-E040-B95D-937E3420F9E8}" type="presParOf" srcId="{703FF741-C731-2F45-AA1B-2A6EF1CCA930}" destId="{438BA9C0-0A87-614B-B418-09295A9269EA}" srcOrd="3" destOrd="0" presId="urn:microsoft.com/office/officeart/2005/8/layout/orgChart1"/>
    <dgm:cxn modelId="{DBFE02C1-D41B-1248-A4A9-6DAD6F0FCCF0}" type="presParOf" srcId="{438BA9C0-0A87-614B-B418-09295A9269EA}" destId="{59B8A04F-2A1B-6444-8BAB-C243D79DAAE8}" srcOrd="0" destOrd="0" presId="urn:microsoft.com/office/officeart/2005/8/layout/orgChart1"/>
    <dgm:cxn modelId="{1366456B-90B5-C048-BE27-CEA127F51B27}" type="presParOf" srcId="{59B8A04F-2A1B-6444-8BAB-C243D79DAAE8}" destId="{2FAB2DBD-78D8-5F4E-80C1-A9BA5F600BF7}" srcOrd="0" destOrd="0" presId="urn:microsoft.com/office/officeart/2005/8/layout/orgChart1"/>
    <dgm:cxn modelId="{5BFEE959-8B21-194B-B763-475933B7FBB7}" type="presParOf" srcId="{59B8A04F-2A1B-6444-8BAB-C243D79DAAE8}" destId="{A0098AC6-2550-7B47-97CA-F8869D961A63}" srcOrd="1" destOrd="0" presId="urn:microsoft.com/office/officeart/2005/8/layout/orgChart1"/>
    <dgm:cxn modelId="{063AD219-A9C7-1942-9B32-F017711CB989}" type="presParOf" srcId="{438BA9C0-0A87-614B-B418-09295A9269EA}" destId="{5CB3FD8A-590B-9D45-9175-5C48616E6313}" srcOrd="1" destOrd="0" presId="urn:microsoft.com/office/officeart/2005/8/layout/orgChart1"/>
    <dgm:cxn modelId="{8CD0DFC6-F060-D847-9425-51C07EDB3B12}" type="presParOf" srcId="{438BA9C0-0A87-614B-B418-09295A9269EA}" destId="{774F2843-2E1D-8842-960D-5F6DEE4AD810}" srcOrd="2" destOrd="0" presId="urn:microsoft.com/office/officeart/2005/8/layout/orgChart1"/>
    <dgm:cxn modelId="{5FA70613-3EC6-AF45-A1C9-E1E1E2EC1720}" type="presParOf" srcId="{703FF741-C731-2F45-AA1B-2A6EF1CCA930}" destId="{FEB6A598-FE7B-024E-AD3A-C4CCC7F5437A}" srcOrd="4" destOrd="0" presId="urn:microsoft.com/office/officeart/2005/8/layout/orgChart1"/>
    <dgm:cxn modelId="{B7C2881D-C5DD-9445-8464-B04ABA5A0B54}" type="presParOf" srcId="{703FF741-C731-2F45-AA1B-2A6EF1CCA930}" destId="{E7BF87C2-B20F-9E43-BB0D-33EB3447E320}" srcOrd="5" destOrd="0" presId="urn:microsoft.com/office/officeart/2005/8/layout/orgChart1"/>
    <dgm:cxn modelId="{AC1054DE-C359-4E4D-9264-D6B7A363F952}" type="presParOf" srcId="{E7BF87C2-B20F-9E43-BB0D-33EB3447E320}" destId="{97CF0ED3-40B4-0447-AE78-7BF754E96858}" srcOrd="0" destOrd="0" presId="urn:microsoft.com/office/officeart/2005/8/layout/orgChart1"/>
    <dgm:cxn modelId="{18699A31-69CA-FA4B-8006-39FB23B8F930}" type="presParOf" srcId="{97CF0ED3-40B4-0447-AE78-7BF754E96858}" destId="{019FFFA4-28DC-6E43-96BD-D8304EBDFB9A}" srcOrd="0" destOrd="0" presId="urn:microsoft.com/office/officeart/2005/8/layout/orgChart1"/>
    <dgm:cxn modelId="{8E96DB4F-81C0-9F46-94F5-DA8150DBB4A7}" type="presParOf" srcId="{97CF0ED3-40B4-0447-AE78-7BF754E96858}" destId="{DEB4B495-05E7-A841-937A-E30229561832}" srcOrd="1" destOrd="0" presId="urn:microsoft.com/office/officeart/2005/8/layout/orgChart1"/>
    <dgm:cxn modelId="{77E77D06-C98E-D74A-9B11-731CB0C805EF}" type="presParOf" srcId="{E7BF87C2-B20F-9E43-BB0D-33EB3447E320}" destId="{C2A3DCCE-AE4E-4F4B-81FF-B980B3B6C720}" srcOrd="1" destOrd="0" presId="urn:microsoft.com/office/officeart/2005/8/layout/orgChart1"/>
    <dgm:cxn modelId="{AC328279-AF5E-574B-8F93-EF19E13B460B}" type="presParOf" srcId="{E7BF87C2-B20F-9E43-BB0D-33EB3447E320}" destId="{25759A75-35F3-EF4F-93AE-02DDF10B7DE3}" srcOrd="2" destOrd="0" presId="urn:microsoft.com/office/officeart/2005/8/layout/orgChart1"/>
    <dgm:cxn modelId="{DD3AE878-9D21-1F40-BF1C-24AF80440375}" type="presParOf" srcId="{703FF741-C731-2F45-AA1B-2A6EF1CCA930}" destId="{FC98D30E-4D2D-6A4A-8458-07841D13D3C1}" srcOrd="6" destOrd="0" presId="urn:microsoft.com/office/officeart/2005/8/layout/orgChart1"/>
    <dgm:cxn modelId="{ED8568DB-45C7-554F-B368-851149C9ED95}" type="presParOf" srcId="{703FF741-C731-2F45-AA1B-2A6EF1CCA930}" destId="{0D1D5164-90E5-3345-9C07-00E1C27BFF91}" srcOrd="7" destOrd="0" presId="urn:microsoft.com/office/officeart/2005/8/layout/orgChart1"/>
    <dgm:cxn modelId="{07FF2759-BD56-9744-9E5A-08B2806FC8A6}" type="presParOf" srcId="{0D1D5164-90E5-3345-9C07-00E1C27BFF91}" destId="{81C2AA1E-780C-F147-96AC-4919401A5F86}" srcOrd="0" destOrd="0" presId="urn:microsoft.com/office/officeart/2005/8/layout/orgChart1"/>
    <dgm:cxn modelId="{5146B6DF-271A-6045-A8DC-D9E6350827C8}" type="presParOf" srcId="{81C2AA1E-780C-F147-96AC-4919401A5F86}" destId="{8F05F288-F422-4049-8F6B-6626D1A764A5}" srcOrd="0" destOrd="0" presId="urn:microsoft.com/office/officeart/2005/8/layout/orgChart1"/>
    <dgm:cxn modelId="{727197CB-E006-E840-8151-22D04B3751F6}" type="presParOf" srcId="{81C2AA1E-780C-F147-96AC-4919401A5F86}" destId="{6A6F3644-2F42-5F42-99D4-FC94860AC843}" srcOrd="1" destOrd="0" presId="urn:microsoft.com/office/officeart/2005/8/layout/orgChart1"/>
    <dgm:cxn modelId="{0784D9EC-72A8-FE48-95BA-EE1BEDBBAD2E}" type="presParOf" srcId="{0D1D5164-90E5-3345-9C07-00E1C27BFF91}" destId="{247B7385-D7A1-4140-A02F-C112101717F3}" srcOrd="1" destOrd="0" presId="urn:microsoft.com/office/officeart/2005/8/layout/orgChart1"/>
    <dgm:cxn modelId="{ADD3C877-534F-3F4F-9E70-763EBACC03D3}" type="presParOf" srcId="{0D1D5164-90E5-3345-9C07-00E1C27BFF91}" destId="{F870D86F-7419-DE43-A9CD-B8249B6FCA67}" srcOrd="2" destOrd="0" presId="urn:microsoft.com/office/officeart/2005/8/layout/orgChart1"/>
    <dgm:cxn modelId="{663C02FE-1921-334A-A9C2-19E5BE371752}" type="presParOf" srcId="{703FF741-C731-2F45-AA1B-2A6EF1CCA930}" destId="{6A3C89A8-87A8-5A40-84EC-F08208C5DCB4}" srcOrd="8" destOrd="0" presId="urn:microsoft.com/office/officeart/2005/8/layout/orgChart1"/>
    <dgm:cxn modelId="{4E910DE1-3917-F948-A820-27333F87A420}" type="presParOf" srcId="{703FF741-C731-2F45-AA1B-2A6EF1CCA930}" destId="{A2C74583-16A1-354E-B4B6-AC6E36E8AFB6}" srcOrd="9" destOrd="0" presId="urn:microsoft.com/office/officeart/2005/8/layout/orgChart1"/>
    <dgm:cxn modelId="{B0323E99-79BE-BE49-B268-7BD75ED7AF00}" type="presParOf" srcId="{A2C74583-16A1-354E-B4B6-AC6E36E8AFB6}" destId="{5A54A82E-DA46-E441-80F4-4BF38178BC5A}" srcOrd="0" destOrd="0" presId="urn:microsoft.com/office/officeart/2005/8/layout/orgChart1"/>
    <dgm:cxn modelId="{5040CA0E-4A35-CD46-8BF5-D3D3682389A6}" type="presParOf" srcId="{5A54A82E-DA46-E441-80F4-4BF38178BC5A}" destId="{EEED280E-5AE7-6041-87EB-194F96079ABB}" srcOrd="0" destOrd="0" presId="urn:microsoft.com/office/officeart/2005/8/layout/orgChart1"/>
    <dgm:cxn modelId="{5A0E8C1A-1737-DB4F-B1D4-B8308FC10AC6}" type="presParOf" srcId="{5A54A82E-DA46-E441-80F4-4BF38178BC5A}" destId="{D0B4EEAB-AB98-984B-A6FA-6AFCB620729C}" srcOrd="1" destOrd="0" presId="urn:microsoft.com/office/officeart/2005/8/layout/orgChart1"/>
    <dgm:cxn modelId="{6422ED54-C2DD-7C47-B8D1-62FDEA504E3B}" type="presParOf" srcId="{A2C74583-16A1-354E-B4B6-AC6E36E8AFB6}" destId="{C21EA7A1-BD33-2F42-AD81-7FA0616316C7}" srcOrd="1" destOrd="0" presId="urn:microsoft.com/office/officeart/2005/8/layout/orgChart1"/>
    <dgm:cxn modelId="{177343C6-FEF5-A448-9B77-36C6CBA5919D}" type="presParOf" srcId="{A2C74583-16A1-354E-B4B6-AC6E36E8AFB6}" destId="{09A6CA1B-A9E0-0B42-BF4F-18FA987B1103}" srcOrd="2" destOrd="0" presId="urn:microsoft.com/office/officeart/2005/8/layout/orgChart1"/>
    <dgm:cxn modelId="{C33E14A3-AE01-A743-BB60-9556AA6AC482}" type="presParOf" srcId="{703FF741-C731-2F45-AA1B-2A6EF1CCA930}" destId="{826CA4BB-BED5-0448-A84A-BAA87DC9E930}" srcOrd="10" destOrd="0" presId="urn:microsoft.com/office/officeart/2005/8/layout/orgChart1"/>
    <dgm:cxn modelId="{90436134-D8DA-E14C-8BB2-E1F866E75D61}" type="presParOf" srcId="{703FF741-C731-2F45-AA1B-2A6EF1CCA930}" destId="{25CCAE6A-C13C-9248-B750-2132E420EFAE}" srcOrd="11" destOrd="0" presId="urn:microsoft.com/office/officeart/2005/8/layout/orgChart1"/>
    <dgm:cxn modelId="{885F51E2-7102-2C45-9249-E664AD3ABF7F}" type="presParOf" srcId="{25CCAE6A-C13C-9248-B750-2132E420EFAE}" destId="{B73F7A4D-A6EF-E345-87E6-F6F3B0A5CB8E}" srcOrd="0" destOrd="0" presId="urn:microsoft.com/office/officeart/2005/8/layout/orgChart1"/>
    <dgm:cxn modelId="{80255C6C-DAD3-D441-8EF2-5F9D794D64F6}" type="presParOf" srcId="{B73F7A4D-A6EF-E345-87E6-F6F3B0A5CB8E}" destId="{745FE925-5960-B34D-A84C-451E76991A6B}" srcOrd="0" destOrd="0" presId="urn:microsoft.com/office/officeart/2005/8/layout/orgChart1"/>
    <dgm:cxn modelId="{8D0E1D17-4530-3E4B-BC66-0EB235DBBD75}" type="presParOf" srcId="{B73F7A4D-A6EF-E345-87E6-F6F3B0A5CB8E}" destId="{ABF5DE3C-035B-4C44-A16A-E6003DE40296}" srcOrd="1" destOrd="0" presId="urn:microsoft.com/office/officeart/2005/8/layout/orgChart1"/>
    <dgm:cxn modelId="{69943DFD-B4B5-8448-9AEC-8F2D669DD9F4}" type="presParOf" srcId="{25CCAE6A-C13C-9248-B750-2132E420EFAE}" destId="{993D6422-CCCA-4346-9364-D7B1BE75C800}" srcOrd="1" destOrd="0" presId="urn:microsoft.com/office/officeart/2005/8/layout/orgChart1"/>
    <dgm:cxn modelId="{90A389E3-CC59-3448-A1BB-2B94B02E5830}" type="presParOf" srcId="{25CCAE6A-C13C-9248-B750-2132E420EFAE}" destId="{B4281192-918D-9140-899A-4593A7E36341}" srcOrd="2" destOrd="0" presId="urn:microsoft.com/office/officeart/2005/8/layout/orgChart1"/>
    <dgm:cxn modelId="{C74AF63E-F6B0-F14F-8C8D-C51E58A196F1}" type="presParOf" srcId="{B4E30C26-A116-5748-8BED-DBF18536B0AA}" destId="{916F68BA-A161-8245-97C5-D4656E52728E}" srcOrd="2" destOrd="0" presId="urn:microsoft.com/office/officeart/2005/8/layout/orgChart1"/>
    <dgm:cxn modelId="{9D39E74F-90C7-C548-B6F9-35083A40F9D9}" type="presParOf" srcId="{E4D71502-A5D9-324B-81DD-93B39B04A8B4}" destId="{266BA57F-EAED-014D-9C91-6999B9EFA09D}" srcOrd="4" destOrd="0" presId="urn:microsoft.com/office/officeart/2005/8/layout/orgChart1"/>
    <dgm:cxn modelId="{CB5BFC52-D4EA-3049-A1E7-08AD891FE49C}" type="presParOf" srcId="{E4D71502-A5D9-324B-81DD-93B39B04A8B4}" destId="{7989ED72-E9BC-4F4B-AC23-AE43483CE39B}" srcOrd="5" destOrd="0" presId="urn:microsoft.com/office/officeart/2005/8/layout/orgChart1"/>
    <dgm:cxn modelId="{7298B18C-362A-0C44-8834-E59B7B07A766}" type="presParOf" srcId="{7989ED72-E9BC-4F4B-AC23-AE43483CE39B}" destId="{92904339-14EF-674B-9DD3-7F86C12D1F3E}" srcOrd="0" destOrd="0" presId="urn:microsoft.com/office/officeart/2005/8/layout/orgChart1"/>
    <dgm:cxn modelId="{08E2B86E-7EF9-7C48-8EB8-7ABD38F72A6C}" type="presParOf" srcId="{92904339-14EF-674B-9DD3-7F86C12D1F3E}" destId="{801D2774-4B5A-ED48-A2B4-8C3F71C4D2AA}" srcOrd="0" destOrd="0" presId="urn:microsoft.com/office/officeart/2005/8/layout/orgChart1"/>
    <dgm:cxn modelId="{726EF6E6-76A5-1743-A603-E3EC14A70776}" type="presParOf" srcId="{92904339-14EF-674B-9DD3-7F86C12D1F3E}" destId="{AE78CB83-BE4A-944E-9A63-737A59606521}" srcOrd="1" destOrd="0" presId="urn:microsoft.com/office/officeart/2005/8/layout/orgChart1"/>
    <dgm:cxn modelId="{F0E20E55-C5EF-CB44-8AEC-EA0F4B278432}" type="presParOf" srcId="{7989ED72-E9BC-4F4B-AC23-AE43483CE39B}" destId="{7D8C8BD8-58D8-1346-B767-1A434CBDB951}" srcOrd="1" destOrd="0" presId="urn:microsoft.com/office/officeart/2005/8/layout/orgChart1"/>
    <dgm:cxn modelId="{81BA1208-BD84-494B-8CD8-5932E21B247F}" type="presParOf" srcId="{7D8C8BD8-58D8-1346-B767-1A434CBDB951}" destId="{3ABBCD35-AF65-CA4A-A52B-1008DD12A129}" srcOrd="0" destOrd="0" presId="urn:microsoft.com/office/officeart/2005/8/layout/orgChart1"/>
    <dgm:cxn modelId="{A5694650-372E-0640-8B79-F5335A903D8B}" type="presParOf" srcId="{7D8C8BD8-58D8-1346-B767-1A434CBDB951}" destId="{BF4E76D1-65C8-B340-AA5D-20AA6D289E7A}" srcOrd="1" destOrd="0" presId="urn:microsoft.com/office/officeart/2005/8/layout/orgChart1"/>
    <dgm:cxn modelId="{1789F89D-1583-4D4C-9BB0-AE1EB63B7E46}" type="presParOf" srcId="{BF4E76D1-65C8-B340-AA5D-20AA6D289E7A}" destId="{C732D66E-6DE8-3042-91C5-6E45A9980C38}" srcOrd="0" destOrd="0" presId="urn:microsoft.com/office/officeart/2005/8/layout/orgChart1"/>
    <dgm:cxn modelId="{23B5E101-CF9A-4740-8E62-9014F7DDEFD1}" type="presParOf" srcId="{C732D66E-6DE8-3042-91C5-6E45A9980C38}" destId="{2D192AAF-5763-744C-A458-42AC53C58003}" srcOrd="0" destOrd="0" presId="urn:microsoft.com/office/officeart/2005/8/layout/orgChart1"/>
    <dgm:cxn modelId="{B79A02D6-BD5B-9F44-970E-AB45692DC876}" type="presParOf" srcId="{C732D66E-6DE8-3042-91C5-6E45A9980C38}" destId="{9688873D-7D88-4F4B-A7D0-5152791674A3}" srcOrd="1" destOrd="0" presId="urn:microsoft.com/office/officeart/2005/8/layout/orgChart1"/>
    <dgm:cxn modelId="{1E9141C4-4EC6-5845-9D52-986FA9BAAA84}" type="presParOf" srcId="{BF4E76D1-65C8-B340-AA5D-20AA6D289E7A}" destId="{DE7A14AA-6921-2245-973F-8A39219FA526}" srcOrd="1" destOrd="0" presId="urn:microsoft.com/office/officeart/2005/8/layout/orgChart1"/>
    <dgm:cxn modelId="{A77186CB-F373-7F4E-B2DE-C3ED4532D355}" type="presParOf" srcId="{BF4E76D1-65C8-B340-AA5D-20AA6D289E7A}" destId="{1CB2A130-9679-8B47-A7C4-2FED58CA2971}" srcOrd="2" destOrd="0" presId="urn:microsoft.com/office/officeart/2005/8/layout/orgChart1"/>
    <dgm:cxn modelId="{69AEDAD6-F265-374F-8C11-265C5257D9BB}" type="presParOf" srcId="{7D8C8BD8-58D8-1346-B767-1A434CBDB951}" destId="{815D870C-0795-BB42-A8B6-10D21F7E424E}" srcOrd="2" destOrd="0" presId="urn:microsoft.com/office/officeart/2005/8/layout/orgChart1"/>
    <dgm:cxn modelId="{3227EFB5-B634-3B4D-ACAC-C73176A9F377}" type="presParOf" srcId="{7D8C8BD8-58D8-1346-B767-1A434CBDB951}" destId="{FF5A32D1-6609-FB48-8B40-B80C044B23F9}" srcOrd="3" destOrd="0" presId="urn:microsoft.com/office/officeart/2005/8/layout/orgChart1"/>
    <dgm:cxn modelId="{4F09B98B-C187-574E-BF85-334B0C520DA3}" type="presParOf" srcId="{FF5A32D1-6609-FB48-8B40-B80C044B23F9}" destId="{3F31259B-407C-F849-A498-D251693D0B18}" srcOrd="0" destOrd="0" presId="urn:microsoft.com/office/officeart/2005/8/layout/orgChart1"/>
    <dgm:cxn modelId="{A70AEC5D-98A3-8143-A9CE-35A850B46FEE}" type="presParOf" srcId="{3F31259B-407C-F849-A498-D251693D0B18}" destId="{6474067B-FF8B-CF47-9E22-5DC4DF953C11}" srcOrd="0" destOrd="0" presId="urn:microsoft.com/office/officeart/2005/8/layout/orgChart1"/>
    <dgm:cxn modelId="{9E9EF69B-9792-1140-A261-42346B80045B}" type="presParOf" srcId="{3F31259B-407C-F849-A498-D251693D0B18}" destId="{8B2CD364-C971-314F-BD9C-C3737BDEDC1A}" srcOrd="1" destOrd="0" presId="urn:microsoft.com/office/officeart/2005/8/layout/orgChart1"/>
    <dgm:cxn modelId="{0F254865-C868-E643-83A5-A95FED5C5814}" type="presParOf" srcId="{FF5A32D1-6609-FB48-8B40-B80C044B23F9}" destId="{6E65726A-7387-8349-886D-78FCD8682AD6}" srcOrd="1" destOrd="0" presId="urn:microsoft.com/office/officeart/2005/8/layout/orgChart1"/>
    <dgm:cxn modelId="{DC6CCC9E-56BE-0444-BC1C-0945557BF599}" type="presParOf" srcId="{FF5A32D1-6609-FB48-8B40-B80C044B23F9}" destId="{51E8821B-B872-8247-B2CC-4A06F58112D8}" srcOrd="2" destOrd="0" presId="urn:microsoft.com/office/officeart/2005/8/layout/orgChart1"/>
    <dgm:cxn modelId="{517BBDE7-E4A7-DE4F-AE60-0EBAA3D0B651}" type="presParOf" srcId="{7D8C8BD8-58D8-1346-B767-1A434CBDB951}" destId="{D4E4F796-E565-0B4F-8064-48CAE6A130B5}" srcOrd="4" destOrd="0" presId="urn:microsoft.com/office/officeart/2005/8/layout/orgChart1"/>
    <dgm:cxn modelId="{FCD9E0AE-8F7F-AF46-B570-BFE3F5E23B93}" type="presParOf" srcId="{7D8C8BD8-58D8-1346-B767-1A434CBDB951}" destId="{05A99854-FA7B-7D44-9517-377E605E830C}" srcOrd="5" destOrd="0" presId="urn:microsoft.com/office/officeart/2005/8/layout/orgChart1"/>
    <dgm:cxn modelId="{74E7BD1B-5A5A-ED48-8007-B05AEBFC94CB}" type="presParOf" srcId="{05A99854-FA7B-7D44-9517-377E605E830C}" destId="{41A217ED-46AA-4B4F-8984-6AAD0C1DAF6B}" srcOrd="0" destOrd="0" presId="urn:microsoft.com/office/officeart/2005/8/layout/orgChart1"/>
    <dgm:cxn modelId="{93B7057E-510F-F14A-BE6E-006F1148AEE3}" type="presParOf" srcId="{41A217ED-46AA-4B4F-8984-6AAD0C1DAF6B}" destId="{698F2722-8537-E742-9A45-E19AC35074E4}" srcOrd="0" destOrd="0" presId="urn:microsoft.com/office/officeart/2005/8/layout/orgChart1"/>
    <dgm:cxn modelId="{01EA7403-1FDB-ED41-A651-D5DAB9F9BAFE}" type="presParOf" srcId="{41A217ED-46AA-4B4F-8984-6AAD0C1DAF6B}" destId="{EE4F3330-D3CF-2846-A7BE-3080989CBEE5}" srcOrd="1" destOrd="0" presId="urn:microsoft.com/office/officeart/2005/8/layout/orgChart1"/>
    <dgm:cxn modelId="{E203DDAD-7ECC-A340-A53A-729A4714DCAF}" type="presParOf" srcId="{05A99854-FA7B-7D44-9517-377E605E830C}" destId="{95ED1BDD-9443-C945-BB22-020E6614D5B1}" srcOrd="1" destOrd="0" presId="urn:microsoft.com/office/officeart/2005/8/layout/orgChart1"/>
    <dgm:cxn modelId="{0BD3D752-C0FC-024D-83C1-B836127BFC22}" type="presParOf" srcId="{05A99854-FA7B-7D44-9517-377E605E830C}" destId="{5E87111F-74B4-B046-82F2-9D6A18E5F69A}" srcOrd="2" destOrd="0" presId="urn:microsoft.com/office/officeart/2005/8/layout/orgChart1"/>
    <dgm:cxn modelId="{220F1AA1-3B5B-4941-ACE3-2A3F86B849CB}" type="presParOf" srcId="{7989ED72-E9BC-4F4B-AC23-AE43483CE39B}" destId="{4D161996-B90E-7D49-A847-C3BAE08642CF}" srcOrd="2" destOrd="0" presId="urn:microsoft.com/office/officeart/2005/8/layout/orgChart1"/>
    <dgm:cxn modelId="{FC511857-D98A-6746-9A93-86F5CF0FA8E5}" type="presParOf" srcId="{938D8777-52DC-C143-8E78-8FB36AFAF16F}" destId="{9281873F-4B82-FA4C-A426-B109C9BA48A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B3662-D607-4483-8DFC-7D5A4B62DAF5}" type="doc">
      <dgm:prSet loTypeId="urn:microsoft.com/office/officeart/2005/8/layout/matrix1" loCatId="matrix" qsTypeId="urn:microsoft.com/office/officeart/2005/8/quickstyle/simple1" qsCatId="simple" csTypeId="urn:microsoft.com/office/officeart/2005/8/colors/accent4_5" csCatId="accent4" phldr="1"/>
      <dgm:spPr/>
      <dgm:t>
        <a:bodyPr/>
        <a:lstStyle/>
        <a:p>
          <a:endParaRPr lang="en-SG"/>
        </a:p>
      </dgm:t>
    </dgm:pt>
    <dgm:pt modelId="{7A006D7A-392A-4A32-BBAE-AFED8FEA4FDB}">
      <dgm:prSet phldrT="[Text]"/>
      <dgm:spPr>
        <a:solidFill>
          <a:srgbClr val="FFE59A"/>
        </a:solidFill>
      </dgm:spPr>
      <dgm:t>
        <a:bodyPr/>
        <a:lstStyle/>
        <a:p>
          <a:pPr rtl="0"/>
          <a:r>
            <a:rPr lang="en-SG" b="1">
              <a:solidFill>
                <a:schemeClr val="accent6">
                  <a:lumMod val="50000"/>
                </a:schemeClr>
              </a:solidFill>
              <a:latin typeface="Georgia Pro"/>
              <a:cs typeface="Arial"/>
            </a:rPr>
            <a:t>Keep involved </a:t>
          </a:r>
        </a:p>
      </dgm:t>
    </dgm:pt>
    <dgm:pt modelId="{898061A1-E30D-41B2-8D10-A20A976F4DBB}" type="parTrans" cxnId="{0ADB8BF1-3B48-4DF6-9FA0-02CBBCB2114B}">
      <dgm:prSet/>
      <dgm:spPr/>
      <dgm:t>
        <a:bodyPr/>
        <a:lstStyle/>
        <a:p>
          <a:endParaRPr lang="en-SG"/>
        </a:p>
      </dgm:t>
    </dgm:pt>
    <dgm:pt modelId="{61C5C372-7C9C-4F95-8FB7-350DA7E679A7}" type="sibTrans" cxnId="{0ADB8BF1-3B48-4DF6-9FA0-02CBBCB2114B}">
      <dgm:prSet/>
      <dgm:spPr/>
      <dgm:t>
        <a:bodyPr/>
        <a:lstStyle/>
        <a:p>
          <a:endParaRPr lang="en-SG"/>
        </a:p>
      </dgm:t>
    </dgm:pt>
    <dgm:pt modelId="{E41C74F6-EA88-49C8-96B8-100D5BB4DF18}">
      <dgm:prSet phldrT="[Text]"/>
      <dgm:spPr>
        <a:solidFill>
          <a:srgbClr val="FFC000"/>
        </a:solidFill>
      </dgm:spPr>
      <dgm:t>
        <a:bodyPr/>
        <a:lstStyle/>
        <a:p>
          <a:pPr rtl="0"/>
          <a:r>
            <a:rPr lang="en-SG" b="1">
              <a:solidFill>
                <a:schemeClr val="accent6">
                  <a:lumMod val="50000"/>
                </a:schemeClr>
              </a:solidFill>
              <a:latin typeface="Georgia Pro"/>
              <a:cs typeface="Arial"/>
            </a:rPr>
            <a:t>Keep informed </a:t>
          </a:r>
        </a:p>
      </dgm:t>
    </dgm:pt>
    <dgm:pt modelId="{D97CD533-60A0-4056-9ED5-97A9A8E559C4}" type="parTrans" cxnId="{E9123CEA-0472-4FF1-BA62-91864BAA8F13}">
      <dgm:prSet/>
      <dgm:spPr/>
      <dgm:t>
        <a:bodyPr/>
        <a:lstStyle/>
        <a:p>
          <a:endParaRPr lang="en-SG"/>
        </a:p>
      </dgm:t>
    </dgm:pt>
    <dgm:pt modelId="{ECA7842F-2FE0-40CD-B15A-D4DDD7236804}" type="sibTrans" cxnId="{E9123CEA-0472-4FF1-BA62-91864BAA8F13}">
      <dgm:prSet/>
      <dgm:spPr/>
      <dgm:t>
        <a:bodyPr/>
        <a:lstStyle/>
        <a:p>
          <a:endParaRPr lang="en-SG"/>
        </a:p>
      </dgm:t>
    </dgm:pt>
    <dgm:pt modelId="{90AAA9FA-4D46-4647-94C2-678004737A52}">
      <dgm:prSet phldrT="[Text]"/>
      <dgm:spPr>
        <a:solidFill>
          <a:srgbClr val="EEAF8C"/>
        </a:solidFill>
      </dgm:spPr>
      <dgm:t>
        <a:bodyPr/>
        <a:lstStyle/>
        <a:p>
          <a:r>
            <a:rPr lang="en-SG" b="1">
              <a:solidFill>
                <a:schemeClr val="accent6">
                  <a:lumMod val="50000"/>
                </a:schemeClr>
              </a:solidFill>
              <a:latin typeface="Georgia Pro"/>
            </a:rPr>
            <a:t>Stakeholder Segmentation</a:t>
          </a:r>
        </a:p>
      </dgm:t>
    </dgm:pt>
    <dgm:pt modelId="{C1CFCEBD-10F2-4880-BC6B-BE0961E1005D}" type="sibTrans" cxnId="{F61DD30D-B65A-4CBE-A2AD-AEC281260BB6}">
      <dgm:prSet/>
      <dgm:spPr/>
      <dgm:t>
        <a:bodyPr/>
        <a:lstStyle/>
        <a:p>
          <a:endParaRPr lang="en-SG"/>
        </a:p>
      </dgm:t>
    </dgm:pt>
    <dgm:pt modelId="{987656FB-1D29-45B1-BCE4-FB6025649532}" type="parTrans" cxnId="{F61DD30D-B65A-4CBE-A2AD-AEC281260BB6}">
      <dgm:prSet/>
      <dgm:spPr/>
      <dgm:t>
        <a:bodyPr/>
        <a:lstStyle/>
        <a:p>
          <a:endParaRPr lang="en-SG"/>
        </a:p>
      </dgm:t>
    </dgm:pt>
    <dgm:pt modelId="{BC124DEC-1719-4238-BDA8-AB62C1CA83F7}">
      <dgm:prSet phldr="0"/>
      <dgm:spPr>
        <a:solidFill>
          <a:srgbClr val="FFC000"/>
        </a:solidFill>
      </dgm:spPr>
      <dgm:t>
        <a:bodyPr/>
        <a:lstStyle/>
        <a:p>
          <a:pPr rtl="0"/>
          <a:r>
            <a:rPr lang="en-SG" b="1">
              <a:solidFill>
                <a:schemeClr val="accent6">
                  <a:lumMod val="50000"/>
                </a:schemeClr>
              </a:solidFill>
              <a:latin typeface="Georgia Pro"/>
              <a:cs typeface="Arial"/>
            </a:rPr>
            <a:t>Keep in mind</a:t>
          </a:r>
        </a:p>
      </dgm:t>
    </dgm:pt>
    <dgm:pt modelId="{62BD9AD3-F036-4D0B-A113-02061DFF011B}" type="parTrans" cxnId="{5DFEA1FC-A125-49B7-A0FF-3359B6F63998}">
      <dgm:prSet/>
      <dgm:spPr/>
    </dgm:pt>
    <dgm:pt modelId="{3A0E924C-CEEA-438A-9C80-26CEA5BC8EB1}" type="sibTrans" cxnId="{5DFEA1FC-A125-49B7-A0FF-3359B6F63998}">
      <dgm:prSet/>
      <dgm:spPr/>
    </dgm:pt>
    <dgm:pt modelId="{1FEA82C1-5DCA-40E6-84B9-0B2731237A25}">
      <dgm:prSet phldr="0"/>
      <dgm:spPr>
        <a:solidFill>
          <a:srgbClr val="FFE59A"/>
        </a:solidFill>
      </dgm:spPr>
      <dgm:t>
        <a:bodyPr/>
        <a:lstStyle/>
        <a:p>
          <a:pPr rtl="0"/>
          <a:r>
            <a:rPr lang="en-SG" b="1">
              <a:solidFill>
                <a:schemeClr val="accent6">
                  <a:lumMod val="50000"/>
                </a:schemeClr>
              </a:solidFill>
              <a:latin typeface="Georgia Pro"/>
              <a:cs typeface="Arial"/>
            </a:rPr>
            <a:t>Keep Satisfied</a:t>
          </a:r>
        </a:p>
      </dgm:t>
    </dgm:pt>
    <dgm:pt modelId="{290EF8A9-7C8B-4763-AC66-E954608A8236}" type="parTrans" cxnId="{3C78F1EA-51BE-4CF6-95D9-F9943F5427BA}">
      <dgm:prSet/>
      <dgm:spPr/>
    </dgm:pt>
    <dgm:pt modelId="{C32C8293-0487-4A7E-B426-CCA79E68D980}" type="sibTrans" cxnId="{3C78F1EA-51BE-4CF6-95D9-F9943F5427BA}">
      <dgm:prSet/>
      <dgm:spPr/>
    </dgm:pt>
    <dgm:pt modelId="{2BACEC5F-3172-4EBB-BC28-9AFA077ABF26}" type="pres">
      <dgm:prSet presAssocID="{1F6B3662-D607-4483-8DFC-7D5A4B62DAF5}" presName="diagram" presStyleCnt="0">
        <dgm:presLayoutVars>
          <dgm:chMax val="1"/>
          <dgm:dir/>
          <dgm:animLvl val="ctr"/>
          <dgm:resizeHandles val="exact"/>
        </dgm:presLayoutVars>
      </dgm:prSet>
      <dgm:spPr/>
    </dgm:pt>
    <dgm:pt modelId="{FD596BCF-B768-4249-A81F-2101E53BF1D8}" type="pres">
      <dgm:prSet presAssocID="{1F6B3662-D607-4483-8DFC-7D5A4B62DAF5}" presName="matrix" presStyleCnt="0"/>
      <dgm:spPr/>
    </dgm:pt>
    <dgm:pt modelId="{0D3AD030-3E4C-4B88-AAD5-8402C8927157}" type="pres">
      <dgm:prSet presAssocID="{1F6B3662-D607-4483-8DFC-7D5A4B62DAF5}" presName="tile1" presStyleLbl="node1" presStyleIdx="0" presStyleCnt="4"/>
      <dgm:spPr/>
    </dgm:pt>
    <dgm:pt modelId="{257AA1B1-08F1-4530-9F3E-5CE6AF4442B7}" type="pres">
      <dgm:prSet presAssocID="{1F6B3662-D607-4483-8DFC-7D5A4B62DAF5}" presName="tile1text" presStyleLbl="node1" presStyleIdx="0" presStyleCnt="4">
        <dgm:presLayoutVars>
          <dgm:chMax val="0"/>
          <dgm:chPref val="0"/>
          <dgm:bulletEnabled val="1"/>
        </dgm:presLayoutVars>
      </dgm:prSet>
      <dgm:spPr/>
    </dgm:pt>
    <dgm:pt modelId="{8573679C-6AE1-426E-8810-1B79B2094734}" type="pres">
      <dgm:prSet presAssocID="{1F6B3662-D607-4483-8DFC-7D5A4B62DAF5}" presName="tile2" presStyleLbl="node1" presStyleIdx="1" presStyleCnt="4" custLinFactNeighborX="217" custLinFactNeighborY="-714"/>
      <dgm:spPr/>
    </dgm:pt>
    <dgm:pt modelId="{68BEB2FD-F00E-4A58-BD6D-C10E8A1BB3A8}" type="pres">
      <dgm:prSet presAssocID="{1F6B3662-D607-4483-8DFC-7D5A4B62DAF5}" presName="tile2text" presStyleLbl="node1" presStyleIdx="1" presStyleCnt="4">
        <dgm:presLayoutVars>
          <dgm:chMax val="0"/>
          <dgm:chPref val="0"/>
          <dgm:bulletEnabled val="1"/>
        </dgm:presLayoutVars>
      </dgm:prSet>
      <dgm:spPr/>
    </dgm:pt>
    <dgm:pt modelId="{42C0218E-FA70-466A-9E2E-304EAC6F4E43}" type="pres">
      <dgm:prSet presAssocID="{1F6B3662-D607-4483-8DFC-7D5A4B62DAF5}" presName="tile3" presStyleLbl="node1" presStyleIdx="2" presStyleCnt="4"/>
      <dgm:spPr>
        <a:solidFill>
          <a:srgbClr val="FFC000"/>
        </a:solidFill>
      </dgm:spPr>
    </dgm:pt>
    <dgm:pt modelId="{66A2775D-E212-4967-A279-CB9B7205FD72}" type="pres">
      <dgm:prSet presAssocID="{1F6B3662-D607-4483-8DFC-7D5A4B62DAF5}" presName="tile3text" presStyleLbl="node1" presStyleIdx="2" presStyleCnt="4">
        <dgm:presLayoutVars>
          <dgm:chMax val="0"/>
          <dgm:chPref val="0"/>
          <dgm:bulletEnabled val="1"/>
        </dgm:presLayoutVars>
      </dgm:prSet>
      <dgm:spPr/>
    </dgm:pt>
    <dgm:pt modelId="{81046909-DC95-4940-839F-40F4194B25A8}" type="pres">
      <dgm:prSet presAssocID="{1F6B3662-D607-4483-8DFC-7D5A4B62DAF5}" presName="tile4" presStyleLbl="node1" presStyleIdx="3" presStyleCnt="4"/>
      <dgm:spPr>
        <a:solidFill>
          <a:srgbClr val="FFC000"/>
        </a:solidFill>
      </dgm:spPr>
    </dgm:pt>
    <dgm:pt modelId="{C311D360-0D89-4639-8FBF-ED4734AD146E}" type="pres">
      <dgm:prSet presAssocID="{1F6B3662-D607-4483-8DFC-7D5A4B62DAF5}" presName="tile4text" presStyleLbl="node1" presStyleIdx="3" presStyleCnt="4">
        <dgm:presLayoutVars>
          <dgm:chMax val="0"/>
          <dgm:chPref val="0"/>
          <dgm:bulletEnabled val="1"/>
        </dgm:presLayoutVars>
      </dgm:prSet>
      <dgm:spPr/>
    </dgm:pt>
    <dgm:pt modelId="{15F040A7-1B02-4857-960C-5DF37A37EDC5}" type="pres">
      <dgm:prSet presAssocID="{1F6B3662-D607-4483-8DFC-7D5A4B62DAF5}" presName="centerTile" presStyleLbl="fgShp" presStyleIdx="0" presStyleCnt="1">
        <dgm:presLayoutVars>
          <dgm:chMax val="0"/>
          <dgm:chPref val="0"/>
        </dgm:presLayoutVars>
      </dgm:prSet>
      <dgm:spPr>
        <a:solidFill>
          <a:srgbClr val="EEAF8C"/>
        </a:solidFill>
      </dgm:spPr>
    </dgm:pt>
  </dgm:ptLst>
  <dgm:cxnLst>
    <dgm:cxn modelId="{F61DD30D-B65A-4CBE-A2AD-AEC281260BB6}" srcId="{1F6B3662-D607-4483-8DFC-7D5A4B62DAF5}" destId="{90AAA9FA-4D46-4647-94C2-678004737A52}" srcOrd="0" destOrd="0" parTransId="{987656FB-1D29-45B1-BCE4-FB6025649532}" sibTransId="{C1CFCEBD-10F2-4880-BC6B-BE0961E1005D}"/>
    <dgm:cxn modelId="{9477C652-578C-4DF2-9D72-DEFDBBA78AEB}" type="presOf" srcId="{E41C74F6-EA88-49C8-96B8-100D5BB4DF18}" destId="{C311D360-0D89-4639-8FBF-ED4734AD146E}" srcOrd="1" destOrd="0" presId="urn:microsoft.com/office/officeart/2005/8/layout/matrix1"/>
    <dgm:cxn modelId="{88D5E175-B9A7-4DAD-9A9A-2D44443134E2}" type="presOf" srcId="{7A006D7A-392A-4A32-BBAE-AFED8FEA4FDB}" destId="{8573679C-6AE1-426E-8810-1B79B2094734}" srcOrd="0" destOrd="0" presId="urn:microsoft.com/office/officeart/2005/8/layout/matrix1"/>
    <dgm:cxn modelId="{9861A17D-492E-4867-B64A-975447D63F36}" type="presOf" srcId="{BC124DEC-1719-4238-BDA8-AB62C1CA83F7}" destId="{66A2775D-E212-4967-A279-CB9B7205FD72}" srcOrd="1" destOrd="0" presId="urn:microsoft.com/office/officeart/2005/8/layout/matrix1"/>
    <dgm:cxn modelId="{1DCFAE82-AA42-4902-BAB1-66E34DD33532}" type="presOf" srcId="{BC124DEC-1719-4238-BDA8-AB62C1CA83F7}" destId="{42C0218E-FA70-466A-9E2E-304EAC6F4E43}" srcOrd="0" destOrd="0" presId="urn:microsoft.com/office/officeart/2005/8/layout/matrix1"/>
    <dgm:cxn modelId="{384F8487-6DB5-4954-9FBF-81452715A2E1}" type="presOf" srcId="{90AAA9FA-4D46-4647-94C2-678004737A52}" destId="{15F040A7-1B02-4857-960C-5DF37A37EDC5}" srcOrd="0" destOrd="0" presId="urn:microsoft.com/office/officeart/2005/8/layout/matrix1"/>
    <dgm:cxn modelId="{F83AAC9F-886F-4715-838E-23194B29E752}" type="presOf" srcId="{1FEA82C1-5DCA-40E6-84B9-0B2731237A25}" destId="{0D3AD030-3E4C-4B88-AAD5-8402C8927157}" srcOrd="0" destOrd="0" presId="urn:microsoft.com/office/officeart/2005/8/layout/matrix1"/>
    <dgm:cxn modelId="{8A87D6B1-87E6-48B2-972C-707385CAA23B}" type="presOf" srcId="{1F6B3662-D607-4483-8DFC-7D5A4B62DAF5}" destId="{2BACEC5F-3172-4EBB-BC28-9AFA077ABF26}" srcOrd="0" destOrd="0" presId="urn:microsoft.com/office/officeart/2005/8/layout/matrix1"/>
    <dgm:cxn modelId="{C75DFACA-666D-4E28-BF55-7F1912CECDFC}" type="presOf" srcId="{7A006D7A-392A-4A32-BBAE-AFED8FEA4FDB}" destId="{68BEB2FD-F00E-4A58-BD6D-C10E8A1BB3A8}" srcOrd="1" destOrd="0" presId="urn:microsoft.com/office/officeart/2005/8/layout/matrix1"/>
    <dgm:cxn modelId="{B62BBCCC-E52E-46C3-ABBA-ABF0DC2DAAFD}" type="presOf" srcId="{1FEA82C1-5DCA-40E6-84B9-0B2731237A25}" destId="{257AA1B1-08F1-4530-9F3E-5CE6AF4442B7}" srcOrd="1" destOrd="0" presId="urn:microsoft.com/office/officeart/2005/8/layout/matrix1"/>
    <dgm:cxn modelId="{D4E4DBD9-90D9-4194-92C0-915E56BE6F70}" type="presOf" srcId="{E41C74F6-EA88-49C8-96B8-100D5BB4DF18}" destId="{81046909-DC95-4940-839F-40F4194B25A8}" srcOrd="0" destOrd="0" presId="urn:microsoft.com/office/officeart/2005/8/layout/matrix1"/>
    <dgm:cxn modelId="{E9123CEA-0472-4FF1-BA62-91864BAA8F13}" srcId="{90AAA9FA-4D46-4647-94C2-678004737A52}" destId="{E41C74F6-EA88-49C8-96B8-100D5BB4DF18}" srcOrd="3" destOrd="0" parTransId="{D97CD533-60A0-4056-9ED5-97A9A8E559C4}" sibTransId="{ECA7842F-2FE0-40CD-B15A-D4DDD7236804}"/>
    <dgm:cxn modelId="{3C78F1EA-51BE-4CF6-95D9-F9943F5427BA}" srcId="{90AAA9FA-4D46-4647-94C2-678004737A52}" destId="{1FEA82C1-5DCA-40E6-84B9-0B2731237A25}" srcOrd="0" destOrd="0" parTransId="{290EF8A9-7C8B-4763-AC66-E954608A8236}" sibTransId="{C32C8293-0487-4A7E-B426-CCA79E68D980}"/>
    <dgm:cxn modelId="{0ADB8BF1-3B48-4DF6-9FA0-02CBBCB2114B}" srcId="{90AAA9FA-4D46-4647-94C2-678004737A52}" destId="{7A006D7A-392A-4A32-BBAE-AFED8FEA4FDB}" srcOrd="1" destOrd="0" parTransId="{898061A1-E30D-41B2-8D10-A20A976F4DBB}" sibTransId="{61C5C372-7C9C-4F95-8FB7-350DA7E679A7}"/>
    <dgm:cxn modelId="{5DFEA1FC-A125-49B7-A0FF-3359B6F63998}" srcId="{90AAA9FA-4D46-4647-94C2-678004737A52}" destId="{BC124DEC-1719-4238-BDA8-AB62C1CA83F7}" srcOrd="2" destOrd="0" parTransId="{62BD9AD3-F036-4D0B-A113-02061DFF011B}" sibTransId="{3A0E924C-CEEA-438A-9C80-26CEA5BC8EB1}"/>
    <dgm:cxn modelId="{719F9E85-95E3-4452-A769-F9186C8CB48E}" type="presParOf" srcId="{2BACEC5F-3172-4EBB-BC28-9AFA077ABF26}" destId="{FD596BCF-B768-4249-A81F-2101E53BF1D8}" srcOrd="0" destOrd="0" presId="urn:microsoft.com/office/officeart/2005/8/layout/matrix1"/>
    <dgm:cxn modelId="{445C33B8-02A6-488F-9F31-5CA5C8A73C56}" type="presParOf" srcId="{FD596BCF-B768-4249-A81F-2101E53BF1D8}" destId="{0D3AD030-3E4C-4B88-AAD5-8402C8927157}" srcOrd="0" destOrd="0" presId="urn:microsoft.com/office/officeart/2005/8/layout/matrix1"/>
    <dgm:cxn modelId="{CF6DD9A3-F445-4841-B860-67AA327C6040}" type="presParOf" srcId="{FD596BCF-B768-4249-A81F-2101E53BF1D8}" destId="{257AA1B1-08F1-4530-9F3E-5CE6AF4442B7}" srcOrd="1" destOrd="0" presId="urn:microsoft.com/office/officeart/2005/8/layout/matrix1"/>
    <dgm:cxn modelId="{22D19B44-17A4-4428-A74C-E02E2B6A8874}" type="presParOf" srcId="{FD596BCF-B768-4249-A81F-2101E53BF1D8}" destId="{8573679C-6AE1-426E-8810-1B79B2094734}" srcOrd="2" destOrd="0" presId="urn:microsoft.com/office/officeart/2005/8/layout/matrix1"/>
    <dgm:cxn modelId="{202DE12E-6906-43EB-9F94-9E1AD1591FF9}" type="presParOf" srcId="{FD596BCF-B768-4249-A81F-2101E53BF1D8}" destId="{68BEB2FD-F00E-4A58-BD6D-C10E8A1BB3A8}" srcOrd="3" destOrd="0" presId="urn:microsoft.com/office/officeart/2005/8/layout/matrix1"/>
    <dgm:cxn modelId="{90FF42F7-EC35-4289-B180-EC8CB7D0585E}" type="presParOf" srcId="{FD596BCF-B768-4249-A81F-2101E53BF1D8}" destId="{42C0218E-FA70-466A-9E2E-304EAC6F4E43}" srcOrd="4" destOrd="0" presId="urn:microsoft.com/office/officeart/2005/8/layout/matrix1"/>
    <dgm:cxn modelId="{A82C0495-F3A9-4EFA-9C6F-4A3BB0405552}" type="presParOf" srcId="{FD596BCF-B768-4249-A81F-2101E53BF1D8}" destId="{66A2775D-E212-4967-A279-CB9B7205FD72}" srcOrd="5" destOrd="0" presId="urn:microsoft.com/office/officeart/2005/8/layout/matrix1"/>
    <dgm:cxn modelId="{573B759A-14DB-47D3-A81C-DCBCB699B98D}" type="presParOf" srcId="{FD596BCF-B768-4249-A81F-2101E53BF1D8}" destId="{81046909-DC95-4940-839F-40F4194B25A8}" srcOrd="6" destOrd="0" presId="urn:microsoft.com/office/officeart/2005/8/layout/matrix1"/>
    <dgm:cxn modelId="{58293147-D866-4851-B94C-7CF0F09C7B68}" type="presParOf" srcId="{FD596BCF-B768-4249-A81F-2101E53BF1D8}" destId="{C311D360-0D89-4639-8FBF-ED4734AD146E}" srcOrd="7" destOrd="0" presId="urn:microsoft.com/office/officeart/2005/8/layout/matrix1"/>
    <dgm:cxn modelId="{338A48E7-1532-4806-AB8B-671BD5CB2539}" type="presParOf" srcId="{2BACEC5F-3172-4EBB-BC28-9AFA077ABF26}" destId="{15F040A7-1B02-4857-960C-5DF37A37EDC5}" srcOrd="1" destOrd="0" presId="urn:microsoft.com/office/officeart/2005/8/layout/matrix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C79E10-087F-4E62-88F8-DCC97C4C25C2}" type="doc">
      <dgm:prSet loTypeId="urn:microsoft.com/office/officeart/2005/8/layout/hList7" loCatId="list" qsTypeId="urn:microsoft.com/office/officeart/2005/8/quickstyle/simple1" qsCatId="simple" csTypeId="urn:microsoft.com/office/officeart/2005/8/colors/colorful1" csCatId="colorful" phldr="1"/>
      <dgm:spPr/>
    </dgm:pt>
    <dgm:pt modelId="{5432821A-0F83-484E-A5B2-FBAF88C8FDB9}">
      <dgm:prSet phldrT="[Text]"/>
      <dgm:spPr/>
      <dgm:t>
        <a:bodyPr/>
        <a:lstStyle/>
        <a:p>
          <a:r>
            <a:rPr lang="en-US"/>
            <a:t>Role Evaluation </a:t>
          </a:r>
          <a:endParaRPr lang="en-IN"/>
        </a:p>
      </dgm:t>
    </dgm:pt>
    <dgm:pt modelId="{8C9A5BC9-F683-49B3-B46D-77771D56E00D}" type="parTrans" cxnId="{8F6B8176-1A31-4B9C-AABE-52FFF1C979E0}">
      <dgm:prSet/>
      <dgm:spPr/>
      <dgm:t>
        <a:bodyPr/>
        <a:lstStyle/>
        <a:p>
          <a:endParaRPr lang="en-IN"/>
        </a:p>
      </dgm:t>
    </dgm:pt>
    <dgm:pt modelId="{6C340B93-35B3-4ACC-AF87-669401BE169A}" type="sibTrans" cxnId="{8F6B8176-1A31-4B9C-AABE-52FFF1C979E0}">
      <dgm:prSet/>
      <dgm:spPr/>
      <dgm:t>
        <a:bodyPr/>
        <a:lstStyle/>
        <a:p>
          <a:endParaRPr lang="en-IN"/>
        </a:p>
      </dgm:t>
    </dgm:pt>
    <dgm:pt modelId="{78F8D8A8-01D4-4C30-9025-75869C7124A2}">
      <dgm:prSet phldrT="[Text]"/>
      <dgm:spPr/>
      <dgm:t>
        <a:bodyPr/>
        <a:lstStyle/>
        <a:p>
          <a:r>
            <a:rPr lang="en-US"/>
            <a:t>Benchmarking</a:t>
          </a:r>
          <a:endParaRPr lang="en-IN"/>
        </a:p>
      </dgm:t>
    </dgm:pt>
    <dgm:pt modelId="{C788816A-F76E-4E71-888C-4B973FD0E1F1}" type="parTrans" cxnId="{59E04F1B-8202-42A1-91A0-231B07BE8E4A}">
      <dgm:prSet/>
      <dgm:spPr/>
      <dgm:t>
        <a:bodyPr/>
        <a:lstStyle/>
        <a:p>
          <a:endParaRPr lang="en-IN"/>
        </a:p>
      </dgm:t>
    </dgm:pt>
    <dgm:pt modelId="{450D76CB-2AAE-49B4-8155-A320ED75C69D}" type="sibTrans" cxnId="{59E04F1B-8202-42A1-91A0-231B07BE8E4A}">
      <dgm:prSet/>
      <dgm:spPr/>
      <dgm:t>
        <a:bodyPr/>
        <a:lstStyle/>
        <a:p>
          <a:endParaRPr lang="en-IN"/>
        </a:p>
      </dgm:t>
    </dgm:pt>
    <dgm:pt modelId="{B6CB5FEB-B167-4802-B54C-25FD2B6F8145}">
      <dgm:prSet phldrT="[Text]"/>
      <dgm:spPr/>
      <dgm:t>
        <a:bodyPr/>
        <a:lstStyle/>
        <a:p>
          <a:r>
            <a:rPr lang="en-US"/>
            <a:t>Acquired Skillset</a:t>
          </a:r>
          <a:endParaRPr lang="en-IN"/>
        </a:p>
      </dgm:t>
    </dgm:pt>
    <dgm:pt modelId="{7A20DB57-0928-47E8-AD6A-5D337CAC3F8F}" type="parTrans" cxnId="{09BE3FF2-627C-432A-B091-00E6E18C72D3}">
      <dgm:prSet/>
      <dgm:spPr/>
      <dgm:t>
        <a:bodyPr/>
        <a:lstStyle/>
        <a:p>
          <a:endParaRPr lang="en-IN"/>
        </a:p>
      </dgm:t>
    </dgm:pt>
    <dgm:pt modelId="{1C7C45C9-F2A6-4857-B76B-FE00DF28F275}" type="sibTrans" cxnId="{09BE3FF2-627C-432A-B091-00E6E18C72D3}">
      <dgm:prSet/>
      <dgm:spPr/>
      <dgm:t>
        <a:bodyPr/>
        <a:lstStyle/>
        <a:p>
          <a:endParaRPr lang="en-IN"/>
        </a:p>
      </dgm:t>
    </dgm:pt>
    <dgm:pt modelId="{313629A0-99FC-4E54-8831-690DD4B30CDF}">
      <dgm:prSet phldrT="[Text]"/>
      <dgm:spPr/>
      <dgm:t>
        <a:bodyPr/>
        <a:lstStyle/>
        <a:p>
          <a:r>
            <a:rPr lang="en-US"/>
            <a:t>Market Trends Alignment</a:t>
          </a:r>
          <a:endParaRPr lang="en-IN"/>
        </a:p>
      </dgm:t>
    </dgm:pt>
    <dgm:pt modelId="{61D6602E-A8E1-4501-BE80-1ECCA82CFF6B}" type="parTrans" cxnId="{6B602A4C-10F6-493F-8ABC-4957895DA603}">
      <dgm:prSet/>
      <dgm:spPr/>
      <dgm:t>
        <a:bodyPr/>
        <a:lstStyle/>
        <a:p>
          <a:endParaRPr lang="en-IN"/>
        </a:p>
      </dgm:t>
    </dgm:pt>
    <dgm:pt modelId="{ACAE4F6E-1E1C-4057-B599-2998133C8834}" type="sibTrans" cxnId="{6B602A4C-10F6-493F-8ABC-4957895DA603}">
      <dgm:prSet/>
      <dgm:spPr/>
      <dgm:t>
        <a:bodyPr/>
        <a:lstStyle/>
        <a:p>
          <a:endParaRPr lang="en-IN"/>
        </a:p>
      </dgm:t>
    </dgm:pt>
    <dgm:pt modelId="{022B8668-E226-4ECF-8AB7-F1213039EF8E}">
      <dgm:prSet phldrT="[Text]"/>
      <dgm:spPr/>
      <dgm:t>
        <a:bodyPr/>
        <a:lstStyle/>
        <a:p>
          <a:r>
            <a:rPr lang="en-US"/>
            <a:t>Retention Strategies</a:t>
          </a:r>
          <a:endParaRPr lang="en-IN"/>
        </a:p>
      </dgm:t>
    </dgm:pt>
    <dgm:pt modelId="{7CEAF61F-02CE-4E72-8A18-4F596E5FE912}" type="parTrans" cxnId="{A31C8F2D-596E-4B4F-8C1B-A4D23DC43A88}">
      <dgm:prSet/>
      <dgm:spPr/>
      <dgm:t>
        <a:bodyPr/>
        <a:lstStyle/>
        <a:p>
          <a:endParaRPr lang="en-IN"/>
        </a:p>
      </dgm:t>
    </dgm:pt>
    <dgm:pt modelId="{04E3E6A1-5CA5-4C24-8F17-83B5EF26BB49}" type="sibTrans" cxnId="{A31C8F2D-596E-4B4F-8C1B-A4D23DC43A88}">
      <dgm:prSet/>
      <dgm:spPr/>
      <dgm:t>
        <a:bodyPr/>
        <a:lstStyle/>
        <a:p>
          <a:endParaRPr lang="en-IN"/>
        </a:p>
      </dgm:t>
    </dgm:pt>
    <dgm:pt modelId="{2F25A540-2BB4-4D6D-8D6C-56C9F8D1A06F}">
      <dgm:prSet phldrT="[Text]"/>
      <dgm:spPr/>
      <dgm:t>
        <a:bodyPr/>
        <a:lstStyle/>
        <a:p>
          <a:r>
            <a:rPr lang="en-US"/>
            <a:t>Flexible Packages</a:t>
          </a:r>
          <a:endParaRPr lang="en-IN"/>
        </a:p>
      </dgm:t>
    </dgm:pt>
    <dgm:pt modelId="{649E8125-52DC-4C6D-A2AA-6C84A7DB5CF7}" type="parTrans" cxnId="{CF52AE44-60AE-4C23-92CB-74513A0068C9}">
      <dgm:prSet/>
      <dgm:spPr/>
      <dgm:t>
        <a:bodyPr/>
        <a:lstStyle/>
        <a:p>
          <a:endParaRPr lang="en-IN"/>
        </a:p>
      </dgm:t>
    </dgm:pt>
    <dgm:pt modelId="{B0A7D99E-3E43-4A5D-AE00-ED353BEBB668}" type="sibTrans" cxnId="{CF52AE44-60AE-4C23-92CB-74513A0068C9}">
      <dgm:prSet/>
      <dgm:spPr/>
      <dgm:t>
        <a:bodyPr/>
        <a:lstStyle/>
        <a:p>
          <a:endParaRPr lang="en-IN"/>
        </a:p>
      </dgm:t>
    </dgm:pt>
    <dgm:pt modelId="{8C3FB4F3-98F1-43E7-A34E-F5604FB5625F}" type="pres">
      <dgm:prSet presAssocID="{98C79E10-087F-4E62-88F8-DCC97C4C25C2}" presName="Name0" presStyleCnt="0">
        <dgm:presLayoutVars>
          <dgm:dir/>
          <dgm:resizeHandles val="exact"/>
        </dgm:presLayoutVars>
      </dgm:prSet>
      <dgm:spPr/>
    </dgm:pt>
    <dgm:pt modelId="{6EDCC864-7D5E-4815-97EF-FAC9F8E46FBF}" type="pres">
      <dgm:prSet presAssocID="{98C79E10-087F-4E62-88F8-DCC97C4C25C2}" presName="fgShape" presStyleLbl="fgShp" presStyleIdx="0" presStyleCnt="1" custLinFactNeighborX="-678" custLinFactNeighborY="3041"/>
      <dgm:spPr/>
    </dgm:pt>
    <dgm:pt modelId="{A36C0140-36D6-4701-9254-4B5E2A7DB379}" type="pres">
      <dgm:prSet presAssocID="{98C79E10-087F-4E62-88F8-DCC97C4C25C2}" presName="linComp" presStyleCnt="0"/>
      <dgm:spPr/>
    </dgm:pt>
    <dgm:pt modelId="{24AE0EF7-8BDF-486B-81B7-198D33AF9155}" type="pres">
      <dgm:prSet presAssocID="{5432821A-0F83-484E-A5B2-FBAF88C8FDB9}" presName="compNode" presStyleCnt="0"/>
      <dgm:spPr/>
    </dgm:pt>
    <dgm:pt modelId="{92AE1BF0-C984-4D96-BE8D-8FA6DA8BC70F}" type="pres">
      <dgm:prSet presAssocID="{5432821A-0F83-484E-A5B2-FBAF88C8FDB9}" presName="bkgdShape" presStyleLbl="node1" presStyleIdx="0" presStyleCnt="6"/>
      <dgm:spPr/>
    </dgm:pt>
    <dgm:pt modelId="{65DD4278-9FF1-4763-9166-A7FF49561A62}" type="pres">
      <dgm:prSet presAssocID="{5432821A-0F83-484E-A5B2-FBAF88C8FDB9}" presName="nodeTx" presStyleLbl="node1" presStyleIdx="0" presStyleCnt="6">
        <dgm:presLayoutVars>
          <dgm:bulletEnabled val="1"/>
        </dgm:presLayoutVars>
      </dgm:prSet>
      <dgm:spPr/>
    </dgm:pt>
    <dgm:pt modelId="{36F9A308-C3D2-41FA-95FD-981905B668F3}" type="pres">
      <dgm:prSet presAssocID="{5432821A-0F83-484E-A5B2-FBAF88C8FDB9}" presName="invisiNode" presStyleLbl="node1" presStyleIdx="0" presStyleCnt="6"/>
      <dgm:spPr/>
    </dgm:pt>
    <dgm:pt modelId="{DE5811E5-E80F-44E6-A1F6-1D1C2A3464A7}" type="pres">
      <dgm:prSet presAssocID="{5432821A-0F83-484E-A5B2-FBAF88C8FDB9}"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3000" r="-23000"/>
          </a:stretch>
        </a:blipFill>
      </dgm:spPr>
      <dgm:extLst>
        <a:ext uri="{E40237B7-FDA0-4F09-8148-C483321AD2D9}">
          <dgm14:cNvPr xmlns:dgm14="http://schemas.microsoft.com/office/drawing/2010/diagram" id="0" name="" descr="Artist male with solid fill"/>
        </a:ext>
      </dgm:extLst>
    </dgm:pt>
    <dgm:pt modelId="{8ADE7D42-0886-4FFA-B684-E8DE051F12BD}" type="pres">
      <dgm:prSet presAssocID="{6C340B93-35B3-4ACC-AF87-669401BE169A}" presName="sibTrans" presStyleLbl="sibTrans2D1" presStyleIdx="0" presStyleCnt="0"/>
      <dgm:spPr/>
    </dgm:pt>
    <dgm:pt modelId="{EBB184DA-C814-4FE9-BCF4-BB3B2FB3C8D5}" type="pres">
      <dgm:prSet presAssocID="{78F8D8A8-01D4-4C30-9025-75869C7124A2}" presName="compNode" presStyleCnt="0"/>
      <dgm:spPr/>
    </dgm:pt>
    <dgm:pt modelId="{B6839509-569D-48E8-AE56-361B3B2AD1B3}" type="pres">
      <dgm:prSet presAssocID="{78F8D8A8-01D4-4C30-9025-75869C7124A2}" presName="bkgdShape" presStyleLbl="node1" presStyleIdx="1" presStyleCnt="6"/>
      <dgm:spPr/>
    </dgm:pt>
    <dgm:pt modelId="{B8D82703-3E26-4D3E-92D8-E36E3856121D}" type="pres">
      <dgm:prSet presAssocID="{78F8D8A8-01D4-4C30-9025-75869C7124A2}" presName="nodeTx" presStyleLbl="node1" presStyleIdx="1" presStyleCnt="6">
        <dgm:presLayoutVars>
          <dgm:bulletEnabled val="1"/>
        </dgm:presLayoutVars>
      </dgm:prSet>
      <dgm:spPr/>
    </dgm:pt>
    <dgm:pt modelId="{B8CD149D-49FA-4AD2-A745-081D16C134BC}" type="pres">
      <dgm:prSet presAssocID="{78F8D8A8-01D4-4C30-9025-75869C7124A2}" presName="invisiNode" presStyleLbl="node1" presStyleIdx="1" presStyleCnt="6"/>
      <dgm:spPr/>
    </dgm:pt>
    <dgm:pt modelId="{C37A9461-4CB2-4BD6-8EA0-81560E6B956D}" type="pres">
      <dgm:prSet presAssocID="{78F8D8A8-01D4-4C30-9025-75869C7124A2}" presName="imagNode" presStyleLbl="fgImgPlac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3000" r="-23000"/>
          </a:stretch>
        </a:blipFill>
      </dgm:spPr>
      <dgm:extLst>
        <a:ext uri="{E40237B7-FDA0-4F09-8148-C483321AD2D9}">
          <dgm14:cNvPr xmlns:dgm14="http://schemas.microsoft.com/office/drawing/2010/diagram" id="0" name="" descr="Scales of justice with solid fill"/>
        </a:ext>
      </dgm:extLst>
    </dgm:pt>
    <dgm:pt modelId="{D873A153-25D4-440A-A84A-535EB835FE22}" type="pres">
      <dgm:prSet presAssocID="{450D76CB-2AAE-49B4-8155-A320ED75C69D}" presName="sibTrans" presStyleLbl="sibTrans2D1" presStyleIdx="0" presStyleCnt="0"/>
      <dgm:spPr/>
    </dgm:pt>
    <dgm:pt modelId="{F1B4BB56-21D1-44E0-B68C-2EB6FFD01F03}" type="pres">
      <dgm:prSet presAssocID="{B6CB5FEB-B167-4802-B54C-25FD2B6F8145}" presName="compNode" presStyleCnt="0"/>
      <dgm:spPr/>
    </dgm:pt>
    <dgm:pt modelId="{A97E45F2-06A1-45BF-B756-3E01886208F5}" type="pres">
      <dgm:prSet presAssocID="{B6CB5FEB-B167-4802-B54C-25FD2B6F8145}" presName="bkgdShape" presStyleLbl="node1" presStyleIdx="2" presStyleCnt="6"/>
      <dgm:spPr/>
    </dgm:pt>
    <dgm:pt modelId="{C6046407-7598-46AB-AB66-1E5EBEB206DA}" type="pres">
      <dgm:prSet presAssocID="{B6CB5FEB-B167-4802-B54C-25FD2B6F8145}" presName="nodeTx" presStyleLbl="node1" presStyleIdx="2" presStyleCnt="6">
        <dgm:presLayoutVars>
          <dgm:bulletEnabled val="1"/>
        </dgm:presLayoutVars>
      </dgm:prSet>
      <dgm:spPr/>
    </dgm:pt>
    <dgm:pt modelId="{34C1F706-DD42-4EE0-820F-37F1828D45AD}" type="pres">
      <dgm:prSet presAssocID="{B6CB5FEB-B167-4802-B54C-25FD2B6F8145}" presName="invisiNode" presStyleLbl="node1" presStyleIdx="2" presStyleCnt="6"/>
      <dgm:spPr/>
    </dgm:pt>
    <dgm:pt modelId="{69D94C02-F904-46E8-B195-AA6776D360DF}" type="pres">
      <dgm:prSet presAssocID="{B6CB5FEB-B167-4802-B54C-25FD2B6F8145}" presName="imagNode" presStyleLbl="fgImgPlac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3000" r="-23000"/>
          </a:stretch>
        </a:blipFill>
      </dgm:spPr>
      <dgm:extLst>
        <a:ext uri="{E40237B7-FDA0-4F09-8148-C483321AD2D9}">
          <dgm14:cNvPr xmlns:dgm14="http://schemas.microsoft.com/office/drawing/2010/diagram" id="0" name="" descr="Cross country skiing with solid fill"/>
        </a:ext>
      </dgm:extLst>
    </dgm:pt>
    <dgm:pt modelId="{6B819410-E3F1-45D7-99A2-326B2519DF0D}" type="pres">
      <dgm:prSet presAssocID="{1C7C45C9-F2A6-4857-B76B-FE00DF28F275}" presName="sibTrans" presStyleLbl="sibTrans2D1" presStyleIdx="0" presStyleCnt="0"/>
      <dgm:spPr/>
    </dgm:pt>
    <dgm:pt modelId="{FB4D92B4-4216-4283-8156-E0CEC873341B}" type="pres">
      <dgm:prSet presAssocID="{313629A0-99FC-4E54-8831-690DD4B30CDF}" presName="compNode" presStyleCnt="0"/>
      <dgm:spPr/>
    </dgm:pt>
    <dgm:pt modelId="{1C8EEDDA-DD17-4730-A5B8-7062DCE703C3}" type="pres">
      <dgm:prSet presAssocID="{313629A0-99FC-4E54-8831-690DD4B30CDF}" presName="bkgdShape" presStyleLbl="node1" presStyleIdx="3" presStyleCnt="6"/>
      <dgm:spPr/>
    </dgm:pt>
    <dgm:pt modelId="{E7A1D143-A49E-49E9-96D6-D11D49B3D181}" type="pres">
      <dgm:prSet presAssocID="{313629A0-99FC-4E54-8831-690DD4B30CDF}" presName="nodeTx" presStyleLbl="node1" presStyleIdx="3" presStyleCnt="6">
        <dgm:presLayoutVars>
          <dgm:bulletEnabled val="1"/>
        </dgm:presLayoutVars>
      </dgm:prSet>
      <dgm:spPr/>
    </dgm:pt>
    <dgm:pt modelId="{ECD02F30-0955-4E15-9C24-8403AB179FC9}" type="pres">
      <dgm:prSet presAssocID="{313629A0-99FC-4E54-8831-690DD4B30CDF}" presName="invisiNode" presStyleLbl="node1" presStyleIdx="3" presStyleCnt="6"/>
      <dgm:spPr/>
    </dgm:pt>
    <dgm:pt modelId="{CB8F27E6-97AD-4ACD-8709-FC02364CF35A}" type="pres">
      <dgm:prSet presAssocID="{313629A0-99FC-4E54-8831-690DD4B30CDF}" presName="imagNode" presStyleLbl="fgImgPlac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3000" r="-23000"/>
          </a:stretch>
        </a:blipFill>
      </dgm:spPr>
      <dgm:extLst>
        <a:ext uri="{E40237B7-FDA0-4F09-8148-C483321AD2D9}">
          <dgm14:cNvPr xmlns:dgm14="http://schemas.microsoft.com/office/drawing/2010/diagram" id="0" name="" descr="Bar graph with upward trend with solid fill"/>
        </a:ext>
      </dgm:extLst>
    </dgm:pt>
    <dgm:pt modelId="{9E73BCA8-1DB6-452A-B5D8-A0C67B89DF4D}" type="pres">
      <dgm:prSet presAssocID="{ACAE4F6E-1E1C-4057-B599-2998133C8834}" presName="sibTrans" presStyleLbl="sibTrans2D1" presStyleIdx="0" presStyleCnt="0"/>
      <dgm:spPr/>
    </dgm:pt>
    <dgm:pt modelId="{7D6F932F-C82B-4848-A185-BA61CF19C5B3}" type="pres">
      <dgm:prSet presAssocID="{022B8668-E226-4ECF-8AB7-F1213039EF8E}" presName="compNode" presStyleCnt="0"/>
      <dgm:spPr/>
    </dgm:pt>
    <dgm:pt modelId="{C5DE1434-E77D-4997-B868-ACD48257CF47}" type="pres">
      <dgm:prSet presAssocID="{022B8668-E226-4ECF-8AB7-F1213039EF8E}" presName="bkgdShape" presStyleLbl="node1" presStyleIdx="4" presStyleCnt="6"/>
      <dgm:spPr/>
    </dgm:pt>
    <dgm:pt modelId="{C92DADED-584B-40BB-97EA-BF55B4A785BC}" type="pres">
      <dgm:prSet presAssocID="{022B8668-E226-4ECF-8AB7-F1213039EF8E}" presName="nodeTx" presStyleLbl="node1" presStyleIdx="4" presStyleCnt="6">
        <dgm:presLayoutVars>
          <dgm:bulletEnabled val="1"/>
        </dgm:presLayoutVars>
      </dgm:prSet>
      <dgm:spPr/>
    </dgm:pt>
    <dgm:pt modelId="{CD9975BC-E1D7-4C77-A64C-BB2E5F750319}" type="pres">
      <dgm:prSet presAssocID="{022B8668-E226-4ECF-8AB7-F1213039EF8E}" presName="invisiNode" presStyleLbl="node1" presStyleIdx="4" presStyleCnt="6"/>
      <dgm:spPr/>
    </dgm:pt>
    <dgm:pt modelId="{1CBB46D0-6904-4331-AA7A-F477EC188982}" type="pres">
      <dgm:prSet presAssocID="{022B8668-E226-4ECF-8AB7-F1213039EF8E}" presName="imagNode" presStyleLbl="fgImgPlac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3000" r="-23000"/>
          </a:stretch>
        </a:blipFill>
      </dgm:spPr>
      <dgm:extLst>
        <a:ext uri="{E40237B7-FDA0-4F09-8148-C483321AD2D9}">
          <dgm14:cNvPr xmlns:dgm14="http://schemas.microsoft.com/office/drawing/2010/diagram" id="0" name="" descr="Angel face outline with solid fill"/>
        </a:ext>
      </dgm:extLst>
    </dgm:pt>
    <dgm:pt modelId="{63A1ACE3-8C9B-49CA-ACC0-63C1570217BC}" type="pres">
      <dgm:prSet presAssocID="{04E3E6A1-5CA5-4C24-8F17-83B5EF26BB49}" presName="sibTrans" presStyleLbl="sibTrans2D1" presStyleIdx="0" presStyleCnt="0"/>
      <dgm:spPr/>
    </dgm:pt>
    <dgm:pt modelId="{CEC65D9B-67DF-406C-9F46-8E4E709E28AD}" type="pres">
      <dgm:prSet presAssocID="{2F25A540-2BB4-4D6D-8D6C-56C9F8D1A06F}" presName="compNode" presStyleCnt="0"/>
      <dgm:spPr/>
    </dgm:pt>
    <dgm:pt modelId="{70C894D9-393A-4D53-BA7F-B5784F55242D}" type="pres">
      <dgm:prSet presAssocID="{2F25A540-2BB4-4D6D-8D6C-56C9F8D1A06F}" presName="bkgdShape" presStyleLbl="node1" presStyleIdx="5" presStyleCnt="6" custLinFactNeighborX="-1042" custLinFactNeighborY="-1832"/>
      <dgm:spPr/>
    </dgm:pt>
    <dgm:pt modelId="{1DFAC1D0-74F7-4DA1-AAD6-960D72003A04}" type="pres">
      <dgm:prSet presAssocID="{2F25A540-2BB4-4D6D-8D6C-56C9F8D1A06F}" presName="nodeTx" presStyleLbl="node1" presStyleIdx="5" presStyleCnt="6">
        <dgm:presLayoutVars>
          <dgm:bulletEnabled val="1"/>
        </dgm:presLayoutVars>
      </dgm:prSet>
      <dgm:spPr/>
    </dgm:pt>
    <dgm:pt modelId="{130EACC2-8774-4FF3-983A-A955A7823556}" type="pres">
      <dgm:prSet presAssocID="{2F25A540-2BB4-4D6D-8D6C-56C9F8D1A06F}" presName="invisiNode" presStyleLbl="node1" presStyleIdx="5" presStyleCnt="6"/>
      <dgm:spPr/>
    </dgm:pt>
    <dgm:pt modelId="{FC82C5B2-CC3E-493F-A0AA-5ACF0A1DD931}" type="pres">
      <dgm:prSet presAssocID="{2F25A540-2BB4-4D6D-8D6C-56C9F8D1A06F}" presName="imagNode" presStyleLbl="fgImgPlac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23000" r="-23000"/>
          </a:stretch>
        </a:blipFill>
      </dgm:spPr>
      <dgm:extLst>
        <a:ext uri="{E40237B7-FDA0-4F09-8148-C483321AD2D9}">
          <dgm14:cNvPr xmlns:dgm14="http://schemas.microsoft.com/office/drawing/2010/diagram" id="0" name="" descr="Flying Money with solid fill"/>
        </a:ext>
      </dgm:extLst>
    </dgm:pt>
  </dgm:ptLst>
  <dgm:cxnLst>
    <dgm:cxn modelId="{59E04F1B-8202-42A1-91A0-231B07BE8E4A}" srcId="{98C79E10-087F-4E62-88F8-DCC97C4C25C2}" destId="{78F8D8A8-01D4-4C30-9025-75869C7124A2}" srcOrd="1" destOrd="0" parTransId="{C788816A-F76E-4E71-888C-4B973FD0E1F1}" sibTransId="{450D76CB-2AAE-49B4-8155-A320ED75C69D}"/>
    <dgm:cxn modelId="{10AAC426-1CF7-4DB6-8D09-3F37304A9714}" type="presOf" srcId="{2F25A540-2BB4-4D6D-8D6C-56C9F8D1A06F}" destId="{1DFAC1D0-74F7-4DA1-AAD6-960D72003A04}" srcOrd="1" destOrd="0" presId="urn:microsoft.com/office/officeart/2005/8/layout/hList7"/>
    <dgm:cxn modelId="{A31C8F2D-596E-4B4F-8C1B-A4D23DC43A88}" srcId="{98C79E10-087F-4E62-88F8-DCC97C4C25C2}" destId="{022B8668-E226-4ECF-8AB7-F1213039EF8E}" srcOrd="4" destOrd="0" parTransId="{7CEAF61F-02CE-4E72-8A18-4F596E5FE912}" sibTransId="{04E3E6A1-5CA5-4C24-8F17-83B5EF26BB49}"/>
    <dgm:cxn modelId="{4DB63938-59DA-4DF1-A0E7-9E5F0C55F6C4}" type="presOf" srcId="{98C79E10-087F-4E62-88F8-DCC97C4C25C2}" destId="{8C3FB4F3-98F1-43E7-A34E-F5604FB5625F}" srcOrd="0" destOrd="0" presId="urn:microsoft.com/office/officeart/2005/8/layout/hList7"/>
    <dgm:cxn modelId="{C892A941-AF43-462F-ABD4-472D50D88E2B}" type="presOf" srcId="{78F8D8A8-01D4-4C30-9025-75869C7124A2}" destId="{B8D82703-3E26-4D3E-92D8-E36E3856121D}" srcOrd="1" destOrd="0" presId="urn:microsoft.com/office/officeart/2005/8/layout/hList7"/>
    <dgm:cxn modelId="{CF52AE44-60AE-4C23-92CB-74513A0068C9}" srcId="{98C79E10-087F-4E62-88F8-DCC97C4C25C2}" destId="{2F25A540-2BB4-4D6D-8D6C-56C9F8D1A06F}" srcOrd="5" destOrd="0" parTransId="{649E8125-52DC-4C6D-A2AA-6C84A7DB5CF7}" sibTransId="{B0A7D99E-3E43-4A5D-AE00-ED353BEBB668}"/>
    <dgm:cxn modelId="{311B6548-2AC1-4499-95C9-A91926BD2FC4}" type="presOf" srcId="{2F25A540-2BB4-4D6D-8D6C-56C9F8D1A06F}" destId="{70C894D9-393A-4D53-BA7F-B5784F55242D}" srcOrd="0" destOrd="0" presId="urn:microsoft.com/office/officeart/2005/8/layout/hList7"/>
    <dgm:cxn modelId="{A399C948-2234-419F-8645-EA225DFDD195}" type="presOf" srcId="{022B8668-E226-4ECF-8AB7-F1213039EF8E}" destId="{C5DE1434-E77D-4997-B868-ACD48257CF47}" srcOrd="0" destOrd="0" presId="urn:microsoft.com/office/officeart/2005/8/layout/hList7"/>
    <dgm:cxn modelId="{6B602A4C-10F6-493F-8ABC-4957895DA603}" srcId="{98C79E10-087F-4E62-88F8-DCC97C4C25C2}" destId="{313629A0-99FC-4E54-8831-690DD4B30CDF}" srcOrd="3" destOrd="0" parTransId="{61D6602E-A8E1-4501-BE80-1ECCA82CFF6B}" sibTransId="{ACAE4F6E-1E1C-4057-B599-2998133C8834}"/>
    <dgm:cxn modelId="{79839E56-9812-49E5-98C7-93B17D661859}" type="presOf" srcId="{1C7C45C9-F2A6-4857-B76B-FE00DF28F275}" destId="{6B819410-E3F1-45D7-99A2-326B2519DF0D}" srcOrd="0" destOrd="0" presId="urn:microsoft.com/office/officeart/2005/8/layout/hList7"/>
    <dgm:cxn modelId="{FCD7ED68-FEFC-4446-B5E0-1F03A3FED933}" type="presOf" srcId="{313629A0-99FC-4E54-8831-690DD4B30CDF}" destId="{1C8EEDDA-DD17-4730-A5B8-7062DCE703C3}" srcOrd="0" destOrd="0" presId="urn:microsoft.com/office/officeart/2005/8/layout/hList7"/>
    <dgm:cxn modelId="{8F6B8176-1A31-4B9C-AABE-52FFF1C979E0}" srcId="{98C79E10-087F-4E62-88F8-DCC97C4C25C2}" destId="{5432821A-0F83-484E-A5B2-FBAF88C8FDB9}" srcOrd="0" destOrd="0" parTransId="{8C9A5BC9-F683-49B3-B46D-77771D56E00D}" sibTransId="{6C340B93-35B3-4ACC-AF87-669401BE169A}"/>
    <dgm:cxn modelId="{BC87E37F-1D58-4FA8-B0A0-5312F5480B6B}" type="presOf" srcId="{5432821A-0F83-484E-A5B2-FBAF88C8FDB9}" destId="{92AE1BF0-C984-4D96-BE8D-8FA6DA8BC70F}" srcOrd="0" destOrd="0" presId="urn:microsoft.com/office/officeart/2005/8/layout/hList7"/>
    <dgm:cxn modelId="{9CEF4486-FE21-4DCE-AF5D-655DFE8DB612}" type="presOf" srcId="{04E3E6A1-5CA5-4C24-8F17-83B5EF26BB49}" destId="{63A1ACE3-8C9B-49CA-ACC0-63C1570217BC}" srcOrd="0" destOrd="0" presId="urn:microsoft.com/office/officeart/2005/8/layout/hList7"/>
    <dgm:cxn modelId="{2D46928D-CD8A-4E0E-8560-D7D63EB1BA55}" type="presOf" srcId="{B6CB5FEB-B167-4802-B54C-25FD2B6F8145}" destId="{A97E45F2-06A1-45BF-B756-3E01886208F5}" srcOrd="0" destOrd="0" presId="urn:microsoft.com/office/officeart/2005/8/layout/hList7"/>
    <dgm:cxn modelId="{88D23A9C-25D8-4F0D-87FD-A286E27AB96E}" type="presOf" srcId="{6C340B93-35B3-4ACC-AF87-669401BE169A}" destId="{8ADE7D42-0886-4FFA-B684-E8DE051F12BD}" srcOrd="0" destOrd="0" presId="urn:microsoft.com/office/officeart/2005/8/layout/hList7"/>
    <dgm:cxn modelId="{AF5703B8-8278-453C-8466-F63E4B1A3232}" type="presOf" srcId="{450D76CB-2AAE-49B4-8155-A320ED75C69D}" destId="{D873A153-25D4-440A-A84A-535EB835FE22}" srcOrd="0" destOrd="0" presId="urn:microsoft.com/office/officeart/2005/8/layout/hList7"/>
    <dgm:cxn modelId="{D80FC1BB-5909-4FDA-B4B6-3E1E23D4B29F}" type="presOf" srcId="{ACAE4F6E-1E1C-4057-B599-2998133C8834}" destId="{9E73BCA8-1DB6-452A-B5D8-A0C67B89DF4D}" srcOrd="0" destOrd="0" presId="urn:microsoft.com/office/officeart/2005/8/layout/hList7"/>
    <dgm:cxn modelId="{09FD47CC-99EE-4008-A475-BC96CA05BB1C}" type="presOf" srcId="{5432821A-0F83-484E-A5B2-FBAF88C8FDB9}" destId="{65DD4278-9FF1-4763-9166-A7FF49561A62}" srcOrd="1" destOrd="0" presId="urn:microsoft.com/office/officeart/2005/8/layout/hList7"/>
    <dgm:cxn modelId="{DD7A95D4-E254-4E7C-B762-08A280F536B4}" type="presOf" srcId="{78F8D8A8-01D4-4C30-9025-75869C7124A2}" destId="{B6839509-569D-48E8-AE56-361B3B2AD1B3}" srcOrd="0" destOrd="0" presId="urn:microsoft.com/office/officeart/2005/8/layout/hList7"/>
    <dgm:cxn modelId="{B05AC2D4-4342-4E79-8193-3818B8C87036}" type="presOf" srcId="{B6CB5FEB-B167-4802-B54C-25FD2B6F8145}" destId="{C6046407-7598-46AB-AB66-1E5EBEB206DA}" srcOrd="1" destOrd="0" presId="urn:microsoft.com/office/officeart/2005/8/layout/hList7"/>
    <dgm:cxn modelId="{CFB1F8DE-8F4D-40C2-9D9A-2DA32E0463AB}" type="presOf" srcId="{313629A0-99FC-4E54-8831-690DD4B30CDF}" destId="{E7A1D143-A49E-49E9-96D6-D11D49B3D181}" srcOrd="1" destOrd="0" presId="urn:microsoft.com/office/officeart/2005/8/layout/hList7"/>
    <dgm:cxn modelId="{E80F19E6-74FC-4C53-8789-1C4ED8CFD4C1}" type="presOf" srcId="{022B8668-E226-4ECF-8AB7-F1213039EF8E}" destId="{C92DADED-584B-40BB-97EA-BF55B4A785BC}" srcOrd="1" destOrd="0" presId="urn:microsoft.com/office/officeart/2005/8/layout/hList7"/>
    <dgm:cxn modelId="{09BE3FF2-627C-432A-B091-00E6E18C72D3}" srcId="{98C79E10-087F-4E62-88F8-DCC97C4C25C2}" destId="{B6CB5FEB-B167-4802-B54C-25FD2B6F8145}" srcOrd="2" destOrd="0" parTransId="{7A20DB57-0928-47E8-AD6A-5D337CAC3F8F}" sibTransId="{1C7C45C9-F2A6-4857-B76B-FE00DF28F275}"/>
    <dgm:cxn modelId="{1FC52D91-9187-4BFD-A192-B743DDA8CE3C}" type="presParOf" srcId="{8C3FB4F3-98F1-43E7-A34E-F5604FB5625F}" destId="{6EDCC864-7D5E-4815-97EF-FAC9F8E46FBF}" srcOrd="0" destOrd="0" presId="urn:microsoft.com/office/officeart/2005/8/layout/hList7"/>
    <dgm:cxn modelId="{540107E9-EAD7-4990-BE2C-752CE5D8AB2F}" type="presParOf" srcId="{8C3FB4F3-98F1-43E7-A34E-F5604FB5625F}" destId="{A36C0140-36D6-4701-9254-4B5E2A7DB379}" srcOrd="1" destOrd="0" presId="urn:microsoft.com/office/officeart/2005/8/layout/hList7"/>
    <dgm:cxn modelId="{1E182C51-3CF2-45B4-BE4D-B038BA123865}" type="presParOf" srcId="{A36C0140-36D6-4701-9254-4B5E2A7DB379}" destId="{24AE0EF7-8BDF-486B-81B7-198D33AF9155}" srcOrd="0" destOrd="0" presId="urn:microsoft.com/office/officeart/2005/8/layout/hList7"/>
    <dgm:cxn modelId="{765B1391-4439-44E3-848C-70B0C0FE5831}" type="presParOf" srcId="{24AE0EF7-8BDF-486B-81B7-198D33AF9155}" destId="{92AE1BF0-C984-4D96-BE8D-8FA6DA8BC70F}" srcOrd="0" destOrd="0" presId="urn:microsoft.com/office/officeart/2005/8/layout/hList7"/>
    <dgm:cxn modelId="{3C5C8B58-DD6C-4E5D-A382-079F7499A6E0}" type="presParOf" srcId="{24AE0EF7-8BDF-486B-81B7-198D33AF9155}" destId="{65DD4278-9FF1-4763-9166-A7FF49561A62}" srcOrd="1" destOrd="0" presId="urn:microsoft.com/office/officeart/2005/8/layout/hList7"/>
    <dgm:cxn modelId="{FF69741F-09CD-465B-862F-524DBBABAB33}" type="presParOf" srcId="{24AE0EF7-8BDF-486B-81B7-198D33AF9155}" destId="{36F9A308-C3D2-41FA-95FD-981905B668F3}" srcOrd="2" destOrd="0" presId="urn:microsoft.com/office/officeart/2005/8/layout/hList7"/>
    <dgm:cxn modelId="{316FC9B2-E4AE-46ED-80C6-39A38C03E3D4}" type="presParOf" srcId="{24AE0EF7-8BDF-486B-81B7-198D33AF9155}" destId="{DE5811E5-E80F-44E6-A1F6-1D1C2A3464A7}" srcOrd="3" destOrd="0" presId="urn:microsoft.com/office/officeart/2005/8/layout/hList7"/>
    <dgm:cxn modelId="{04A2B73A-6801-4BC7-BC84-63C47AC82B83}" type="presParOf" srcId="{A36C0140-36D6-4701-9254-4B5E2A7DB379}" destId="{8ADE7D42-0886-4FFA-B684-E8DE051F12BD}" srcOrd="1" destOrd="0" presId="urn:microsoft.com/office/officeart/2005/8/layout/hList7"/>
    <dgm:cxn modelId="{6ADE0748-C454-4496-A15F-E39F0356FBE7}" type="presParOf" srcId="{A36C0140-36D6-4701-9254-4B5E2A7DB379}" destId="{EBB184DA-C814-4FE9-BCF4-BB3B2FB3C8D5}" srcOrd="2" destOrd="0" presId="urn:microsoft.com/office/officeart/2005/8/layout/hList7"/>
    <dgm:cxn modelId="{E90AFF5A-733B-473B-AA61-1910FA318DB1}" type="presParOf" srcId="{EBB184DA-C814-4FE9-BCF4-BB3B2FB3C8D5}" destId="{B6839509-569D-48E8-AE56-361B3B2AD1B3}" srcOrd="0" destOrd="0" presId="urn:microsoft.com/office/officeart/2005/8/layout/hList7"/>
    <dgm:cxn modelId="{83229A6E-66B6-439A-BEC1-A26AEC8221EF}" type="presParOf" srcId="{EBB184DA-C814-4FE9-BCF4-BB3B2FB3C8D5}" destId="{B8D82703-3E26-4D3E-92D8-E36E3856121D}" srcOrd="1" destOrd="0" presId="urn:microsoft.com/office/officeart/2005/8/layout/hList7"/>
    <dgm:cxn modelId="{A85416F5-4212-49B0-BDC9-EA8236ADA5DF}" type="presParOf" srcId="{EBB184DA-C814-4FE9-BCF4-BB3B2FB3C8D5}" destId="{B8CD149D-49FA-4AD2-A745-081D16C134BC}" srcOrd="2" destOrd="0" presId="urn:microsoft.com/office/officeart/2005/8/layout/hList7"/>
    <dgm:cxn modelId="{6C95BE8B-7E6C-4B81-AED3-3ABC7C2C57D5}" type="presParOf" srcId="{EBB184DA-C814-4FE9-BCF4-BB3B2FB3C8D5}" destId="{C37A9461-4CB2-4BD6-8EA0-81560E6B956D}" srcOrd="3" destOrd="0" presId="urn:microsoft.com/office/officeart/2005/8/layout/hList7"/>
    <dgm:cxn modelId="{3D17DBAB-E0DD-4A78-B829-01B35C5EEEBD}" type="presParOf" srcId="{A36C0140-36D6-4701-9254-4B5E2A7DB379}" destId="{D873A153-25D4-440A-A84A-535EB835FE22}" srcOrd="3" destOrd="0" presId="urn:microsoft.com/office/officeart/2005/8/layout/hList7"/>
    <dgm:cxn modelId="{CD537D05-5D8A-42E1-84AC-C98B71C4FD3D}" type="presParOf" srcId="{A36C0140-36D6-4701-9254-4B5E2A7DB379}" destId="{F1B4BB56-21D1-44E0-B68C-2EB6FFD01F03}" srcOrd="4" destOrd="0" presId="urn:microsoft.com/office/officeart/2005/8/layout/hList7"/>
    <dgm:cxn modelId="{DF8F2842-DE87-4DB5-B166-51E131061642}" type="presParOf" srcId="{F1B4BB56-21D1-44E0-B68C-2EB6FFD01F03}" destId="{A97E45F2-06A1-45BF-B756-3E01886208F5}" srcOrd="0" destOrd="0" presId="urn:microsoft.com/office/officeart/2005/8/layout/hList7"/>
    <dgm:cxn modelId="{F97F51BF-245B-40DD-8CD5-137157C0D5D1}" type="presParOf" srcId="{F1B4BB56-21D1-44E0-B68C-2EB6FFD01F03}" destId="{C6046407-7598-46AB-AB66-1E5EBEB206DA}" srcOrd="1" destOrd="0" presId="urn:microsoft.com/office/officeart/2005/8/layout/hList7"/>
    <dgm:cxn modelId="{C50D5F52-F86F-48D0-BAD3-70CFCE00B38C}" type="presParOf" srcId="{F1B4BB56-21D1-44E0-B68C-2EB6FFD01F03}" destId="{34C1F706-DD42-4EE0-820F-37F1828D45AD}" srcOrd="2" destOrd="0" presId="urn:microsoft.com/office/officeart/2005/8/layout/hList7"/>
    <dgm:cxn modelId="{BE5B9680-9B74-46EC-A12F-C4B853A22427}" type="presParOf" srcId="{F1B4BB56-21D1-44E0-B68C-2EB6FFD01F03}" destId="{69D94C02-F904-46E8-B195-AA6776D360DF}" srcOrd="3" destOrd="0" presId="urn:microsoft.com/office/officeart/2005/8/layout/hList7"/>
    <dgm:cxn modelId="{0647547E-4BA0-4D6F-AB93-4761FE9BC1C4}" type="presParOf" srcId="{A36C0140-36D6-4701-9254-4B5E2A7DB379}" destId="{6B819410-E3F1-45D7-99A2-326B2519DF0D}" srcOrd="5" destOrd="0" presId="urn:microsoft.com/office/officeart/2005/8/layout/hList7"/>
    <dgm:cxn modelId="{B8DE1529-95C7-4661-8661-C4F1E316DE4C}" type="presParOf" srcId="{A36C0140-36D6-4701-9254-4B5E2A7DB379}" destId="{FB4D92B4-4216-4283-8156-E0CEC873341B}" srcOrd="6" destOrd="0" presId="urn:microsoft.com/office/officeart/2005/8/layout/hList7"/>
    <dgm:cxn modelId="{F7E69F93-62E8-4E63-BA26-3FC8E12923D6}" type="presParOf" srcId="{FB4D92B4-4216-4283-8156-E0CEC873341B}" destId="{1C8EEDDA-DD17-4730-A5B8-7062DCE703C3}" srcOrd="0" destOrd="0" presId="urn:microsoft.com/office/officeart/2005/8/layout/hList7"/>
    <dgm:cxn modelId="{B472CD97-22A7-4AD5-883C-EAEF69276783}" type="presParOf" srcId="{FB4D92B4-4216-4283-8156-E0CEC873341B}" destId="{E7A1D143-A49E-49E9-96D6-D11D49B3D181}" srcOrd="1" destOrd="0" presId="urn:microsoft.com/office/officeart/2005/8/layout/hList7"/>
    <dgm:cxn modelId="{8B379C26-A116-45F3-A1B8-D9B15A486668}" type="presParOf" srcId="{FB4D92B4-4216-4283-8156-E0CEC873341B}" destId="{ECD02F30-0955-4E15-9C24-8403AB179FC9}" srcOrd="2" destOrd="0" presId="urn:microsoft.com/office/officeart/2005/8/layout/hList7"/>
    <dgm:cxn modelId="{48A3AC3E-CC42-463A-A4EA-6EFE8DDC1B7C}" type="presParOf" srcId="{FB4D92B4-4216-4283-8156-E0CEC873341B}" destId="{CB8F27E6-97AD-4ACD-8709-FC02364CF35A}" srcOrd="3" destOrd="0" presId="urn:microsoft.com/office/officeart/2005/8/layout/hList7"/>
    <dgm:cxn modelId="{D5C868EF-4E63-484E-BEB3-2738A105F95F}" type="presParOf" srcId="{A36C0140-36D6-4701-9254-4B5E2A7DB379}" destId="{9E73BCA8-1DB6-452A-B5D8-A0C67B89DF4D}" srcOrd="7" destOrd="0" presId="urn:microsoft.com/office/officeart/2005/8/layout/hList7"/>
    <dgm:cxn modelId="{941D00DA-526A-48DC-9D19-FBC71A9498AD}" type="presParOf" srcId="{A36C0140-36D6-4701-9254-4B5E2A7DB379}" destId="{7D6F932F-C82B-4848-A185-BA61CF19C5B3}" srcOrd="8" destOrd="0" presId="urn:microsoft.com/office/officeart/2005/8/layout/hList7"/>
    <dgm:cxn modelId="{59E69D71-C1E6-474A-A39B-AA4D89C5BF36}" type="presParOf" srcId="{7D6F932F-C82B-4848-A185-BA61CF19C5B3}" destId="{C5DE1434-E77D-4997-B868-ACD48257CF47}" srcOrd="0" destOrd="0" presId="urn:microsoft.com/office/officeart/2005/8/layout/hList7"/>
    <dgm:cxn modelId="{8E30D5BC-89FD-4359-8715-2EC56AE6B410}" type="presParOf" srcId="{7D6F932F-C82B-4848-A185-BA61CF19C5B3}" destId="{C92DADED-584B-40BB-97EA-BF55B4A785BC}" srcOrd="1" destOrd="0" presId="urn:microsoft.com/office/officeart/2005/8/layout/hList7"/>
    <dgm:cxn modelId="{6FE59B1E-6803-4B7C-9501-08E7F2B58DDF}" type="presParOf" srcId="{7D6F932F-C82B-4848-A185-BA61CF19C5B3}" destId="{CD9975BC-E1D7-4C77-A64C-BB2E5F750319}" srcOrd="2" destOrd="0" presId="urn:microsoft.com/office/officeart/2005/8/layout/hList7"/>
    <dgm:cxn modelId="{EDAF7548-5F36-44D1-9C37-2E4231671F18}" type="presParOf" srcId="{7D6F932F-C82B-4848-A185-BA61CF19C5B3}" destId="{1CBB46D0-6904-4331-AA7A-F477EC188982}" srcOrd="3" destOrd="0" presId="urn:microsoft.com/office/officeart/2005/8/layout/hList7"/>
    <dgm:cxn modelId="{E57D7B97-673C-49A0-BD5F-A3ABCB4A2E30}" type="presParOf" srcId="{A36C0140-36D6-4701-9254-4B5E2A7DB379}" destId="{63A1ACE3-8C9B-49CA-ACC0-63C1570217BC}" srcOrd="9" destOrd="0" presId="urn:microsoft.com/office/officeart/2005/8/layout/hList7"/>
    <dgm:cxn modelId="{A070F949-7D8E-4636-A4B4-26FC9CCB9346}" type="presParOf" srcId="{A36C0140-36D6-4701-9254-4B5E2A7DB379}" destId="{CEC65D9B-67DF-406C-9F46-8E4E709E28AD}" srcOrd="10" destOrd="0" presId="urn:microsoft.com/office/officeart/2005/8/layout/hList7"/>
    <dgm:cxn modelId="{3EBAB136-6788-471C-89E8-B0570E8C812B}" type="presParOf" srcId="{CEC65D9B-67DF-406C-9F46-8E4E709E28AD}" destId="{70C894D9-393A-4D53-BA7F-B5784F55242D}" srcOrd="0" destOrd="0" presId="urn:microsoft.com/office/officeart/2005/8/layout/hList7"/>
    <dgm:cxn modelId="{3D5320F5-7B2D-4C7C-9B6B-4F0FC989CE66}" type="presParOf" srcId="{CEC65D9B-67DF-406C-9F46-8E4E709E28AD}" destId="{1DFAC1D0-74F7-4DA1-AAD6-960D72003A04}" srcOrd="1" destOrd="0" presId="urn:microsoft.com/office/officeart/2005/8/layout/hList7"/>
    <dgm:cxn modelId="{B85A28A2-5E6C-4066-AA0D-9E3C2F777BD3}" type="presParOf" srcId="{CEC65D9B-67DF-406C-9F46-8E4E709E28AD}" destId="{130EACC2-8774-4FF3-983A-A955A7823556}" srcOrd="2" destOrd="0" presId="urn:microsoft.com/office/officeart/2005/8/layout/hList7"/>
    <dgm:cxn modelId="{6ACAF4D5-E6A5-4B0E-8354-6F861013EF3B}" type="presParOf" srcId="{CEC65D9B-67DF-406C-9F46-8E4E709E28AD}" destId="{FC82C5B2-CC3E-493F-A0AA-5ACF0A1DD93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7F0607-B56B-4873-9DCA-318145CA4243}" type="doc">
      <dgm:prSet loTypeId="urn:microsoft.com/office/officeart/2005/8/layout/hProcess7" loCatId="list" qsTypeId="urn:microsoft.com/office/officeart/2005/8/quickstyle/simple1" qsCatId="simple" csTypeId="urn:microsoft.com/office/officeart/2005/8/colors/accent4_5" csCatId="accent4" phldr="1"/>
      <dgm:spPr/>
      <dgm:t>
        <a:bodyPr/>
        <a:lstStyle/>
        <a:p>
          <a:endParaRPr lang="en-IN"/>
        </a:p>
      </dgm:t>
    </dgm:pt>
    <dgm:pt modelId="{5AC091BB-930F-451E-9C31-0C4EF4CCD543}">
      <dgm:prSet phldrT="[Text]"/>
      <dgm:spPr/>
      <dgm:t>
        <a:bodyPr/>
        <a:lstStyle/>
        <a:p>
          <a:r>
            <a:rPr lang="en-US"/>
            <a:t>Clear Communication</a:t>
          </a:r>
          <a:endParaRPr lang="en-IN"/>
        </a:p>
      </dgm:t>
    </dgm:pt>
    <dgm:pt modelId="{77CE61F7-4B6B-4590-8969-3ED34FF16DDC}" type="parTrans" cxnId="{B0A930AB-B019-42DD-B6A1-2DCE5A6704DF}">
      <dgm:prSet/>
      <dgm:spPr/>
      <dgm:t>
        <a:bodyPr/>
        <a:lstStyle/>
        <a:p>
          <a:endParaRPr lang="en-IN"/>
        </a:p>
      </dgm:t>
    </dgm:pt>
    <dgm:pt modelId="{BF793438-1055-47E7-AA31-B7C3211DEA11}" type="sibTrans" cxnId="{B0A930AB-B019-42DD-B6A1-2DCE5A6704DF}">
      <dgm:prSet/>
      <dgm:spPr/>
      <dgm:t>
        <a:bodyPr/>
        <a:lstStyle/>
        <a:p>
          <a:endParaRPr lang="en-IN"/>
        </a:p>
      </dgm:t>
    </dgm:pt>
    <dgm:pt modelId="{E4C0F7D9-AA80-422E-B718-A974A499BAA1}">
      <dgm:prSet phldrT="[Text]" custT="1"/>
      <dgm:spPr/>
      <dgm:t>
        <a:bodyPr/>
        <a:lstStyle/>
        <a:p>
          <a:r>
            <a:rPr lang="en-US" sz="2800" b="0" i="0"/>
            <a:t>Honeywell can start using the solutions by communicating transparently with Team </a:t>
          </a:r>
          <a:endParaRPr lang="en-IN" sz="2800"/>
        </a:p>
      </dgm:t>
    </dgm:pt>
    <dgm:pt modelId="{F298A605-5AAC-42B1-B78A-756BF6A60D63}" type="parTrans" cxnId="{AE6F7912-245F-4DAF-99E6-C7A882D41E02}">
      <dgm:prSet/>
      <dgm:spPr/>
      <dgm:t>
        <a:bodyPr/>
        <a:lstStyle/>
        <a:p>
          <a:endParaRPr lang="en-IN"/>
        </a:p>
      </dgm:t>
    </dgm:pt>
    <dgm:pt modelId="{E92CF6F3-4B25-4BB2-86E5-391E1C4FEAB9}" type="sibTrans" cxnId="{AE6F7912-245F-4DAF-99E6-C7A882D41E02}">
      <dgm:prSet/>
      <dgm:spPr/>
      <dgm:t>
        <a:bodyPr/>
        <a:lstStyle/>
        <a:p>
          <a:endParaRPr lang="en-IN"/>
        </a:p>
      </dgm:t>
    </dgm:pt>
    <dgm:pt modelId="{270EE533-9A3F-4954-80C6-A486A2736D04}">
      <dgm:prSet phldrT="[Text]"/>
      <dgm:spPr/>
      <dgm:t>
        <a:bodyPr/>
        <a:lstStyle/>
        <a:p>
          <a:r>
            <a:rPr lang="en-US"/>
            <a:t>Leadership Involvement</a:t>
          </a:r>
          <a:endParaRPr lang="en-IN"/>
        </a:p>
      </dgm:t>
    </dgm:pt>
    <dgm:pt modelId="{F6ACB790-790D-4190-93A0-F28E10401FA6}" type="parTrans" cxnId="{B037918D-1531-431F-AE59-260BA9E39FFC}">
      <dgm:prSet/>
      <dgm:spPr/>
      <dgm:t>
        <a:bodyPr/>
        <a:lstStyle/>
        <a:p>
          <a:endParaRPr lang="en-IN"/>
        </a:p>
      </dgm:t>
    </dgm:pt>
    <dgm:pt modelId="{045C74C6-A418-4426-8684-610E2415C48E}" type="sibTrans" cxnId="{B037918D-1531-431F-AE59-260BA9E39FFC}">
      <dgm:prSet/>
      <dgm:spPr/>
      <dgm:t>
        <a:bodyPr/>
        <a:lstStyle/>
        <a:p>
          <a:endParaRPr lang="en-IN"/>
        </a:p>
      </dgm:t>
    </dgm:pt>
    <dgm:pt modelId="{CAA572BA-BCDF-44BD-9626-28CF03C687DD}">
      <dgm:prSet phldrT="[Text]" custT="1"/>
      <dgm:spPr/>
      <dgm:t>
        <a:bodyPr/>
        <a:lstStyle/>
        <a:p>
          <a:r>
            <a:rPr lang="en-US" sz="2800" b="0" i="0"/>
            <a:t>Honeywell Leaders can champion the change, emphasizing its importance and aligning it with the company's long-term vision and goals.</a:t>
          </a:r>
          <a:endParaRPr lang="en-IN" sz="2800"/>
        </a:p>
      </dgm:t>
    </dgm:pt>
    <dgm:pt modelId="{7DFC9FF0-DB58-4375-A4B8-D3C72C996E29}" type="parTrans" cxnId="{E2252F62-E79B-4FE7-9940-C4D487BF2E9F}">
      <dgm:prSet/>
      <dgm:spPr/>
      <dgm:t>
        <a:bodyPr/>
        <a:lstStyle/>
        <a:p>
          <a:endParaRPr lang="en-IN"/>
        </a:p>
      </dgm:t>
    </dgm:pt>
    <dgm:pt modelId="{953A1360-3216-48EE-A114-9F48C5663D2F}" type="sibTrans" cxnId="{E2252F62-E79B-4FE7-9940-C4D487BF2E9F}">
      <dgm:prSet/>
      <dgm:spPr/>
      <dgm:t>
        <a:bodyPr/>
        <a:lstStyle/>
        <a:p>
          <a:endParaRPr lang="en-IN"/>
        </a:p>
      </dgm:t>
    </dgm:pt>
    <dgm:pt modelId="{A66CE6E1-0BC6-4453-8043-82316B4F9193}">
      <dgm:prSet phldrT="[Text]"/>
      <dgm:spPr/>
      <dgm:t>
        <a:bodyPr/>
        <a:lstStyle/>
        <a:p>
          <a:r>
            <a:rPr lang="en-US"/>
            <a:t>Assessment of current state</a:t>
          </a:r>
          <a:endParaRPr lang="en-IN"/>
        </a:p>
      </dgm:t>
    </dgm:pt>
    <dgm:pt modelId="{A67A842D-14BE-433F-9759-FF23FF89EF33}" type="parTrans" cxnId="{BEC90E35-90C0-4C0A-B3A7-4FB2F4A30971}">
      <dgm:prSet/>
      <dgm:spPr/>
      <dgm:t>
        <a:bodyPr/>
        <a:lstStyle/>
        <a:p>
          <a:endParaRPr lang="en-IN"/>
        </a:p>
      </dgm:t>
    </dgm:pt>
    <dgm:pt modelId="{8BCB9B1E-626C-4737-AF1D-240A1A8BE234}" type="sibTrans" cxnId="{BEC90E35-90C0-4C0A-B3A7-4FB2F4A30971}">
      <dgm:prSet/>
      <dgm:spPr/>
      <dgm:t>
        <a:bodyPr/>
        <a:lstStyle/>
        <a:p>
          <a:endParaRPr lang="en-IN"/>
        </a:p>
      </dgm:t>
    </dgm:pt>
    <dgm:pt modelId="{3085B44B-F711-4F80-AEC4-40E792A44D49}">
      <dgm:prSet phldrT="[Text]" custT="1"/>
      <dgm:spPr>
        <a:solidFill>
          <a:srgbClr val="FFC000">
            <a:alpha val="90000"/>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0" tIns="85725" rIns="111125" bIns="0" numCol="1" spcCol="1270" anchor="t" anchorCtr="0"/>
        <a:lstStyle/>
        <a:p>
          <a:r>
            <a:rPr lang="en-US" sz="2800" b="0" i="0" kern="1200"/>
            <a:t>Honeywell can </a:t>
          </a:r>
          <a:r>
            <a:rPr lang="en-US" sz="2800" kern="1200">
              <a:solidFill>
                <a:prstClr val="white"/>
              </a:solidFill>
              <a:latin typeface="Calibri" panose="020F0502020204030204"/>
              <a:ea typeface="+mn-ea"/>
              <a:cs typeface="+mn-cs"/>
            </a:rPr>
            <a:t>start focusing on Job Re-design, Recruitment, Enhanced Incentive Structure and Performance Appraisal</a:t>
          </a:r>
          <a:endParaRPr lang="en-IN" sz="2800" kern="1200"/>
        </a:p>
      </dgm:t>
    </dgm:pt>
    <dgm:pt modelId="{4D307B54-AECB-411A-BC74-B7EDB7E6CE01}" type="parTrans" cxnId="{86CDD761-B33D-4971-AB96-6BA1B75B9CBA}">
      <dgm:prSet/>
      <dgm:spPr/>
      <dgm:t>
        <a:bodyPr/>
        <a:lstStyle/>
        <a:p>
          <a:endParaRPr lang="en-IN"/>
        </a:p>
      </dgm:t>
    </dgm:pt>
    <dgm:pt modelId="{4EBFC669-59BC-4B0C-8B83-167F963DBDF5}" type="sibTrans" cxnId="{86CDD761-B33D-4971-AB96-6BA1B75B9CBA}">
      <dgm:prSet/>
      <dgm:spPr/>
      <dgm:t>
        <a:bodyPr/>
        <a:lstStyle/>
        <a:p>
          <a:endParaRPr lang="en-IN"/>
        </a:p>
      </dgm:t>
    </dgm:pt>
    <dgm:pt modelId="{8DC762D6-AF97-441C-9BA5-5BCD05731514}" type="pres">
      <dgm:prSet presAssocID="{307F0607-B56B-4873-9DCA-318145CA4243}" presName="Name0" presStyleCnt="0">
        <dgm:presLayoutVars>
          <dgm:dir/>
          <dgm:animLvl val="lvl"/>
          <dgm:resizeHandles val="exact"/>
        </dgm:presLayoutVars>
      </dgm:prSet>
      <dgm:spPr/>
    </dgm:pt>
    <dgm:pt modelId="{9186FC5B-7E6F-44ED-91BB-E797FD5D1AD4}" type="pres">
      <dgm:prSet presAssocID="{5AC091BB-930F-451E-9C31-0C4EF4CCD543}" presName="compositeNode" presStyleCnt="0">
        <dgm:presLayoutVars>
          <dgm:bulletEnabled val="1"/>
        </dgm:presLayoutVars>
      </dgm:prSet>
      <dgm:spPr/>
    </dgm:pt>
    <dgm:pt modelId="{A700EE83-9C49-4FAB-BD11-B7CBFF210CD0}" type="pres">
      <dgm:prSet presAssocID="{5AC091BB-930F-451E-9C31-0C4EF4CCD543}" presName="bgRect" presStyleLbl="node1" presStyleIdx="0" presStyleCnt="3" custLinFactX="1708" custLinFactNeighborX="100000" custLinFactNeighborY="-6827"/>
      <dgm:spPr/>
    </dgm:pt>
    <dgm:pt modelId="{0C205E39-B085-4D11-A095-981D51FBAADE}" type="pres">
      <dgm:prSet presAssocID="{5AC091BB-930F-451E-9C31-0C4EF4CCD543}" presName="parentNode" presStyleLbl="node1" presStyleIdx="0" presStyleCnt="3">
        <dgm:presLayoutVars>
          <dgm:chMax val="0"/>
          <dgm:bulletEnabled val="1"/>
        </dgm:presLayoutVars>
      </dgm:prSet>
      <dgm:spPr/>
    </dgm:pt>
    <dgm:pt modelId="{E4342437-63C0-41FF-800A-6C78674103D2}" type="pres">
      <dgm:prSet presAssocID="{5AC091BB-930F-451E-9C31-0C4EF4CCD543}" presName="childNode" presStyleLbl="node1" presStyleIdx="0" presStyleCnt="3">
        <dgm:presLayoutVars>
          <dgm:bulletEnabled val="1"/>
        </dgm:presLayoutVars>
      </dgm:prSet>
      <dgm:spPr/>
    </dgm:pt>
    <dgm:pt modelId="{070EFED7-6021-4716-A35A-48D673FA8C2D}" type="pres">
      <dgm:prSet presAssocID="{BF793438-1055-47E7-AA31-B7C3211DEA11}" presName="hSp" presStyleCnt="0"/>
      <dgm:spPr/>
    </dgm:pt>
    <dgm:pt modelId="{5440AAD7-0BB9-484C-A301-C52F6D6D45CE}" type="pres">
      <dgm:prSet presAssocID="{BF793438-1055-47E7-AA31-B7C3211DEA11}" presName="vProcSp" presStyleCnt="0"/>
      <dgm:spPr/>
    </dgm:pt>
    <dgm:pt modelId="{A99DEE5A-8047-4E32-99CE-55525EAD944C}" type="pres">
      <dgm:prSet presAssocID="{BF793438-1055-47E7-AA31-B7C3211DEA11}" presName="vSp1" presStyleCnt="0"/>
      <dgm:spPr/>
    </dgm:pt>
    <dgm:pt modelId="{1A4F937A-3B23-45D5-BBC1-8A98E1FDD90B}" type="pres">
      <dgm:prSet presAssocID="{BF793438-1055-47E7-AA31-B7C3211DEA11}" presName="simulatedConn" presStyleLbl="solidFgAcc1" presStyleIdx="0" presStyleCnt="2" custLinFactNeighborY="-10177"/>
      <dgm:spPr/>
    </dgm:pt>
    <dgm:pt modelId="{6765F6CB-762B-4D3D-AA4E-E23EA2872746}" type="pres">
      <dgm:prSet presAssocID="{BF793438-1055-47E7-AA31-B7C3211DEA11}" presName="vSp2" presStyleCnt="0"/>
      <dgm:spPr/>
    </dgm:pt>
    <dgm:pt modelId="{3B5568BB-F096-4CE4-9173-AA77CB1F13B3}" type="pres">
      <dgm:prSet presAssocID="{BF793438-1055-47E7-AA31-B7C3211DEA11}" presName="sibTrans" presStyleCnt="0"/>
      <dgm:spPr/>
    </dgm:pt>
    <dgm:pt modelId="{E0D4BEAB-780B-452D-817C-C41E4E92CE44}" type="pres">
      <dgm:prSet presAssocID="{270EE533-9A3F-4954-80C6-A486A2736D04}" presName="compositeNode" presStyleCnt="0">
        <dgm:presLayoutVars>
          <dgm:bulletEnabled val="1"/>
        </dgm:presLayoutVars>
      </dgm:prSet>
      <dgm:spPr/>
    </dgm:pt>
    <dgm:pt modelId="{8A2289BD-072A-43FE-BD7D-78A46A6974A0}" type="pres">
      <dgm:prSet presAssocID="{270EE533-9A3F-4954-80C6-A486A2736D04}" presName="bgRect" presStyleLbl="node1" presStyleIdx="1" presStyleCnt="3" custLinFactNeighborX="98305" custLinFactNeighborY="-6827"/>
      <dgm:spPr/>
    </dgm:pt>
    <dgm:pt modelId="{E8F59A5A-FC10-4B96-B867-F4C5C73B9CCB}" type="pres">
      <dgm:prSet presAssocID="{270EE533-9A3F-4954-80C6-A486A2736D04}" presName="parentNode" presStyleLbl="node1" presStyleIdx="1" presStyleCnt="3">
        <dgm:presLayoutVars>
          <dgm:chMax val="0"/>
          <dgm:bulletEnabled val="1"/>
        </dgm:presLayoutVars>
      </dgm:prSet>
      <dgm:spPr/>
    </dgm:pt>
    <dgm:pt modelId="{48697569-08DD-417D-A53C-5CAA19A0CD1D}" type="pres">
      <dgm:prSet presAssocID="{270EE533-9A3F-4954-80C6-A486A2736D04}" presName="childNode" presStyleLbl="node1" presStyleIdx="1" presStyleCnt="3">
        <dgm:presLayoutVars>
          <dgm:bulletEnabled val="1"/>
        </dgm:presLayoutVars>
      </dgm:prSet>
      <dgm:spPr/>
    </dgm:pt>
    <dgm:pt modelId="{255743EF-9078-4051-ABA4-CEF50CADADE4}" type="pres">
      <dgm:prSet presAssocID="{045C74C6-A418-4426-8684-610E2415C48E}" presName="hSp" presStyleCnt="0"/>
      <dgm:spPr/>
    </dgm:pt>
    <dgm:pt modelId="{A96570D7-F524-44C7-BEA9-1AE3CEB0DB23}" type="pres">
      <dgm:prSet presAssocID="{045C74C6-A418-4426-8684-610E2415C48E}" presName="vProcSp" presStyleCnt="0"/>
      <dgm:spPr/>
    </dgm:pt>
    <dgm:pt modelId="{AFC740E6-3717-4BC3-BAAB-275AB25D9763}" type="pres">
      <dgm:prSet presAssocID="{045C74C6-A418-4426-8684-610E2415C48E}" presName="vSp1" presStyleCnt="0"/>
      <dgm:spPr/>
    </dgm:pt>
    <dgm:pt modelId="{EA53D8F8-1202-4302-A922-BC7ADB9B7369}" type="pres">
      <dgm:prSet presAssocID="{045C74C6-A418-4426-8684-610E2415C48E}" presName="simulatedConn" presStyleLbl="solidFgAcc1" presStyleIdx="1" presStyleCnt="2"/>
      <dgm:spPr/>
    </dgm:pt>
    <dgm:pt modelId="{CD6802D6-CE8D-4572-808B-B61CB62145A0}" type="pres">
      <dgm:prSet presAssocID="{045C74C6-A418-4426-8684-610E2415C48E}" presName="vSp2" presStyleCnt="0"/>
      <dgm:spPr/>
    </dgm:pt>
    <dgm:pt modelId="{D6996312-32EC-4E72-A083-C61F9679377B}" type="pres">
      <dgm:prSet presAssocID="{045C74C6-A418-4426-8684-610E2415C48E}" presName="sibTrans" presStyleCnt="0"/>
      <dgm:spPr/>
    </dgm:pt>
    <dgm:pt modelId="{EFB2CC25-2407-4637-87E6-7A92253CB89E}" type="pres">
      <dgm:prSet presAssocID="{A66CE6E1-0BC6-4453-8043-82316B4F9193}" presName="compositeNode" presStyleCnt="0">
        <dgm:presLayoutVars>
          <dgm:bulletEnabled val="1"/>
        </dgm:presLayoutVars>
      </dgm:prSet>
      <dgm:spPr/>
    </dgm:pt>
    <dgm:pt modelId="{E2E9AFF8-5110-40FD-ADC4-E0240769AE58}" type="pres">
      <dgm:prSet presAssocID="{A66CE6E1-0BC6-4453-8043-82316B4F9193}" presName="bgRect" presStyleLbl="node1" presStyleIdx="2" presStyleCnt="3" custLinFactX="-100000" custLinFactNeighborX="-106267" custLinFactNeighborY="-6827"/>
      <dgm:spPr/>
    </dgm:pt>
    <dgm:pt modelId="{7DF69FB2-2F78-4BB3-9F37-13A168C9FBF8}" type="pres">
      <dgm:prSet presAssocID="{A66CE6E1-0BC6-4453-8043-82316B4F9193}" presName="parentNode" presStyleLbl="node1" presStyleIdx="2" presStyleCnt="3">
        <dgm:presLayoutVars>
          <dgm:chMax val="0"/>
          <dgm:bulletEnabled val="1"/>
        </dgm:presLayoutVars>
      </dgm:prSet>
      <dgm:spPr/>
    </dgm:pt>
    <dgm:pt modelId="{908145FD-F58A-4FAA-945E-9CC9C3FA3E0D}" type="pres">
      <dgm:prSet presAssocID="{A66CE6E1-0BC6-4453-8043-82316B4F9193}" presName="childNode" presStyleLbl="node1" presStyleIdx="2" presStyleCnt="3">
        <dgm:presLayoutVars>
          <dgm:bulletEnabled val="1"/>
        </dgm:presLayoutVars>
      </dgm:prSet>
      <dgm:spPr>
        <a:xfrm>
          <a:off x="784337" y="704505"/>
          <a:ext cx="2815208" cy="4534564"/>
        </a:xfrm>
        <a:prstGeom prst="rect">
          <a:avLst/>
        </a:prstGeom>
      </dgm:spPr>
    </dgm:pt>
  </dgm:ptLst>
  <dgm:cxnLst>
    <dgm:cxn modelId="{AE6F7912-245F-4DAF-99E6-C7A882D41E02}" srcId="{5AC091BB-930F-451E-9C31-0C4EF4CCD543}" destId="{E4C0F7D9-AA80-422E-B718-A974A499BAA1}" srcOrd="0" destOrd="0" parTransId="{F298A605-5AAC-42B1-B78A-756BF6A60D63}" sibTransId="{E92CF6F3-4B25-4BB2-86E5-391E1C4FEAB9}"/>
    <dgm:cxn modelId="{8D3AB02C-D096-4F22-8F95-DD58C97F518F}" type="presOf" srcId="{270EE533-9A3F-4954-80C6-A486A2736D04}" destId="{8A2289BD-072A-43FE-BD7D-78A46A6974A0}" srcOrd="0" destOrd="0" presId="urn:microsoft.com/office/officeart/2005/8/layout/hProcess7"/>
    <dgm:cxn modelId="{BEC90E35-90C0-4C0A-B3A7-4FB2F4A30971}" srcId="{307F0607-B56B-4873-9DCA-318145CA4243}" destId="{A66CE6E1-0BC6-4453-8043-82316B4F9193}" srcOrd="2" destOrd="0" parTransId="{A67A842D-14BE-433F-9759-FF23FF89EF33}" sibTransId="{8BCB9B1E-626C-4737-AF1D-240A1A8BE234}"/>
    <dgm:cxn modelId="{E1A4A04E-2BB0-4407-9CC8-B1A3C243BD21}" type="presOf" srcId="{E4C0F7D9-AA80-422E-B718-A974A499BAA1}" destId="{E4342437-63C0-41FF-800A-6C78674103D2}" srcOrd="0" destOrd="0" presId="urn:microsoft.com/office/officeart/2005/8/layout/hProcess7"/>
    <dgm:cxn modelId="{3698DE4E-B804-4BCA-B1DA-9EFFC2EE81F6}" type="presOf" srcId="{270EE533-9A3F-4954-80C6-A486A2736D04}" destId="{E8F59A5A-FC10-4B96-B867-F4C5C73B9CCB}" srcOrd="1" destOrd="0" presId="urn:microsoft.com/office/officeart/2005/8/layout/hProcess7"/>
    <dgm:cxn modelId="{86CDD761-B33D-4971-AB96-6BA1B75B9CBA}" srcId="{A66CE6E1-0BC6-4453-8043-82316B4F9193}" destId="{3085B44B-F711-4F80-AEC4-40E792A44D49}" srcOrd="0" destOrd="0" parTransId="{4D307B54-AECB-411A-BC74-B7EDB7E6CE01}" sibTransId="{4EBFC669-59BC-4B0C-8B83-167F963DBDF5}"/>
    <dgm:cxn modelId="{E2252F62-E79B-4FE7-9940-C4D487BF2E9F}" srcId="{270EE533-9A3F-4954-80C6-A486A2736D04}" destId="{CAA572BA-BCDF-44BD-9626-28CF03C687DD}" srcOrd="0" destOrd="0" parTransId="{7DFC9FF0-DB58-4375-A4B8-D3C72C996E29}" sibTransId="{953A1360-3216-48EE-A114-9F48C5663D2F}"/>
    <dgm:cxn modelId="{B037918D-1531-431F-AE59-260BA9E39FFC}" srcId="{307F0607-B56B-4873-9DCA-318145CA4243}" destId="{270EE533-9A3F-4954-80C6-A486A2736D04}" srcOrd="1" destOrd="0" parTransId="{F6ACB790-790D-4190-93A0-F28E10401FA6}" sibTransId="{045C74C6-A418-4426-8684-610E2415C48E}"/>
    <dgm:cxn modelId="{511E9D94-8782-4536-9C7D-C62C4B039620}" type="presOf" srcId="{5AC091BB-930F-451E-9C31-0C4EF4CCD543}" destId="{0C205E39-B085-4D11-A095-981D51FBAADE}" srcOrd="1" destOrd="0" presId="urn:microsoft.com/office/officeart/2005/8/layout/hProcess7"/>
    <dgm:cxn modelId="{7B66AFAA-C0AC-443E-9D9B-ABCECC7F201F}" type="presOf" srcId="{3085B44B-F711-4F80-AEC4-40E792A44D49}" destId="{908145FD-F58A-4FAA-945E-9CC9C3FA3E0D}" srcOrd="0" destOrd="0" presId="urn:microsoft.com/office/officeart/2005/8/layout/hProcess7"/>
    <dgm:cxn modelId="{B0A930AB-B019-42DD-B6A1-2DCE5A6704DF}" srcId="{307F0607-B56B-4873-9DCA-318145CA4243}" destId="{5AC091BB-930F-451E-9C31-0C4EF4CCD543}" srcOrd="0" destOrd="0" parTransId="{77CE61F7-4B6B-4590-8969-3ED34FF16DDC}" sibTransId="{BF793438-1055-47E7-AA31-B7C3211DEA11}"/>
    <dgm:cxn modelId="{C03DADBA-4E41-4D99-BBC4-A444F0407E2E}" type="presOf" srcId="{307F0607-B56B-4873-9DCA-318145CA4243}" destId="{8DC762D6-AF97-441C-9BA5-5BCD05731514}" srcOrd="0" destOrd="0" presId="urn:microsoft.com/office/officeart/2005/8/layout/hProcess7"/>
    <dgm:cxn modelId="{F19217CE-AD3D-4E3D-9E6B-85F0C621A813}" type="presOf" srcId="{CAA572BA-BCDF-44BD-9626-28CF03C687DD}" destId="{48697569-08DD-417D-A53C-5CAA19A0CD1D}" srcOrd="0" destOrd="0" presId="urn:microsoft.com/office/officeart/2005/8/layout/hProcess7"/>
    <dgm:cxn modelId="{2F0DF5D3-E4F1-48D1-9248-E98A60252594}" type="presOf" srcId="{A66CE6E1-0BC6-4453-8043-82316B4F9193}" destId="{E2E9AFF8-5110-40FD-ADC4-E0240769AE58}" srcOrd="0" destOrd="0" presId="urn:microsoft.com/office/officeart/2005/8/layout/hProcess7"/>
    <dgm:cxn modelId="{DD2510D9-0E43-4725-B42A-F6243A28ACEE}" type="presOf" srcId="{5AC091BB-930F-451E-9C31-0C4EF4CCD543}" destId="{A700EE83-9C49-4FAB-BD11-B7CBFF210CD0}" srcOrd="0" destOrd="0" presId="urn:microsoft.com/office/officeart/2005/8/layout/hProcess7"/>
    <dgm:cxn modelId="{3189C0E3-0BDF-4892-B459-5221FEC28FC0}" type="presOf" srcId="{A66CE6E1-0BC6-4453-8043-82316B4F9193}" destId="{7DF69FB2-2F78-4BB3-9F37-13A168C9FBF8}" srcOrd="1" destOrd="0" presId="urn:microsoft.com/office/officeart/2005/8/layout/hProcess7"/>
    <dgm:cxn modelId="{3805C131-B7AC-40DE-B447-CFFD96C93CBC}" type="presParOf" srcId="{8DC762D6-AF97-441C-9BA5-5BCD05731514}" destId="{9186FC5B-7E6F-44ED-91BB-E797FD5D1AD4}" srcOrd="0" destOrd="0" presId="urn:microsoft.com/office/officeart/2005/8/layout/hProcess7"/>
    <dgm:cxn modelId="{93499597-6752-4A89-9E8E-971C09D74A7F}" type="presParOf" srcId="{9186FC5B-7E6F-44ED-91BB-E797FD5D1AD4}" destId="{A700EE83-9C49-4FAB-BD11-B7CBFF210CD0}" srcOrd="0" destOrd="0" presId="urn:microsoft.com/office/officeart/2005/8/layout/hProcess7"/>
    <dgm:cxn modelId="{3787C7D8-C8E5-43CA-880B-76ECFA2D983B}" type="presParOf" srcId="{9186FC5B-7E6F-44ED-91BB-E797FD5D1AD4}" destId="{0C205E39-B085-4D11-A095-981D51FBAADE}" srcOrd="1" destOrd="0" presId="urn:microsoft.com/office/officeart/2005/8/layout/hProcess7"/>
    <dgm:cxn modelId="{849553E2-2956-4F41-B3F1-22CCB2514076}" type="presParOf" srcId="{9186FC5B-7E6F-44ED-91BB-E797FD5D1AD4}" destId="{E4342437-63C0-41FF-800A-6C78674103D2}" srcOrd="2" destOrd="0" presId="urn:microsoft.com/office/officeart/2005/8/layout/hProcess7"/>
    <dgm:cxn modelId="{F5DD4DED-8F82-4BA8-AC73-CB089528461A}" type="presParOf" srcId="{8DC762D6-AF97-441C-9BA5-5BCD05731514}" destId="{070EFED7-6021-4716-A35A-48D673FA8C2D}" srcOrd="1" destOrd="0" presId="urn:microsoft.com/office/officeart/2005/8/layout/hProcess7"/>
    <dgm:cxn modelId="{B1AE4FCD-CCB9-4081-9D8B-72EE5CF5E4E1}" type="presParOf" srcId="{8DC762D6-AF97-441C-9BA5-5BCD05731514}" destId="{5440AAD7-0BB9-484C-A301-C52F6D6D45CE}" srcOrd="2" destOrd="0" presId="urn:microsoft.com/office/officeart/2005/8/layout/hProcess7"/>
    <dgm:cxn modelId="{17938998-CA2A-4E07-A0A3-870E0DFFC54F}" type="presParOf" srcId="{5440AAD7-0BB9-484C-A301-C52F6D6D45CE}" destId="{A99DEE5A-8047-4E32-99CE-55525EAD944C}" srcOrd="0" destOrd="0" presId="urn:microsoft.com/office/officeart/2005/8/layout/hProcess7"/>
    <dgm:cxn modelId="{8712BDAA-BF8C-43BC-9669-B753CF8CACFD}" type="presParOf" srcId="{5440AAD7-0BB9-484C-A301-C52F6D6D45CE}" destId="{1A4F937A-3B23-45D5-BBC1-8A98E1FDD90B}" srcOrd="1" destOrd="0" presId="urn:microsoft.com/office/officeart/2005/8/layout/hProcess7"/>
    <dgm:cxn modelId="{6112210A-B740-41A5-9141-78E6C327E56C}" type="presParOf" srcId="{5440AAD7-0BB9-484C-A301-C52F6D6D45CE}" destId="{6765F6CB-762B-4D3D-AA4E-E23EA2872746}" srcOrd="2" destOrd="0" presId="urn:microsoft.com/office/officeart/2005/8/layout/hProcess7"/>
    <dgm:cxn modelId="{0F11F04A-7577-4157-A242-761F5339D210}" type="presParOf" srcId="{8DC762D6-AF97-441C-9BA5-5BCD05731514}" destId="{3B5568BB-F096-4CE4-9173-AA77CB1F13B3}" srcOrd="3" destOrd="0" presId="urn:microsoft.com/office/officeart/2005/8/layout/hProcess7"/>
    <dgm:cxn modelId="{A68700CB-3712-4F2D-BE3A-C02916C56C9A}" type="presParOf" srcId="{8DC762D6-AF97-441C-9BA5-5BCD05731514}" destId="{E0D4BEAB-780B-452D-817C-C41E4E92CE44}" srcOrd="4" destOrd="0" presId="urn:microsoft.com/office/officeart/2005/8/layout/hProcess7"/>
    <dgm:cxn modelId="{65A2A9CC-2739-48A2-AFFB-684412C21644}" type="presParOf" srcId="{E0D4BEAB-780B-452D-817C-C41E4E92CE44}" destId="{8A2289BD-072A-43FE-BD7D-78A46A6974A0}" srcOrd="0" destOrd="0" presId="urn:microsoft.com/office/officeart/2005/8/layout/hProcess7"/>
    <dgm:cxn modelId="{E55118D5-A405-44FD-97FB-BE6B02EAD996}" type="presParOf" srcId="{E0D4BEAB-780B-452D-817C-C41E4E92CE44}" destId="{E8F59A5A-FC10-4B96-B867-F4C5C73B9CCB}" srcOrd="1" destOrd="0" presId="urn:microsoft.com/office/officeart/2005/8/layout/hProcess7"/>
    <dgm:cxn modelId="{50F9C29A-816C-4BA3-8470-98C6FF2EAE31}" type="presParOf" srcId="{E0D4BEAB-780B-452D-817C-C41E4E92CE44}" destId="{48697569-08DD-417D-A53C-5CAA19A0CD1D}" srcOrd="2" destOrd="0" presId="urn:microsoft.com/office/officeart/2005/8/layout/hProcess7"/>
    <dgm:cxn modelId="{23B7384A-3D2C-4913-828C-BCC7E4106F43}" type="presParOf" srcId="{8DC762D6-AF97-441C-9BA5-5BCD05731514}" destId="{255743EF-9078-4051-ABA4-CEF50CADADE4}" srcOrd="5" destOrd="0" presId="urn:microsoft.com/office/officeart/2005/8/layout/hProcess7"/>
    <dgm:cxn modelId="{2A32455A-4769-49BE-B835-BE980D1FADC5}" type="presParOf" srcId="{8DC762D6-AF97-441C-9BA5-5BCD05731514}" destId="{A96570D7-F524-44C7-BEA9-1AE3CEB0DB23}" srcOrd="6" destOrd="0" presId="urn:microsoft.com/office/officeart/2005/8/layout/hProcess7"/>
    <dgm:cxn modelId="{480E86DA-4BBE-48B8-B28F-8E0A3CEB3D1B}" type="presParOf" srcId="{A96570D7-F524-44C7-BEA9-1AE3CEB0DB23}" destId="{AFC740E6-3717-4BC3-BAAB-275AB25D9763}" srcOrd="0" destOrd="0" presId="urn:microsoft.com/office/officeart/2005/8/layout/hProcess7"/>
    <dgm:cxn modelId="{31A6D045-B124-41DA-882C-E1C2ECF0792A}" type="presParOf" srcId="{A96570D7-F524-44C7-BEA9-1AE3CEB0DB23}" destId="{EA53D8F8-1202-4302-A922-BC7ADB9B7369}" srcOrd="1" destOrd="0" presId="urn:microsoft.com/office/officeart/2005/8/layout/hProcess7"/>
    <dgm:cxn modelId="{106938EF-9DCD-4A4A-907C-A6A24CD7A6FE}" type="presParOf" srcId="{A96570D7-F524-44C7-BEA9-1AE3CEB0DB23}" destId="{CD6802D6-CE8D-4572-808B-B61CB62145A0}" srcOrd="2" destOrd="0" presId="urn:microsoft.com/office/officeart/2005/8/layout/hProcess7"/>
    <dgm:cxn modelId="{54B51290-5B0D-4C3F-9A0A-C597A2B736C9}" type="presParOf" srcId="{8DC762D6-AF97-441C-9BA5-5BCD05731514}" destId="{D6996312-32EC-4E72-A083-C61F9679377B}" srcOrd="7" destOrd="0" presId="urn:microsoft.com/office/officeart/2005/8/layout/hProcess7"/>
    <dgm:cxn modelId="{951497F5-6EAB-400E-B6B5-4D059893ED03}" type="presParOf" srcId="{8DC762D6-AF97-441C-9BA5-5BCD05731514}" destId="{EFB2CC25-2407-4637-87E6-7A92253CB89E}" srcOrd="8" destOrd="0" presId="urn:microsoft.com/office/officeart/2005/8/layout/hProcess7"/>
    <dgm:cxn modelId="{EB25B8A7-4B5B-4409-BAE2-FB7D71B17378}" type="presParOf" srcId="{EFB2CC25-2407-4637-87E6-7A92253CB89E}" destId="{E2E9AFF8-5110-40FD-ADC4-E0240769AE58}" srcOrd="0" destOrd="0" presId="urn:microsoft.com/office/officeart/2005/8/layout/hProcess7"/>
    <dgm:cxn modelId="{03698CB7-235F-43F6-90FF-50C5AE7C4712}" type="presParOf" srcId="{EFB2CC25-2407-4637-87E6-7A92253CB89E}" destId="{7DF69FB2-2F78-4BB3-9F37-13A168C9FBF8}" srcOrd="1" destOrd="0" presId="urn:microsoft.com/office/officeart/2005/8/layout/hProcess7"/>
    <dgm:cxn modelId="{2ED571D2-905A-4F0D-9492-A958F218359D}" type="presParOf" srcId="{EFB2CC25-2407-4637-87E6-7A92253CB89E}" destId="{908145FD-F58A-4FAA-945E-9CC9C3FA3E0D}"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4F796-E565-0B4F-8064-48CAE6A130B5}">
      <dsp:nvSpPr>
        <dsp:cNvPr id="0" name=""/>
        <dsp:cNvSpPr/>
      </dsp:nvSpPr>
      <dsp:spPr>
        <a:xfrm>
          <a:off x="6966653" y="1905744"/>
          <a:ext cx="235667" cy="2953703"/>
        </a:xfrm>
        <a:custGeom>
          <a:avLst/>
          <a:gdLst/>
          <a:ahLst/>
          <a:cxnLst/>
          <a:rect l="0" t="0" r="0" b="0"/>
          <a:pathLst>
            <a:path>
              <a:moveTo>
                <a:pt x="0" y="0"/>
              </a:moveTo>
              <a:lnTo>
                <a:pt x="0" y="2953703"/>
              </a:lnTo>
              <a:lnTo>
                <a:pt x="235667" y="2953703"/>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15D870C-0795-BB42-A8B6-10D21F7E424E}">
      <dsp:nvSpPr>
        <dsp:cNvPr id="0" name=""/>
        <dsp:cNvSpPr/>
      </dsp:nvSpPr>
      <dsp:spPr>
        <a:xfrm>
          <a:off x="6966653" y="1905744"/>
          <a:ext cx="235667" cy="1838208"/>
        </a:xfrm>
        <a:custGeom>
          <a:avLst/>
          <a:gdLst/>
          <a:ahLst/>
          <a:cxnLst/>
          <a:rect l="0" t="0" r="0" b="0"/>
          <a:pathLst>
            <a:path>
              <a:moveTo>
                <a:pt x="0" y="0"/>
              </a:moveTo>
              <a:lnTo>
                <a:pt x="0" y="1838208"/>
              </a:lnTo>
              <a:lnTo>
                <a:pt x="235667" y="1838208"/>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ABBCD35-AF65-CA4A-A52B-1008DD12A129}">
      <dsp:nvSpPr>
        <dsp:cNvPr id="0" name=""/>
        <dsp:cNvSpPr/>
      </dsp:nvSpPr>
      <dsp:spPr>
        <a:xfrm>
          <a:off x="6966653" y="1905744"/>
          <a:ext cx="235667" cy="722714"/>
        </a:xfrm>
        <a:custGeom>
          <a:avLst/>
          <a:gdLst/>
          <a:ahLst/>
          <a:cxnLst/>
          <a:rect l="0" t="0" r="0" b="0"/>
          <a:pathLst>
            <a:path>
              <a:moveTo>
                <a:pt x="0" y="0"/>
              </a:moveTo>
              <a:lnTo>
                <a:pt x="0" y="722714"/>
              </a:lnTo>
              <a:lnTo>
                <a:pt x="235667" y="722714"/>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66BA57F-EAED-014D-9C91-6999B9EFA09D}">
      <dsp:nvSpPr>
        <dsp:cNvPr id="0" name=""/>
        <dsp:cNvSpPr/>
      </dsp:nvSpPr>
      <dsp:spPr>
        <a:xfrm>
          <a:off x="5694047" y="790250"/>
          <a:ext cx="1901053" cy="329934"/>
        </a:xfrm>
        <a:custGeom>
          <a:avLst/>
          <a:gdLst/>
          <a:ahLst/>
          <a:cxnLst/>
          <a:rect l="0" t="0" r="0" b="0"/>
          <a:pathLst>
            <a:path>
              <a:moveTo>
                <a:pt x="0" y="0"/>
              </a:moveTo>
              <a:lnTo>
                <a:pt x="0" y="164967"/>
              </a:lnTo>
              <a:lnTo>
                <a:pt x="1901053" y="164967"/>
              </a:lnTo>
              <a:lnTo>
                <a:pt x="1901053" y="32993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26CA4BB-BED5-0448-A84A-BAA87DC9E930}">
      <dsp:nvSpPr>
        <dsp:cNvPr id="0" name=""/>
        <dsp:cNvSpPr/>
      </dsp:nvSpPr>
      <dsp:spPr>
        <a:xfrm>
          <a:off x="5065599" y="1905744"/>
          <a:ext cx="235667" cy="6300186"/>
        </a:xfrm>
        <a:custGeom>
          <a:avLst/>
          <a:gdLst/>
          <a:ahLst/>
          <a:cxnLst/>
          <a:rect l="0" t="0" r="0" b="0"/>
          <a:pathLst>
            <a:path>
              <a:moveTo>
                <a:pt x="0" y="0"/>
              </a:moveTo>
              <a:lnTo>
                <a:pt x="0" y="6300186"/>
              </a:lnTo>
              <a:lnTo>
                <a:pt x="235667" y="6300186"/>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A3C89A8-87A8-5A40-84EC-F08208C5DCB4}">
      <dsp:nvSpPr>
        <dsp:cNvPr id="0" name=""/>
        <dsp:cNvSpPr/>
      </dsp:nvSpPr>
      <dsp:spPr>
        <a:xfrm>
          <a:off x="5065599" y="1905744"/>
          <a:ext cx="235667" cy="5184691"/>
        </a:xfrm>
        <a:custGeom>
          <a:avLst/>
          <a:gdLst/>
          <a:ahLst/>
          <a:cxnLst/>
          <a:rect l="0" t="0" r="0" b="0"/>
          <a:pathLst>
            <a:path>
              <a:moveTo>
                <a:pt x="0" y="0"/>
              </a:moveTo>
              <a:lnTo>
                <a:pt x="0" y="5184691"/>
              </a:lnTo>
              <a:lnTo>
                <a:pt x="235667" y="5184691"/>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C98D30E-4D2D-6A4A-8458-07841D13D3C1}">
      <dsp:nvSpPr>
        <dsp:cNvPr id="0" name=""/>
        <dsp:cNvSpPr/>
      </dsp:nvSpPr>
      <dsp:spPr>
        <a:xfrm>
          <a:off x="5065599" y="1905744"/>
          <a:ext cx="235667" cy="4069197"/>
        </a:xfrm>
        <a:custGeom>
          <a:avLst/>
          <a:gdLst/>
          <a:ahLst/>
          <a:cxnLst/>
          <a:rect l="0" t="0" r="0" b="0"/>
          <a:pathLst>
            <a:path>
              <a:moveTo>
                <a:pt x="0" y="0"/>
              </a:moveTo>
              <a:lnTo>
                <a:pt x="0" y="4069197"/>
              </a:lnTo>
              <a:lnTo>
                <a:pt x="235667" y="4069197"/>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EB6A598-FE7B-024E-AD3A-C4CCC7F5437A}">
      <dsp:nvSpPr>
        <dsp:cNvPr id="0" name=""/>
        <dsp:cNvSpPr/>
      </dsp:nvSpPr>
      <dsp:spPr>
        <a:xfrm>
          <a:off x="5065599" y="1905744"/>
          <a:ext cx="235667" cy="2953703"/>
        </a:xfrm>
        <a:custGeom>
          <a:avLst/>
          <a:gdLst/>
          <a:ahLst/>
          <a:cxnLst/>
          <a:rect l="0" t="0" r="0" b="0"/>
          <a:pathLst>
            <a:path>
              <a:moveTo>
                <a:pt x="0" y="0"/>
              </a:moveTo>
              <a:lnTo>
                <a:pt x="0" y="2953703"/>
              </a:lnTo>
              <a:lnTo>
                <a:pt x="235667" y="2953703"/>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7F13E8A-014C-AD49-B714-319AED7CCA65}">
      <dsp:nvSpPr>
        <dsp:cNvPr id="0" name=""/>
        <dsp:cNvSpPr/>
      </dsp:nvSpPr>
      <dsp:spPr>
        <a:xfrm>
          <a:off x="5065599" y="1905744"/>
          <a:ext cx="235667" cy="1838208"/>
        </a:xfrm>
        <a:custGeom>
          <a:avLst/>
          <a:gdLst/>
          <a:ahLst/>
          <a:cxnLst/>
          <a:rect l="0" t="0" r="0" b="0"/>
          <a:pathLst>
            <a:path>
              <a:moveTo>
                <a:pt x="0" y="0"/>
              </a:moveTo>
              <a:lnTo>
                <a:pt x="0" y="1838208"/>
              </a:lnTo>
              <a:lnTo>
                <a:pt x="235667" y="1838208"/>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06383D7-F6DD-2544-9EF0-B8BD168850FC}">
      <dsp:nvSpPr>
        <dsp:cNvPr id="0" name=""/>
        <dsp:cNvSpPr/>
      </dsp:nvSpPr>
      <dsp:spPr>
        <a:xfrm>
          <a:off x="5065599" y="1905744"/>
          <a:ext cx="235667" cy="722714"/>
        </a:xfrm>
        <a:custGeom>
          <a:avLst/>
          <a:gdLst/>
          <a:ahLst/>
          <a:cxnLst/>
          <a:rect l="0" t="0" r="0" b="0"/>
          <a:pathLst>
            <a:path>
              <a:moveTo>
                <a:pt x="0" y="0"/>
              </a:moveTo>
              <a:lnTo>
                <a:pt x="0" y="722714"/>
              </a:lnTo>
              <a:lnTo>
                <a:pt x="235667" y="722714"/>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6D4686F-5A5D-3F4F-A1B4-E8449FD07216}">
      <dsp:nvSpPr>
        <dsp:cNvPr id="0" name=""/>
        <dsp:cNvSpPr/>
      </dsp:nvSpPr>
      <dsp:spPr>
        <a:xfrm>
          <a:off x="5648327" y="790250"/>
          <a:ext cx="91440" cy="329934"/>
        </a:xfrm>
        <a:custGeom>
          <a:avLst/>
          <a:gdLst/>
          <a:ahLst/>
          <a:cxnLst/>
          <a:rect l="0" t="0" r="0" b="0"/>
          <a:pathLst>
            <a:path>
              <a:moveTo>
                <a:pt x="45720" y="0"/>
              </a:moveTo>
              <a:lnTo>
                <a:pt x="45720" y="32993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5E1E2CE-D9FF-504C-B6A0-D37EA9E7C92A}">
      <dsp:nvSpPr>
        <dsp:cNvPr id="0" name=""/>
        <dsp:cNvSpPr/>
      </dsp:nvSpPr>
      <dsp:spPr>
        <a:xfrm>
          <a:off x="3164545" y="1905744"/>
          <a:ext cx="235667" cy="2953703"/>
        </a:xfrm>
        <a:custGeom>
          <a:avLst/>
          <a:gdLst/>
          <a:ahLst/>
          <a:cxnLst/>
          <a:rect l="0" t="0" r="0" b="0"/>
          <a:pathLst>
            <a:path>
              <a:moveTo>
                <a:pt x="0" y="0"/>
              </a:moveTo>
              <a:lnTo>
                <a:pt x="0" y="2953703"/>
              </a:lnTo>
              <a:lnTo>
                <a:pt x="235667" y="2953703"/>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9C4CE48-B3FA-E94B-8C71-CA5F43E32A2F}">
      <dsp:nvSpPr>
        <dsp:cNvPr id="0" name=""/>
        <dsp:cNvSpPr/>
      </dsp:nvSpPr>
      <dsp:spPr>
        <a:xfrm>
          <a:off x="3164545" y="1905744"/>
          <a:ext cx="235667" cy="1838208"/>
        </a:xfrm>
        <a:custGeom>
          <a:avLst/>
          <a:gdLst/>
          <a:ahLst/>
          <a:cxnLst/>
          <a:rect l="0" t="0" r="0" b="0"/>
          <a:pathLst>
            <a:path>
              <a:moveTo>
                <a:pt x="0" y="0"/>
              </a:moveTo>
              <a:lnTo>
                <a:pt x="0" y="1838208"/>
              </a:lnTo>
              <a:lnTo>
                <a:pt x="235667" y="1838208"/>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95BEC9D-5FFE-5D42-B1B4-C53998A3D75D}">
      <dsp:nvSpPr>
        <dsp:cNvPr id="0" name=""/>
        <dsp:cNvSpPr/>
      </dsp:nvSpPr>
      <dsp:spPr>
        <a:xfrm>
          <a:off x="3164545" y="1905744"/>
          <a:ext cx="235667" cy="722714"/>
        </a:xfrm>
        <a:custGeom>
          <a:avLst/>
          <a:gdLst/>
          <a:ahLst/>
          <a:cxnLst/>
          <a:rect l="0" t="0" r="0" b="0"/>
          <a:pathLst>
            <a:path>
              <a:moveTo>
                <a:pt x="0" y="0"/>
              </a:moveTo>
              <a:lnTo>
                <a:pt x="0" y="722714"/>
              </a:lnTo>
              <a:lnTo>
                <a:pt x="235667" y="722714"/>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52960A9-2C2C-C645-9253-F3C7B18129E5}">
      <dsp:nvSpPr>
        <dsp:cNvPr id="0" name=""/>
        <dsp:cNvSpPr/>
      </dsp:nvSpPr>
      <dsp:spPr>
        <a:xfrm>
          <a:off x="3792993" y="790250"/>
          <a:ext cx="1901053" cy="329934"/>
        </a:xfrm>
        <a:custGeom>
          <a:avLst/>
          <a:gdLst/>
          <a:ahLst/>
          <a:cxnLst/>
          <a:rect l="0" t="0" r="0" b="0"/>
          <a:pathLst>
            <a:path>
              <a:moveTo>
                <a:pt x="1901053" y="0"/>
              </a:moveTo>
              <a:lnTo>
                <a:pt x="1901053" y="164967"/>
              </a:lnTo>
              <a:lnTo>
                <a:pt x="0" y="164967"/>
              </a:lnTo>
              <a:lnTo>
                <a:pt x="0" y="32993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76EA71A-1443-3549-8367-D10B847314B0}">
      <dsp:nvSpPr>
        <dsp:cNvPr id="0" name=""/>
        <dsp:cNvSpPr/>
      </dsp:nvSpPr>
      <dsp:spPr>
        <a:xfrm>
          <a:off x="4908487" y="4691"/>
          <a:ext cx="1571118" cy="785559"/>
        </a:xfrm>
        <a:prstGeom prst="rect">
          <a:avLst/>
        </a:prstGeom>
        <a:solidFill>
          <a:srgbClr val="FFCD2D"/>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Tim Mahoney </a:t>
          </a:r>
          <a:br>
            <a:rPr lang="en-GB" sz="1100" b="0" i="0" kern="1200">
              <a:solidFill>
                <a:schemeClr val="accent6">
                  <a:lumMod val="75000"/>
                </a:schemeClr>
              </a:solidFill>
              <a:latin typeface="Now Medium" pitchFamily="2" charset="77"/>
            </a:rPr>
          </a:br>
          <a:r>
            <a:rPr lang="en-GB" sz="1100" b="0" i="0" kern="1200">
              <a:solidFill>
                <a:schemeClr val="accent6">
                  <a:lumMod val="75000"/>
                </a:schemeClr>
              </a:solidFill>
              <a:latin typeface="Now Medium" pitchFamily="2" charset="77"/>
            </a:rPr>
            <a:t>(SVP, Enterprise Transformation)</a:t>
          </a:r>
        </a:p>
      </dsp:txBody>
      <dsp:txXfrm>
        <a:off x="4908487" y="4691"/>
        <a:ext cx="1571118" cy="785559"/>
      </dsp:txXfrm>
    </dsp:sp>
    <dsp:sp modelId="{F6EF5472-E8D4-3D44-B6AC-AD32C7FC12B5}">
      <dsp:nvSpPr>
        <dsp:cNvPr id="0" name=""/>
        <dsp:cNvSpPr/>
      </dsp:nvSpPr>
      <dsp:spPr>
        <a:xfrm>
          <a:off x="3007434" y="1120185"/>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Strategic Team</a:t>
          </a:r>
        </a:p>
      </dsp:txBody>
      <dsp:txXfrm>
        <a:off x="3007434" y="1120185"/>
        <a:ext cx="1571118" cy="785559"/>
      </dsp:txXfrm>
    </dsp:sp>
    <dsp:sp modelId="{1818ADB2-7B15-504E-A93D-7A36B1DEE1D2}">
      <dsp:nvSpPr>
        <dsp:cNvPr id="0" name=""/>
        <dsp:cNvSpPr/>
      </dsp:nvSpPr>
      <dsp:spPr>
        <a:xfrm>
          <a:off x="3400213" y="2235679"/>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Judy Kay</a:t>
          </a:r>
          <a:br>
            <a:rPr lang="en-GB" sz="1100" b="0" i="0" kern="1200">
              <a:solidFill>
                <a:schemeClr val="accent6">
                  <a:lumMod val="75000"/>
                </a:schemeClr>
              </a:solidFill>
              <a:latin typeface="Now Medium" pitchFamily="2" charset="77"/>
            </a:rPr>
          </a:br>
          <a:r>
            <a:rPr lang="en-GB" sz="1100" b="0" i="0" kern="1200">
              <a:solidFill>
                <a:schemeClr val="accent6">
                  <a:lumMod val="75000"/>
                </a:schemeClr>
              </a:solidFill>
              <a:latin typeface="Now Medium" pitchFamily="2" charset="77"/>
            </a:rPr>
            <a:t>(Chief Strategic Officer)</a:t>
          </a:r>
        </a:p>
      </dsp:txBody>
      <dsp:txXfrm>
        <a:off x="3400213" y="2235679"/>
        <a:ext cx="1571118" cy="785559"/>
      </dsp:txXfrm>
    </dsp:sp>
    <dsp:sp modelId="{906CD18F-44AD-E541-B633-8024DAA7EEF1}">
      <dsp:nvSpPr>
        <dsp:cNvPr id="0" name=""/>
        <dsp:cNvSpPr/>
      </dsp:nvSpPr>
      <dsp:spPr>
        <a:xfrm>
          <a:off x="3400213" y="3351174"/>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Jeff Kimbell</a:t>
          </a:r>
        </a:p>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(Global Strategic Account)</a:t>
          </a:r>
        </a:p>
      </dsp:txBody>
      <dsp:txXfrm>
        <a:off x="3400213" y="3351174"/>
        <a:ext cx="1571118" cy="785559"/>
      </dsp:txXfrm>
    </dsp:sp>
    <dsp:sp modelId="{321FCA81-3231-5F4B-A3F7-49109FF7094A}">
      <dsp:nvSpPr>
        <dsp:cNvPr id="0" name=""/>
        <dsp:cNvSpPr/>
      </dsp:nvSpPr>
      <dsp:spPr>
        <a:xfrm>
          <a:off x="3400213" y="4466668"/>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Anne Madden</a:t>
          </a:r>
          <a:br>
            <a:rPr lang="en-GB" sz="1100" b="0" i="0" kern="1200">
              <a:solidFill>
                <a:schemeClr val="accent6">
                  <a:lumMod val="75000"/>
                </a:schemeClr>
              </a:solidFill>
              <a:latin typeface="Now Medium" pitchFamily="2" charset="77"/>
            </a:rPr>
          </a:br>
          <a:r>
            <a:rPr lang="en-GB" sz="1100" b="0" i="0" kern="1200">
              <a:solidFill>
                <a:schemeClr val="accent6">
                  <a:lumMod val="75000"/>
                </a:schemeClr>
              </a:solidFill>
              <a:latin typeface="Now Medium" pitchFamily="2" charset="77"/>
            </a:rPr>
            <a:t>(SVP, General Counsel)</a:t>
          </a:r>
        </a:p>
      </dsp:txBody>
      <dsp:txXfrm>
        <a:off x="3400213" y="4466668"/>
        <a:ext cx="1571118" cy="785559"/>
      </dsp:txXfrm>
    </dsp:sp>
    <dsp:sp modelId="{9188286F-5090-7141-AC55-22FE4071F079}">
      <dsp:nvSpPr>
        <dsp:cNvPr id="0" name=""/>
        <dsp:cNvSpPr/>
      </dsp:nvSpPr>
      <dsp:spPr>
        <a:xfrm>
          <a:off x="4908487" y="1120185"/>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Honeywell Digital Team</a:t>
          </a:r>
        </a:p>
      </dsp:txBody>
      <dsp:txXfrm>
        <a:off x="4908487" y="1120185"/>
        <a:ext cx="1571118" cy="785559"/>
      </dsp:txXfrm>
    </dsp:sp>
    <dsp:sp modelId="{4BC3D8AB-83CA-514E-BBD0-3569FF0CBEE0}">
      <dsp:nvSpPr>
        <dsp:cNvPr id="0" name=""/>
        <dsp:cNvSpPr/>
      </dsp:nvSpPr>
      <dsp:spPr>
        <a:xfrm>
          <a:off x="5301267" y="2235679"/>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Suresh Venkatarayalu</a:t>
          </a:r>
          <a:br>
            <a:rPr lang="en-GB" sz="1100" b="0" i="0" kern="1200">
              <a:solidFill>
                <a:schemeClr val="accent6">
                  <a:lumMod val="75000"/>
                </a:schemeClr>
              </a:solidFill>
              <a:latin typeface="Now Medium" pitchFamily="2" charset="77"/>
            </a:rPr>
          </a:br>
          <a:r>
            <a:rPr lang="en-GB" sz="1100" b="0" i="0" kern="1200">
              <a:solidFill>
                <a:schemeClr val="accent6">
                  <a:lumMod val="75000"/>
                </a:schemeClr>
              </a:solidFill>
              <a:latin typeface="Now Medium" pitchFamily="2" charset="77"/>
            </a:rPr>
            <a:t>(SVP, Chief Technology and Innovation Officer)</a:t>
          </a:r>
        </a:p>
      </dsp:txBody>
      <dsp:txXfrm>
        <a:off x="5301267" y="2235679"/>
        <a:ext cx="1571118" cy="785559"/>
      </dsp:txXfrm>
    </dsp:sp>
    <dsp:sp modelId="{2FAB2DBD-78D8-5F4E-80C1-A9BA5F600BF7}">
      <dsp:nvSpPr>
        <dsp:cNvPr id="0" name=""/>
        <dsp:cNvSpPr/>
      </dsp:nvSpPr>
      <dsp:spPr>
        <a:xfrm>
          <a:off x="5301267" y="3351174"/>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Kevin Dehoff</a:t>
          </a:r>
        </a:p>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(President and CEO, HCE)</a:t>
          </a:r>
        </a:p>
      </dsp:txBody>
      <dsp:txXfrm>
        <a:off x="5301267" y="3351174"/>
        <a:ext cx="1571118" cy="785559"/>
      </dsp:txXfrm>
    </dsp:sp>
    <dsp:sp modelId="{019FFFA4-28DC-6E43-96BD-D8304EBDFB9A}">
      <dsp:nvSpPr>
        <dsp:cNvPr id="0" name=""/>
        <dsp:cNvSpPr/>
      </dsp:nvSpPr>
      <dsp:spPr>
        <a:xfrm>
          <a:off x="5301267" y="4466668"/>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Vimal Kapur</a:t>
          </a:r>
          <a:br>
            <a:rPr lang="en-GB" sz="1100" b="0" i="0" kern="1200">
              <a:solidFill>
                <a:schemeClr val="accent6">
                  <a:lumMod val="75000"/>
                </a:schemeClr>
              </a:solidFill>
              <a:latin typeface="Now Medium" pitchFamily="2" charset="77"/>
            </a:rPr>
          </a:br>
          <a:r>
            <a:rPr lang="en-GB" sz="1100" b="0" i="0" kern="1200">
              <a:solidFill>
                <a:schemeClr val="accent6">
                  <a:lumMod val="75000"/>
                </a:schemeClr>
              </a:solidFill>
              <a:latin typeface="Now Medium" pitchFamily="2" charset="77"/>
            </a:rPr>
            <a:t>(President and CEO, PMT)</a:t>
          </a:r>
        </a:p>
      </dsp:txBody>
      <dsp:txXfrm>
        <a:off x="5301267" y="4466668"/>
        <a:ext cx="1571118" cy="785559"/>
      </dsp:txXfrm>
    </dsp:sp>
    <dsp:sp modelId="{8F05F288-F422-4049-8F6B-6626D1A764A5}">
      <dsp:nvSpPr>
        <dsp:cNvPr id="0" name=""/>
        <dsp:cNvSpPr/>
      </dsp:nvSpPr>
      <dsp:spPr>
        <a:xfrm>
          <a:off x="5301267" y="5582162"/>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Gorge Koutsaftes</a:t>
          </a:r>
          <a:br>
            <a:rPr lang="en-GB" sz="1100" b="0" i="0" kern="1200">
              <a:solidFill>
                <a:schemeClr val="accent6">
                  <a:lumMod val="75000"/>
                </a:schemeClr>
              </a:solidFill>
              <a:latin typeface="Now Medium" pitchFamily="2" charset="77"/>
            </a:rPr>
          </a:br>
          <a:r>
            <a:rPr lang="en-GB" sz="1100" b="0" i="0" kern="1200">
              <a:solidFill>
                <a:schemeClr val="accent6">
                  <a:lumMod val="75000"/>
                </a:schemeClr>
              </a:solidFill>
              <a:latin typeface="Now Medium" pitchFamily="2" charset="77"/>
            </a:rPr>
            <a:t>(President and CEO, SPS)</a:t>
          </a:r>
        </a:p>
      </dsp:txBody>
      <dsp:txXfrm>
        <a:off x="5301267" y="5582162"/>
        <a:ext cx="1571118" cy="785559"/>
      </dsp:txXfrm>
    </dsp:sp>
    <dsp:sp modelId="{EEED280E-5AE7-6041-87EB-194F96079ABB}">
      <dsp:nvSpPr>
        <dsp:cNvPr id="0" name=""/>
        <dsp:cNvSpPr/>
      </dsp:nvSpPr>
      <dsp:spPr>
        <a:xfrm>
          <a:off x="5301267" y="6697657"/>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Mike Madsen</a:t>
          </a:r>
          <a:br>
            <a:rPr lang="en-GB" sz="1100" b="0" i="0" kern="1200">
              <a:solidFill>
                <a:schemeClr val="accent6">
                  <a:lumMod val="75000"/>
                </a:schemeClr>
              </a:solidFill>
              <a:latin typeface="Now Medium" pitchFamily="2" charset="77"/>
            </a:rPr>
          </a:br>
          <a:r>
            <a:rPr lang="en-GB" sz="1100" b="0" i="0" kern="1200">
              <a:solidFill>
                <a:schemeClr val="accent6">
                  <a:lumMod val="75000"/>
                </a:schemeClr>
              </a:solidFill>
              <a:latin typeface="Now Medium" pitchFamily="2" charset="77"/>
            </a:rPr>
            <a:t>(President and CEO, AERO)</a:t>
          </a:r>
        </a:p>
      </dsp:txBody>
      <dsp:txXfrm>
        <a:off x="5301267" y="6697657"/>
        <a:ext cx="1571118" cy="785559"/>
      </dsp:txXfrm>
    </dsp:sp>
    <dsp:sp modelId="{745FE925-5960-B34D-A84C-451E76991A6B}">
      <dsp:nvSpPr>
        <dsp:cNvPr id="0" name=""/>
        <dsp:cNvSpPr/>
      </dsp:nvSpPr>
      <dsp:spPr>
        <a:xfrm>
          <a:off x="5301267" y="7813151"/>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Doug Wright</a:t>
          </a:r>
          <a:br>
            <a:rPr lang="en-GB" sz="1100" b="0" i="0" kern="1200">
              <a:solidFill>
                <a:schemeClr val="accent6">
                  <a:lumMod val="75000"/>
                </a:schemeClr>
              </a:solidFill>
              <a:latin typeface="Now Medium" pitchFamily="2" charset="77"/>
            </a:rPr>
          </a:br>
          <a:r>
            <a:rPr lang="en-GB" sz="1100" b="0" i="0" kern="1200">
              <a:solidFill>
                <a:schemeClr val="accent6">
                  <a:lumMod val="75000"/>
                </a:schemeClr>
              </a:solidFill>
              <a:latin typeface="Now Medium" pitchFamily="2" charset="77"/>
            </a:rPr>
            <a:t>(President and CEO, HBT)</a:t>
          </a:r>
        </a:p>
      </dsp:txBody>
      <dsp:txXfrm>
        <a:off x="5301267" y="7813151"/>
        <a:ext cx="1571118" cy="785559"/>
      </dsp:txXfrm>
    </dsp:sp>
    <dsp:sp modelId="{801D2774-4B5A-ED48-A2B4-8C3F71C4D2AA}">
      <dsp:nvSpPr>
        <dsp:cNvPr id="0" name=""/>
        <dsp:cNvSpPr/>
      </dsp:nvSpPr>
      <dsp:spPr>
        <a:xfrm>
          <a:off x="6809541" y="1120185"/>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Supply Change Transformation Team</a:t>
          </a:r>
        </a:p>
      </dsp:txBody>
      <dsp:txXfrm>
        <a:off x="6809541" y="1120185"/>
        <a:ext cx="1571118" cy="785559"/>
      </dsp:txXfrm>
    </dsp:sp>
    <dsp:sp modelId="{2D192AAF-5763-744C-A458-42AC53C58003}">
      <dsp:nvSpPr>
        <dsp:cNvPr id="0" name=""/>
        <dsp:cNvSpPr/>
      </dsp:nvSpPr>
      <dsp:spPr>
        <a:xfrm>
          <a:off x="7202321" y="2235679"/>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Torsten Pilz</a:t>
          </a:r>
          <a:br>
            <a:rPr lang="en-GB" sz="1100" b="0" i="0" kern="1200">
              <a:solidFill>
                <a:schemeClr val="accent6">
                  <a:lumMod val="75000"/>
                </a:schemeClr>
              </a:solidFill>
              <a:latin typeface="Now Medium" pitchFamily="2" charset="77"/>
            </a:rPr>
          </a:br>
          <a:r>
            <a:rPr lang="en-GB" sz="1100" b="0" i="0" kern="1200">
              <a:solidFill>
                <a:schemeClr val="accent6">
                  <a:lumMod val="75000"/>
                </a:schemeClr>
              </a:solidFill>
              <a:latin typeface="Now Medium" pitchFamily="2" charset="77"/>
            </a:rPr>
            <a:t>(SVP, Chief Supply Chain Officer)</a:t>
          </a:r>
        </a:p>
      </dsp:txBody>
      <dsp:txXfrm>
        <a:off x="7202321" y="2235679"/>
        <a:ext cx="1571118" cy="785559"/>
      </dsp:txXfrm>
    </dsp:sp>
    <dsp:sp modelId="{6474067B-FF8B-CF47-9E22-5DC4DF953C11}">
      <dsp:nvSpPr>
        <dsp:cNvPr id="0" name=""/>
        <dsp:cNvSpPr/>
      </dsp:nvSpPr>
      <dsp:spPr>
        <a:xfrm>
          <a:off x="7202321" y="3351174"/>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John Waldron</a:t>
          </a:r>
          <a:br>
            <a:rPr lang="en-GB" sz="1100" b="0" i="0" kern="1200">
              <a:solidFill>
                <a:schemeClr val="accent6">
                  <a:lumMod val="75000"/>
                </a:schemeClr>
              </a:solidFill>
              <a:latin typeface="Now Medium" pitchFamily="2" charset="77"/>
            </a:rPr>
          </a:br>
          <a:r>
            <a:rPr lang="en-GB" sz="1100" b="0" i="0" kern="1200">
              <a:solidFill>
                <a:schemeClr val="accent6">
                  <a:lumMod val="75000"/>
                </a:schemeClr>
              </a:solidFill>
              <a:latin typeface="Now Medium" pitchFamily="2" charset="77"/>
            </a:rPr>
            <a:t>(SVP, Chief Commercial Officer)</a:t>
          </a:r>
        </a:p>
      </dsp:txBody>
      <dsp:txXfrm>
        <a:off x="7202321" y="3351174"/>
        <a:ext cx="1571118" cy="785559"/>
      </dsp:txXfrm>
    </dsp:sp>
    <dsp:sp modelId="{698F2722-8537-E742-9A45-E19AC35074E4}">
      <dsp:nvSpPr>
        <dsp:cNvPr id="0" name=""/>
        <dsp:cNvSpPr/>
      </dsp:nvSpPr>
      <dsp:spPr>
        <a:xfrm>
          <a:off x="7202321" y="4466668"/>
          <a:ext cx="1571118" cy="785559"/>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a:solidFill>
                <a:schemeClr val="accent6">
                  <a:lumMod val="75000"/>
                </a:schemeClr>
              </a:solidFill>
              <a:latin typeface="Now Medium" pitchFamily="2" charset="77"/>
            </a:rPr>
            <a:t>Greg Lewis</a:t>
          </a:r>
          <a:br>
            <a:rPr lang="en-GB" sz="1100" b="0" i="0" kern="1200">
              <a:solidFill>
                <a:schemeClr val="accent6">
                  <a:lumMod val="75000"/>
                </a:schemeClr>
              </a:solidFill>
              <a:latin typeface="Now Medium" pitchFamily="2" charset="77"/>
            </a:rPr>
          </a:br>
          <a:r>
            <a:rPr lang="en-GB" sz="1100" b="0" i="0" kern="1200">
              <a:solidFill>
                <a:schemeClr val="accent6">
                  <a:lumMod val="75000"/>
                </a:schemeClr>
              </a:solidFill>
              <a:latin typeface="Now Medium" pitchFamily="2" charset="77"/>
            </a:rPr>
            <a:t>(SVP, Chief Financial Officer)</a:t>
          </a:r>
        </a:p>
      </dsp:txBody>
      <dsp:txXfrm>
        <a:off x="7202321" y="4466668"/>
        <a:ext cx="1571118" cy="785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AD030-3E4C-4B88-AAD5-8402C8927157}">
      <dsp:nvSpPr>
        <dsp:cNvPr id="0" name=""/>
        <dsp:cNvSpPr/>
      </dsp:nvSpPr>
      <dsp:spPr>
        <a:xfrm rot="16200000">
          <a:off x="776048" y="-776048"/>
          <a:ext cx="3028677" cy="4580773"/>
        </a:xfrm>
        <a:prstGeom prst="round1Rect">
          <a:avLst/>
        </a:prstGeom>
        <a:solidFill>
          <a:srgbClr val="FFE5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rtl="0">
            <a:lnSpc>
              <a:spcPct val="90000"/>
            </a:lnSpc>
            <a:spcBef>
              <a:spcPct val="0"/>
            </a:spcBef>
            <a:spcAft>
              <a:spcPct val="35000"/>
            </a:spcAft>
            <a:buNone/>
          </a:pPr>
          <a:r>
            <a:rPr lang="en-SG" sz="2600" b="1" kern="1200">
              <a:solidFill>
                <a:schemeClr val="accent6">
                  <a:lumMod val="50000"/>
                </a:schemeClr>
              </a:solidFill>
              <a:latin typeface="Georgia Pro"/>
              <a:cs typeface="Arial"/>
            </a:rPr>
            <a:t>Keep Satisfied</a:t>
          </a:r>
        </a:p>
      </dsp:txBody>
      <dsp:txXfrm rot="5400000">
        <a:off x="-1" y="1"/>
        <a:ext cx="4580773" cy="2271507"/>
      </dsp:txXfrm>
    </dsp:sp>
    <dsp:sp modelId="{8573679C-6AE1-426E-8810-1B79B2094734}">
      <dsp:nvSpPr>
        <dsp:cNvPr id="0" name=""/>
        <dsp:cNvSpPr/>
      </dsp:nvSpPr>
      <dsp:spPr>
        <a:xfrm>
          <a:off x="4580773" y="0"/>
          <a:ext cx="4580773" cy="3028677"/>
        </a:xfrm>
        <a:prstGeom prst="round1Rect">
          <a:avLst/>
        </a:prstGeom>
        <a:solidFill>
          <a:srgbClr val="FFE5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rtl="0">
            <a:lnSpc>
              <a:spcPct val="90000"/>
            </a:lnSpc>
            <a:spcBef>
              <a:spcPct val="0"/>
            </a:spcBef>
            <a:spcAft>
              <a:spcPct val="35000"/>
            </a:spcAft>
            <a:buNone/>
          </a:pPr>
          <a:r>
            <a:rPr lang="en-SG" sz="2600" b="1" kern="1200">
              <a:solidFill>
                <a:schemeClr val="accent6">
                  <a:lumMod val="50000"/>
                </a:schemeClr>
              </a:solidFill>
              <a:latin typeface="Georgia Pro"/>
              <a:cs typeface="Arial"/>
            </a:rPr>
            <a:t>Keep involved </a:t>
          </a:r>
        </a:p>
      </dsp:txBody>
      <dsp:txXfrm>
        <a:off x="4580773" y="0"/>
        <a:ext cx="4580773" cy="2271507"/>
      </dsp:txXfrm>
    </dsp:sp>
    <dsp:sp modelId="{42C0218E-FA70-466A-9E2E-304EAC6F4E43}">
      <dsp:nvSpPr>
        <dsp:cNvPr id="0" name=""/>
        <dsp:cNvSpPr/>
      </dsp:nvSpPr>
      <dsp:spPr>
        <a:xfrm rot="10800000">
          <a:off x="0" y="3028677"/>
          <a:ext cx="4580773" cy="3028677"/>
        </a:xfrm>
        <a:prstGeom prst="round1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rtl="0">
            <a:lnSpc>
              <a:spcPct val="90000"/>
            </a:lnSpc>
            <a:spcBef>
              <a:spcPct val="0"/>
            </a:spcBef>
            <a:spcAft>
              <a:spcPct val="35000"/>
            </a:spcAft>
            <a:buNone/>
          </a:pPr>
          <a:r>
            <a:rPr lang="en-SG" sz="2600" b="1" kern="1200">
              <a:solidFill>
                <a:schemeClr val="accent6">
                  <a:lumMod val="50000"/>
                </a:schemeClr>
              </a:solidFill>
              <a:latin typeface="Georgia Pro"/>
              <a:cs typeface="Arial"/>
            </a:rPr>
            <a:t>Keep in mind</a:t>
          </a:r>
        </a:p>
      </dsp:txBody>
      <dsp:txXfrm rot="10800000">
        <a:off x="0" y="3785846"/>
        <a:ext cx="4580773" cy="2271507"/>
      </dsp:txXfrm>
    </dsp:sp>
    <dsp:sp modelId="{81046909-DC95-4940-839F-40F4194B25A8}">
      <dsp:nvSpPr>
        <dsp:cNvPr id="0" name=""/>
        <dsp:cNvSpPr/>
      </dsp:nvSpPr>
      <dsp:spPr>
        <a:xfrm rot="5400000">
          <a:off x="5356821" y="2252628"/>
          <a:ext cx="3028677" cy="4580773"/>
        </a:xfrm>
        <a:prstGeom prst="round1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rtl="0">
            <a:lnSpc>
              <a:spcPct val="90000"/>
            </a:lnSpc>
            <a:spcBef>
              <a:spcPct val="0"/>
            </a:spcBef>
            <a:spcAft>
              <a:spcPct val="35000"/>
            </a:spcAft>
            <a:buNone/>
          </a:pPr>
          <a:r>
            <a:rPr lang="en-SG" sz="2600" b="1" kern="1200">
              <a:solidFill>
                <a:schemeClr val="accent6">
                  <a:lumMod val="50000"/>
                </a:schemeClr>
              </a:solidFill>
              <a:latin typeface="Georgia Pro"/>
              <a:cs typeface="Arial"/>
            </a:rPr>
            <a:t>Keep informed </a:t>
          </a:r>
        </a:p>
      </dsp:txBody>
      <dsp:txXfrm rot="-5400000">
        <a:off x="4580773" y="3785846"/>
        <a:ext cx="4580773" cy="2271507"/>
      </dsp:txXfrm>
    </dsp:sp>
    <dsp:sp modelId="{15F040A7-1B02-4857-960C-5DF37A37EDC5}">
      <dsp:nvSpPr>
        <dsp:cNvPr id="0" name=""/>
        <dsp:cNvSpPr/>
      </dsp:nvSpPr>
      <dsp:spPr>
        <a:xfrm>
          <a:off x="3206541" y="2271507"/>
          <a:ext cx="2748464" cy="1514338"/>
        </a:xfrm>
        <a:prstGeom prst="roundRect">
          <a:avLst/>
        </a:prstGeom>
        <a:solidFill>
          <a:srgbClr val="EEAF8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SG" sz="2600" b="1" kern="1200">
              <a:solidFill>
                <a:schemeClr val="accent6">
                  <a:lumMod val="50000"/>
                </a:schemeClr>
              </a:solidFill>
              <a:latin typeface="Georgia Pro"/>
            </a:rPr>
            <a:t>Stakeholder Segmentation</a:t>
          </a:r>
        </a:p>
      </dsp:txBody>
      <dsp:txXfrm>
        <a:off x="3280465" y="2345431"/>
        <a:ext cx="2600616" cy="13664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E1BF0-C984-4D96-BE8D-8FA6DA8BC70F}">
      <dsp:nvSpPr>
        <dsp:cNvPr id="0" name=""/>
        <dsp:cNvSpPr/>
      </dsp:nvSpPr>
      <dsp:spPr>
        <a:xfrm>
          <a:off x="138" y="0"/>
          <a:ext cx="1849082" cy="53423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Role Evaluation </a:t>
          </a:r>
          <a:endParaRPr lang="en-IN" sz="2000" kern="1200"/>
        </a:p>
      </dsp:txBody>
      <dsp:txXfrm>
        <a:off x="138" y="2136950"/>
        <a:ext cx="1849082" cy="2136950"/>
      </dsp:txXfrm>
    </dsp:sp>
    <dsp:sp modelId="{DE5811E5-E80F-44E6-A1F6-1D1C2A3464A7}">
      <dsp:nvSpPr>
        <dsp:cNvPr id="0" name=""/>
        <dsp:cNvSpPr/>
      </dsp:nvSpPr>
      <dsp:spPr>
        <a:xfrm>
          <a:off x="55611" y="320542"/>
          <a:ext cx="1738138" cy="177901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839509-569D-48E8-AE56-361B3B2AD1B3}">
      <dsp:nvSpPr>
        <dsp:cNvPr id="0" name=""/>
        <dsp:cNvSpPr/>
      </dsp:nvSpPr>
      <dsp:spPr>
        <a:xfrm>
          <a:off x="1904694" y="0"/>
          <a:ext cx="1849082" cy="53423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Benchmarking</a:t>
          </a:r>
          <a:endParaRPr lang="en-IN" sz="2000" kern="1200"/>
        </a:p>
      </dsp:txBody>
      <dsp:txXfrm>
        <a:off x="1904694" y="2136950"/>
        <a:ext cx="1849082" cy="2136950"/>
      </dsp:txXfrm>
    </dsp:sp>
    <dsp:sp modelId="{C37A9461-4CB2-4BD6-8EA0-81560E6B956D}">
      <dsp:nvSpPr>
        <dsp:cNvPr id="0" name=""/>
        <dsp:cNvSpPr/>
      </dsp:nvSpPr>
      <dsp:spPr>
        <a:xfrm>
          <a:off x="1960166" y="320542"/>
          <a:ext cx="1738138" cy="177901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E45F2-06A1-45BF-B756-3E01886208F5}">
      <dsp:nvSpPr>
        <dsp:cNvPr id="0" name=""/>
        <dsp:cNvSpPr/>
      </dsp:nvSpPr>
      <dsp:spPr>
        <a:xfrm>
          <a:off x="3809249" y="0"/>
          <a:ext cx="1849082" cy="53423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Acquired Skillset</a:t>
          </a:r>
          <a:endParaRPr lang="en-IN" sz="2000" kern="1200"/>
        </a:p>
      </dsp:txBody>
      <dsp:txXfrm>
        <a:off x="3809249" y="2136950"/>
        <a:ext cx="1849082" cy="2136950"/>
      </dsp:txXfrm>
    </dsp:sp>
    <dsp:sp modelId="{69D94C02-F904-46E8-B195-AA6776D360DF}">
      <dsp:nvSpPr>
        <dsp:cNvPr id="0" name=""/>
        <dsp:cNvSpPr/>
      </dsp:nvSpPr>
      <dsp:spPr>
        <a:xfrm>
          <a:off x="3864722" y="320542"/>
          <a:ext cx="1738138" cy="1779011"/>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8EEDDA-DD17-4730-A5B8-7062DCE703C3}">
      <dsp:nvSpPr>
        <dsp:cNvPr id="0" name=""/>
        <dsp:cNvSpPr/>
      </dsp:nvSpPr>
      <dsp:spPr>
        <a:xfrm>
          <a:off x="5713805" y="0"/>
          <a:ext cx="1849082" cy="53423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Market Trends Alignment</a:t>
          </a:r>
          <a:endParaRPr lang="en-IN" sz="2000" kern="1200"/>
        </a:p>
      </dsp:txBody>
      <dsp:txXfrm>
        <a:off x="5713805" y="2136950"/>
        <a:ext cx="1849082" cy="2136950"/>
      </dsp:txXfrm>
    </dsp:sp>
    <dsp:sp modelId="{CB8F27E6-97AD-4ACD-8709-FC02364CF35A}">
      <dsp:nvSpPr>
        <dsp:cNvPr id="0" name=""/>
        <dsp:cNvSpPr/>
      </dsp:nvSpPr>
      <dsp:spPr>
        <a:xfrm>
          <a:off x="5769277" y="320542"/>
          <a:ext cx="1738138" cy="177901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DE1434-E77D-4997-B868-ACD48257CF47}">
      <dsp:nvSpPr>
        <dsp:cNvPr id="0" name=""/>
        <dsp:cNvSpPr/>
      </dsp:nvSpPr>
      <dsp:spPr>
        <a:xfrm>
          <a:off x="7618360" y="0"/>
          <a:ext cx="1849082" cy="534237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Retention Strategies</a:t>
          </a:r>
          <a:endParaRPr lang="en-IN" sz="2000" kern="1200"/>
        </a:p>
      </dsp:txBody>
      <dsp:txXfrm>
        <a:off x="7618360" y="2136950"/>
        <a:ext cx="1849082" cy="2136950"/>
      </dsp:txXfrm>
    </dsp:sp>
    <dsp:sp modelId="{1CBB46D0-6904-4331-AA7A-F477EC188982}">
      <dsp:nvSpPr>
        <dsp:cNvPr id="0" name=""/>
        <dsp:cNvSpPr/>
      </dsp:nvSpPr>
      <dsp:spPr>
        <a:xfrm>
          <a:off x="7673833" y="320542"/>
          <a:ext cx="1738138" cy="177901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C894D9-393A-4D53-BA7F-B5784F55242D}">
      <dsp:nvSpPr>
        <dsp:cNvPr id="0" name=""/>
        <dsp:cNvSpPr/>
      </dsp:nvSpPr>
      <dsp:spPr>
        <a:xfrm>
          <a:off x="9503648" y="0"/>
          <a:ext cx="1849082" cy="53423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Flexible Packages</a:t>
          </a:r>
          <a:endParaRPr lang="en-IN" sz="2000" kern="1200"/>
        </a:p>
      </dsp:txBody>
      <dsp:txXfrm>
        <a:off x="9503648" y="2136950"/>
        <a:ext cx="1849082" cy="2136950"/>
      </dsp:txXfrm>
    </dsp:sp>
    <dsp:sp modelId="{FC82C5B2-CC3E-493F-A0AA-5ACF0A1DD931}">
      <dsp:nvSpPr>
        <dsp:cNvPr id="0" name=""/>
        <dsp:cNvSpPr/>
      </dsp:nvSpPr>
      <dsp:spPr>
        <a:xfrm>
          <a:off x="9578388" y="320542"/>
          <a:ext cx="1738138" cy="1779011"/>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23000" r="-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DCC864-7D5E-4815-97EF-FAC9F8E46FBF}">
      <dsp:nvSpPr>
        <dsp:cNvPr id="0" name=""/>
        <dsp:cNvSpPr/>
      </dsp:nvSpPr>
      <dsp:spPr>
        <a:xfrm>
          <a:off x="383950" y="4298270"/>
          <a:ext cx="10462366" cy="801356"/>
        </a:xfrm>
        <a:prstGeom prst="leftRight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0EE83-9C49-4FAB-BD11-B7CBFF210CD0}">
      <dsp:nvSpPr>
        <dsp:cNvPr id="0" name=""/>
        <dsp:cNvSpPr/>
      </dsp:nvSpPr>
      <dsp:spPr>
        <a:xfrm>
          <a:off x="3472652" y="947415"/>
          <a:ext cx="3413556" cy="4096267"/>
        </a:xfrm>
        <a:prstGeom prst="roundRect">
          <a:avLst>
            <a:gd name="adj" fmla="val 5000"/>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a:t>Clear Communication</a:t>
          </a:r>
          <a:endParaRPr lang="en-IN" sz="2200" kern="1200"/>
        </a:p>
      </dsp:txBody>
      <dsp:txXfrm rot="16200000">
        <a:off x="2134538" y="2285529"/>
        <a:ext cx="3358939" cy="682711"/>
      </dsp:txXfrm>
    </dsp:sp>
    <dsp:sp modelId="{E4342437-63C0-41FF-800A-6C78674103D2}">
      <dsp:nvSpPr>
        <dsp:cNvPr id="0" name=""/>
        <dsp:cNvSpPr/>
      </dsp:nvSpPr>
      <dsp:spPr>
        <a:xfrm>
          <a:off x="4155364" y="947415"/>
          <a:ext cx="2543099" cy="409626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r>
            <a:rPr lang="en-US" sz="2800" b="0" i="0" kern="1200"/>
            <a:t>Honeywell can start using the solutions by communicating transparently with Team </a:t>
          </a:r>
          <a:endParaRPr lang="en-IN" sz="2800" kern="1200"/>
        </a:p>
      </dsp:txBody>
      <dsp:txXfrm>
        <a:off x="4155364" y="947415"/>
        <a:ext cx="2543099" cy="4096267"/>
      </dsp:txXfrm>
    </dsp:sp>
    <dsp:sp modelId="{8A2289BD-072A-43FE-BD7D-78A46A6974A0}">
      <dsp:nvSpPr>
        <dsp:cNvPr id="0" name=""/>
        <dsp:cNvSpPr/>
      </dsp:nvSpPr>
      <dsp:spPr>
        <a:xfrm>
          <a:off x="6889520" y="947415"/>
          <a:ext cx="3413556" cy="4096267"/>
        </a:xfrm>
        <a:prstGeom prst="roundRect">
          <a:avLst>
            <a:gd name="adj" fmla="val 5000"/>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a:t>Leadership Involvement</a:t>
          </a:r>
          <a:endParaRPr lang="en-IN" sz="2200" kern="1200"/>
        </a:p>
      </dsp:txBody>
      <dsp:txXfrm rot="16200000">
        <a:off x="5551406" y="2285529"/>
        <a:ext cx="3358939" cy="682711"/>
      </dsp:txXfrm>
    </dsp:sp>
    <dsp:sp modelId="{1A4F937A-3B23-45D5-BBC1-8A98E1FDD90B}">
      <dsp:nvSpPr>
        <dsp:cNvPr id="0" name=""/>
        <dsp:cNvSpPr/>
      </dsp:nvSpPr>
      <dsp:spPr>
        <a:xfrm rot="5400000">
          <a:off x="3250062" y="4452150"/>
          <a:ext cx="601658" cy="512033"/>
        </a:xfrm>
        <a:prstGeom prst="flowChartExtract">
          <a:avLst/>
        </a:prstGeom>
        <a:solidFill>
          <a:schemeClr val="lt1">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697569-08DD-417D-A53C-5CAA19A0CD1D}">
      <dsp:nvSpPr>
        <dsp:cNvPr id="0" name=""/>
        <dsp:cNvSpPr/>
      </dsp:nvSpPr>
      <dsp:spPr>
        <a:xfrm>
          <a:off x="7572231" y="947415"/>
          <a:ext cx="2543099" cy="409626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r>
            <a:rPr lang="en-US" sz="2800" b="0" i="0" kern="1200"/>
            <a:t>Honeywell Leaders can champion the change, emphasizing its importance and aligning it with the company's long-term vision and goals.</a:t>
          </a:r>
          <a:endParaRPr lang="en-IN" sz="2800" kern="1200"/>
        </a:p>
      </dsp:txBody>
      <dsp:txXfrm>
        <a:off x="7572231" y="947415"/>
        <a:ext cx="2543099" cy="4096267"/>
      </dsp:txXfrm>
    </dsp:sp>
    <dsp:sp modelId="{E2E9AFF8-5110-40FD-ADC4-E0240769AE58}">
      <dsp:nvSpPr>
        <dsp:cNvPr id="0" name=""/>
        <dsp:cNvSpPr/>
      </dsp:nvSpPr>
      <dsp:spPr>
        <a:xfrm>
          <a:off x="25814" y="947415"/>
          <a:ext cx="3413556" cy="4096267"/>
        </a:xfrm>
        <a:prstGeom prst="roundRect">
          <a:avLst>
            <a:gd name="adj" fmla="val 5000"/>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r" defTabSz="977900">
            <a:lnSpc>
              <a:spcPct val="90000"/>
            </a:lnSpc>
            <a:spcBef>
              <a:spcPct val="0"/>
            </a:spcBef>
            <a:spcAft>
              <a:spcPct val="35000"/>
            </a:spcAft>
            <a:buNone/>
          </a:pPr>
          <a:r>
            <a:rPr lang="en-US" sz="2200" kern="1200"/>
            <a:t>Assessment of current state</a:t>
          </a:r>
          <a:endParaRPr lang="en-IN" sz="2200" kern="1200"/>
        </a:p>
      </dsp:txBody>
      <dsp:txXfrm rot="16200000">
        <a:off x="-1312299" y="2285529"/>
        <a:ext cx="3358939" cy="682711"/>
      </dsp:txXfrm>
    </dsp:sp>
    <dsp:sp modelId="{EA53D8F8-1202-4302-A922-BC7ADB9B7369}">
      <dsp:nvSpPr>
        <dsp:cNvPr id="0" name=""/>
        <dsp:cNvSpPr/>
      </dsp:nvSpPr>
      <dsp:spPr>
        <a:xfrm rot="5400000">
          <a:off x="6783093" y="4480724"/>
          <a:ext cx="601658" cy="512033"/>
        </a:xfrm>
        <a:prstGeom prst="flowChartExtract">
          <a:avLst/>
        </a:prstGeom>
        <a:solidFill>
          <a:schemeClr val="lt1">
            <a:hueOff val="0"/>
            <a:satOff val="0"/>
            <a:lumOff val="0"/>
            <a:alphaOff val="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 modelId="{908145FD-F58A-4FAA-945E-9CC9C3FA3E0D}">
      <dsp:nvSpPr>
        <dsp:cNvPr id="0" name=""/>
        <dsp:cNvSpPr/>
      </dsp:nvSpPr>
      <dsp:spPr>
        <a:xfrm>
          <a:off x="708525" y="947415"/>
          <a:ext cx="2543099" cy="4096267"/>
        </a:xfrm>
        <a:prstGeom prst="rect">
          <a:avLst/>
        </a:prstGeom>
        <a:solidFill>
          <a:srgbClr val="FFC000">
            <a:alpha val="90000"/>
            <a:hueOff val="0"/>
            <a:satOff val="0"/>
            <a:lumOff val="0"/>
            <a:alphaOff val="0"/>
          </a:srgbClr>
        </a:solid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l" defTabSz="1244600">
            <a:lnSpc>
              <a:spcPct val="90000"/>
            </a:lnSpc>
            <a:spcBef>
              <a:spcPct val="0"/>
            </a:spcBef>
            <a:spcAft>
              <a:spcPct val="35000"/>
            </a:spcAft>
            <a:buNone/>
          </a:pPr>
          <a:r>
            <a:rPr lang="en-US" sz="2800" b="0" i="0" kern="1200"/>
            <a:t>Honeywell can </a:t>
          </a:r>
          <a:r>
            <a:rPr lang="en-US" sz="2800" kern="1200">
              <a:solidFill>
                <a:prstClr val="white"/>
              </a:solidFill>
              <a:latin typeface="Calibri" panose="020F0502020204030204"/>
              <a:ea typeface="+mn-ea"/>
              <a:cs typeface="+mn-cs"/>
            </a:rPr>
            <a:t>start focusing on Job Re-design, Recruitment, Enhanced Incentive Structure and Performance Appraisal</a:t>
          </a:r>
          <a:endParaRPr lang="en-IN" sz="2800" kern="1200"/>
        </a:p>
      </dsp:txBody>
      <dsp:txXfrm>
        <a:off x="708525" y="947415"/>
        <a:ext cx="2543099" cy="409626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835C16-3C29-4A2C-AA91-0CC5072CA439}" type="datetimeFigureOut">
              <a:rPr lang="en-SG" smtClean="0"/>
              <a:t>8/4/24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C02A5-07A3-47AA-8288-8D9FA2B9D64C}" type="slidenum">
              <a:rPr lang="en-SG" smtClean="0"/>
              <a:t>‹#›</a:t>
            </a:fld>
            <a:endParaRPr lang="en-SG"/>
          </a:p>
        </p:txBody>
      </p:sp>
    </p:spTree>
    <p:extLst>
      <p:ext uri="{BB962C8B-B14F-4D97-AF65-F5344CB8AC3E}">
        <p14:creationId xmlns:p14="http://schemas.microsoft.com/office/powerpoint/2010/main" val="3832583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E8C02A5-07A3-47AA-8288-8D9FA2B9D64C}" type="slidenum">
              <a:rPr lang="en-SG" smtClean="0"/>
              <a:t>1</a:t>
            </a:fld>
            <a:endParaRPr lang="en-SG"/>
          </a:p>
        </p:txBody>
      </p:sp>
    </p:spTree>
    <p:extLst>
      <p:ext uri="{BB962C8B-B14F-4D97-AF65-F5344CB8AC3E}">
        <p14:creationId xmlns:p14="http://schemas.microsoft.com/office/powerpoint/2010/main" val="1231339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a:extLst>
            <a:ext uri="{FF2B5EF4-FFF2-40B4-BE49-F238E27FC236}">
              <a16:creationId xmlns:a16="http://schemas.microsoft.com/office/drawing/2014/main" id="{62222576-105A-209A-F6F1-6BEE50DDF376}"/>
            </a:ext>
          </a:extLst>
        </p:cNvPr>
        <p:cNvGrpSpPr/>
        <p:nvPr/>
      </p:nvGrpSpPr>
      <p:grpSpPr>
        <a:xfrm>
          <a:off x="0" y="0"/>
          <a:ext cx="0" cy="0"/>
          <a:chOff x="0" y="0"/>
          <a:chExt cx="0" cy="0"/>
        </a:xfrm>
      </p:grpSpPr>
      <p:sp>
        <p:nvSpPr>
          <p:cNvPr id="713" name="Google Shape;713;geea12025ce_0_303:notes">
            <a:extLst>
              <a:ext uri="{FF2B5EF4-FFF2-40B4-BE49-F238E27FC236}">
                <a16:creationId xmlns:a16="http://schemas.microsoft.com/office/drawing/2014/main" id="{07AB0786-E5B3-01BE-DD2E-275342646A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ea12025ce_0_303:notes">
            <a:extLst>
              <a:ext uri="{FF2B5EF4-FFF2-40B4-BE49-F238E27FC236}">
                <a16:creationId xmlns:a16="http://schemas.microsoft.com/office/drawing/2014/main" id="{F2D77936-0742-D76F-B676-1FDB798B68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449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ea12025ce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ea12025c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05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ea12025ce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ea12025ce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a:extLst>
            <a:ext uri="{FF2B5EF4-FFF2-40B4-BE49-F238E27FC236}">
              <a16:creationId xmlns:a16="http://schemas.microsoft.com/office/drawing/2014/main" id="{A51CBE8B-4C2A-10B4-ECCA-5D7193615FEA}"/>
            </a:ext>
          </a:extLst>
        </p:cNvPr>
        <p:cNvGrpSpPr/>
        <p:nvPr/>
      </p:nvGrpSpPr>
      <p:grpSpPr>
        <a:xfrm>
          <a:off x="0" y="0"/>
          <a:ext cx="0" cy="0"/>
          <a:chOff x="0" y="0"/>
          <a:chExt cx="0" cy="0"/>
        </a:xfrm>
      </p:grpSpPr>
      <p:sp>
        <p:nvSpPr>
          <p:cNvPr id="368" name="Google Shape;368;geea12025ce_0_263:notes">
            <a:extLst>
              <a:ext uri="{FF2B5EF4-FFF2-40B4-BE49-F238E27FC236}">
                <a16:creationId xmlns:a16="http://schemas.microsoft.com/office/drawing/2014/main" id="{AE6516BB-A3FF-42F2-0B14-BC53849D96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ea12025ce_0_263:notes">
            <a:extLst>
              <a:ext uri="{FF2B5EF4-FFF2-40B4-BE49-F238E27FC236}">
                <a16:creationId xmlns:a16="http://schemas.microsoft.com/office/drawing/2014/main" id="{4AAF20E6-3DBF-BCEE-C23C-E306E6D6C9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952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SG" sz="1800" kern="100">
              <a:latin typeface="Calibri"/>
              <a:cs typeface="Calibri"/>
            </a:endParaRPr>
          </a:p>
        </p:txBody>
      </p:sp>
      <p:sp>
        <p:nvSpPr>
          <p:cNvPr id="4" name="Slide Number Placeholder 3"/>
          <p:cNvSpPr>
            <a:spLocks noGrp="1"/>
          </p:cNvSpPr>
          <p:nvPr>
            <p:ph type="sldNum" sz="quarter" idx="5"/>
          </p:nvPr>
        </p:nvSpPr>
        <p:spPr/>
        <p:txBody>
          <a:bodyPr/>
          <a:lstStyle/>
          <a:p>
            <a:fld id="{2D9FA157-80C7-4FF7-A8AA-4EA930AF3916}" type="slidenum">
              <a:rPr lang="en-SG" smtClean="0"/>
              <a:t>17</a:t>
            </a:fld>
            <a:endParaRPr lang="en-SG"/>
          </a:p>
        </p:txBody>
      </p:sp>
    </p:spTree>
    <p:extLst>
      <p:ext uri="{BB962C8B-B14F-4D97-AF65-F5344CB8AC3E}">
        <p14:creationId xmlns:p14="http://schemas.microsoft.com/office/powerpoint/2010/main" val="2916950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kern="100">
              <a:latin typeface="Calibri"/>
              <a:cs typeface="Calibri"/>
            </a:endParaRPr>
          </a:p>
        </p:txBody>
      </p:sp>
      <p:sp>
        <p:nvSpPr>
          <p:cNvPr id="4" name="Slide Number Placeholder 3"/>
          <p:cNvSpPr>
            <a:spLocks noGrp="1"/>
          </p:cNvSpPr>
          <p:nvPr>
            <p:ph type="sldNum" sz="quarter" idx="5"/>
          </p:nvPr>
        </p:nvSpPr>
        <p:spPr/>
        <p:txBody>
          <a:bodyPr/>
          <a:lstStyle/>
          <a:p>
            <a:fld id="{2D9FA157-80C7-4FF7-A8AA-4EA930AF3916}" type="slidenum">
              <a:rPr lang="en-SG" smtClean="0"/>
              <a:t>18</a:t>
            </a:fld>
            <a:endParaRPr lang="en-SG"/>
          </a:p>
        </p:txBody>
      </p:sp>
    </p:spTree>
    <p:extLst>
      <p:ext uri="{BB962C8B-B14F-4D97-AF65-F5344CB8AC3E}">
        <p14:creationId xmlns:p14="http://schemas.microsoft.com/office/powerpoint/2010/main" val="117615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kern="100">
              <a:latin typeface="Calibri"/>
              <a:cs typeface="Calibri"/>
            </a:endParaRPr>
          </a:p>
        </p:txBody>
      </p:sp>
      <p:sp>
        <p:nvSpPr>
          <p:cNvPr id="4" name="Slide Number Placeholder 3"/>
          <p:cNvSpPr>
            <a:spLocks noGrp="1"/>
          </p:cNvSpPr>
          <p:nvPr>
            <p:ph type="sldNum" sz="quarter" idx="5"/>
          </p:nvPr>
        </p:nvSpPr>
        <p:spPr/>
        <p:txBody>
          <a:bodyPr/>
          <a:lstStyle/>
          <a:p>
            <a:fld id="{2D9FA157-80C7-4FF7-A8AA-4EA930AF3916}" type="slidenum">
              <a:rPr lang="en-SG" smtClean="0"/>
              <a:t>19</a:t>
            </a:fld>
            <a:endParaRPr lang="en-SG"/>
          </a:p>
        </p:txBody>
      </p:sp>
    </p:spTree>
    <p:extLst>
      <p:ext uri="{BB962C8B-B14F-4D97-AF65-F5344CB8AC3E}">
        <p14:creationId xmlns:p14="http://schemas.microsoft.com/office/powerpoint/2010/main" val="1580834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a:p>
        </p:txBody>
      </p:sp>
      <p:sp>
        <p:nvSpPr>
          <p:cNvPr id="4" name="Slide Number Placeholder 3"/>
          <p:cNvSpPr>
            <a:spLocks noGrp="1"/>
          </p:cNvSpPr>
          <p:nvPr>
            <p:ph type="sldNum" sz="quarter" idx="5"/>
          </p:nvPr>
        </p:nvSpPr>
        <p:spPr/>
        <p:txBody>
          <a:bodyPr/>
          <a:lstStyle/>
          <a:p>
            <a:fld id="{2D9FA157-80C7-4FF7-A8AA-4EA930AF3916}" type="slidenum">
              <a:rPr lang="en-SG" smtClean="0"/>
              <a:t>20</a:t>
            </a:fld>
            <a:endParaRPr lang="en-SG"/>
          </a:p>
        </p:txBody>
      </p:sp>
    </p:spTree>
    <p:extLst>
      <p:ext uri="{BB962C8B-B14F-4D97-AF65-F5344CB8AC3E}">
        <p14:creationId xmlns:p14="http://schemas.microsoft.com/office/powerpoint/2010/main" val="537200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9FA157-80C7-4FF7-A8AA-4EA930AF3916}" type="slidenum">
              <a:rPr lang="en-SG" smtClean="0"/>
              <a:t>29</a:t>
            </a:fld>
            <a:endParaRPr lang="en-SG"/>
          </a:p>
        </p:txBody>
      </p:sp>
    </p:spTree>
    <p:extLst>
      <p:ext uri="{BB962C8B-B14F-4D97-AF65-F5344CB8AC3E}">
        <p14:creationId xmlns:p14="http://schemas.microsoft.com/office/powerpoint/2010/main" val="3380040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9FA157-80C7-4FF7-A8AA-4EA930AF3916}" type="slidenum">
              <a:rPr lang="en-SG" smtClean="0"/>
              <a:t>30</a:t>
            </a:fld>
            <a:endParaRPr lang="en-SG"/>
          </a:p>
        </p:txBody>
      </p:sp>
    </p:spTree>
    <p:extLst>
      <p:ext uri="{BB962C8B-B14F-4D97-AF65-F5344CB8AC3E}">
        <p14:creationId xmlns:p14="http://schemas.microsoft.com/office/powerpoint/2010/main" val="2756087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8C02A5-07A3-47AA-8288-8D9FA2B9D64C}" type="slidenum">
              <a:rPr lang="en-SG" smtClean="0"/>
              <a:t>2</a:t>
            </a:fld>
            <a:endParaRPr lang="en-SG"/>
          </a:p>
        </p:txBody>
      </p:sp>
    </p:spTree>
    <p:extLst>
      <p:ext uri="{BB962C8B-B14F-4D97-AF65-F5344CB8AC3E}">
        <p14:creationId xmlns:p14="http://schemas.microsoft.com/office/powerpoint/2010/main" val="3938428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9FA157-80C7-4FF7-A8AA-4EA930AF3916}" type="slidenum">
              <a:rPr lang="en-SG" smtClean="0"/>
              <a:t>31</a:t>
            </a:fld>
            <a:endParaRPr lang="en-SG"/>
          </a:p>
        </p:txBody>
      </p:sp>
    </p:spTree>
    <p:extLst>
      <p:ext uri="{BB962C8B-B14F-4D97-AF65-F5344CB8AC3E}">
        <p14:creationId xmlns:p14="http://schemas.microsoft.com/office/powerpoint/2010/main" val="764571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9FA157-80C7-4FF7-A8AA-4EA930AF3916}" type="slidenum">
              <a:rPr lang="en-SG" smtClean="0"/>
              <a:t>32</a:t>
            </a:fld>
            <a:endParaRPr lang="en-SG"/>
          </a:p>
        </p:txBody>
      </p:sp>
    </p:spTree>
    <p:extLst>
      <p:ext uri="{BB962C8B-B14F-4D97-AF65-F5344CB8AC3E}">
        <p14:creationId xmlns:p14="http://schemas.microsoft.com/office/powerpoint/2010/main" val="1456239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9FA157-80C7-4FF7-A8AA-4EA930AF3916}" type="slidenum">
              <a:rPr lang="en-SG" smtClean="0"/>
              <a:t>33</a:t>
            </a:fld>
            <a:endParaRPr lang="en-SG"/>
          </a:p>
        </p:txBody>
      </p:sp>
    </p:spTree>
    <p:extLst>
      <p:ext uri="{BB962C8B-B14F-4D97-AF65-F5344CB8AC3E}">
        <p14:creationId xmlns:p14="http://schemas.microsoft.com/office/powerpoint/2010/main" val="306373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9FA157-80C7-4FF7-A8AA-4EA930AF3916}" type="slidenum">
              <a:rPr lang="en-SG" smtClean="0"/>
              <a:t>35</a:t>
            </a:fld>
            <a:endParaRPr lang="en-SG"/>
          </a:p>
        </p:txBody>
      </p:sp>
    </p:spTree>
    <p:extLst>
      <p:ext uri="{BB962C8B-B14F-4D97-AF65-F5344CB8AC3E}">
        <p14:creationId xmlns:p14="http://schemas.microsoft.com/office/powerpoint/2010/main" val="2874710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D9FA157-80C7-4FF7-A8AA-4EA930AF3916}" type="slidenum">
              <a:rPr lang="en-SG" smtClean="0"/>
              <a:t>36</a:t>
            </a:fld>
            <a:endParaRPr lang="en-SG"/>
          </a:p>
        </p:txBody>
      </p:sp>
    </p:spTree>
    <p:extLst>
      <p:ext uri="{BB962C8B-B14F-4D97-AF65-F5344CB8AC3E}">
        <p14:creationId xmlns:p14="http://schemas.microsoft.com/office/powerpoint/2010/main" val="112828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9FA157-80C7-4FF7-A8AA-4EA930AF3916}" type="slidenum">
              <a:rPr lang="en-SG" smtClean="0"/>
              <a:t>37</a:t>
            </a:fld>
            <a:endParaRPr lang="en-SG"/>
          </a:p>
        </p:txBody>
      </p:sp>
    </p:spTree>
    <p:extLst>
      <p:ext uri="{BB962C8B-B14F-4D97-AF65-F5344CB8AC3E}">
        <p14:creationId xmlns:p14="http://schemas.microsoft.com/office/powerpoint/2010/main" val="4139533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AE0C4-364F-B661-A5BF-4A3D81CFB9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09293-184F-A0B9-73F3-0F9E357E9A5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6B9C94E-730E-13D8-9C32-3CAEE62CA0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9B9EC4-9E8A-9006-AC9B-711851CA1CBC}"/>
              </a:ext>
            </a:extLst>
          </p:cNvPr>
          <p:cNvSpPr>
            <a:spLocks noGrp="1"/>
          </p:cNvSpPr>
          <p:nvPr>
            <p:ph type="sldNum" sz="quarter" idx="5"/>
          </p:nvPr>
        </p:nvSpPr>
        <p:spPr/>
        <p:txBody>
          <a:bodyPr/>
          <a:lstStyle/>
          <a:p>
            <a:fld id="{2D9FA157-80C7-4FF7-A8AA-4EA930AF3916}" type="slidenum">
              <a:rPr lang="en-SG" smtClean="0"/>
              <a:t>38</a:t>
            </a:fld>
            <a:endParaRPr lang="en-SG"/>
          </a:p>
        </p:txBody>
      </p:sp>
    </p:spTree>
    <p:extLst>
      <p:ext uri="{BB962C8B-B14F-4D97-AF65-F5344CB8AC3E}">
        <p14:creationId xmlns:p14="http://schemas.microsoft.com/office/powerpoint/2010/main" val="2217923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a:cs typeface="Calibri"/>
            </a:endParaRPr>
          </a:p>
        </p:txBody>
      </p:sp>
      <p:sp>
        <p:nvSpPr>
          <p:cNvPr id="4" name="Slide Number Placeholder 3"/>
          <p:cNvSpPr>
            <a:spLocks noGrp="1"/>
          </p:cNvSpPr>
          <p:nvPr>
            <p:ph type="sldNum" sz="quarter" idx="5"/>
          </p:nvPr>
        </p:nvSpPr>
        <p:spPr/>
        <p:txBody>
          <a:bodyPr/>
          <a:lstStyle/>
          <a:p>
            <a:fld id="{2D9FA157-80C7-4FF7-A8AA-4EA930AF3916}" type="slidenum">
              <a:rPr lang="en-SG" smtClean="0"/>
              <a:t>39</a:t>
            </a:fld>
            <a:endParaRPr lang="en-SG"/>
          </a:p>
        </p:txBody>
      </p:sp>
    </p:spTree>
    <p:extLst>
      <p:ext uri="{BB962C8B-B14F-4D97-AF65-F5344CB8AC3E}">
        <p14:creationId xmlns:p14="http://schemas.microsoft.com/office/powerpoint/2010/main" val="3648562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D9FA157-80C7-4FF7-A8AA-4EA930AF3916}" type="slidenum">
              <a:rPr lang="en-SG" smtClean="0"/>
              <a:t>40</a:t>
            </a:fld>
            <a:endParaRPr lang="en-SG"/>
          </a:p>
        </p:txBody>
      </p:sp>
    </p:spTree>
    <p:extLst>
      <p:ext uri="{BB962C8B-B14F-4D97-AF65-F5344CB8AC3E}">
        <p14:creationId xmlns:p14="http://schemas.microsoft.com/office/powerpoint/2010/main" val="2616327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AAD7D-7370-0E26-FF81-9A878DA92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2827A-9218-DBBF-9B04-2E186FDF0CE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49C1C35-793D-45CC-8A3A-55ABAE0FAFE9}"/>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7C40FC4A-0238-0237-4FB5-0F22410CE9AA}"/>
              </a:ext>
            </a:extLst>
          </p:cNvPr>
          <p:cNvSpPr>
            <a:spLocks noGrp="1"/>
          </p:cNvSpPr>
          <p:nvPr>
            <p:ph type="sldNum" sz="quarter" idx="5"/>
          </p:nvPr>
        </p:nvSpPr>
        <p:spPr/>
        <p:txBody>
          <a:bodyPr/>
          <a:lstStyle/>
          <a:p>
            <a:fld id="{2D9FA157-80C7-4FF7-A8AA-4EA930AF3916}" type="slidenum">
              <a:rPr lang="en-SG" smtClean="0"/>
              <a:t>41</a:t>
            </a:fld>
            <a:endParaRPr lang="en-SG"/>
          </a:p>
        </p:txBody>
      </p:sp>
    </p:spTree>
    <p:extLst>
      <p:ext uri="{BB962C8B-B14F-4D97-AF65-F5344CB8AC3E}">
        <p14:creationId xmlns:p14="http://schemas.microsoft.com/office/powerpoint/2010/main" val="1701517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Goal: </a:t>
            </a:r>
          </a:p>
          <a:p>
            <a:endParaRPr lang="en-US"/>
          </a:p>
          <a:p>
            <a:r>
              <a:rPr lang="en-US"/>
              <a:t>Operational Excellence: </a:t>
            </a:r>
          </a:p>
          <a:p>
            <a:endParaRPr lang="en-US"/>
          </a:p>
          <a:p>
            <a:r>
              <a:rPr lang="en-US"/>
              <a:t>Customer Intimacy:</a:t>
            </a:r>
          </a:p>
          <a:p>
            <a:endParaRPr lang="en-US"/>
          </a:p>
          <a:p>
            <a:r>
              <a:rPr lang="en-US"/>
              <a:t>Improved Data Visibility:</a:t>
            </a:r>
          </a:p>
          <a:p>
            <a:endParaRPr lang="en-US"/>
          </a:p>
          <a:p>
            <a:r>
              <a:rPr lang="en-US"/>
              <a:t>Product Leadership:</a:t>
            </a:r>
          </a:p>
          <a:p>
            <a:endParaRPr lang="en-US"/>
          </a:p>
          <a:p>
            <a:endParaRPr lang="en-US"/>
          </a:p>
        </p:txBody>
      </p:sp>
      <p:sp>
        <p:nvSpPr>
          <p:cNvPr id="4" name="Slide Number Placeholder 3"/>
          <p:cNvSpPr>
            <a:spLocks noGrp="1"/>
          </p:cNvSpPr>
          <p:nvPr>
            <p:ph type="sldNum" sz="quarter" idx="5"/>
          </p:nvPr>
        </p:nvSpPr>
        <p:spPr/>
        <p:txBody>
          <a:bodyPr/>
          <a:lstStyle/>
          <a:p>
            <a:fld id="{0E8C02A5-07A3-47AA-8288-8D9FA2B9D64C}" type="slidenum">
              <a:rPr lang="en-SG" smtClean="0"/>
              <a:t>3</a:t>
            </a:fld>
            <a:endParaRPr lang="en-SG"/>
          </a:p>
        </p:txBody>
      </p:sp>
    </p:spTree>
    <p:extLst>
      <p:ext uri="{BB962C8B-B14F-4D97-AF65-F5344CB8AC3E}">
        <p14:creationId xmlns:p14="http://schemas.microsoft.com/office/powerpoint/2010/main" val="2832366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AAD7D-7370-0E26-FF81-9A878DA92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2827A-9218-DBBF-9B04-2E186FDF0CE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49C1C35-793D-45CC-8A3A-55ABAE0FAFE9}"/>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7C40FC4A-0238-0237-4FB5-0F22410CE9AA}"/>
              </a:ext>
            </a:extLst>
          </p:cNvPr>
          <p:cNvSpPr>
            <a:spLocks noGrp="1"/>
          </p:cNvSpPr>
          <p:nvPr>
            <p:ph type="sldNum" sz="quarter" idx="5"/>
          </p:nvPr>
        </p:nvSpPr>
        <p:spPr/>
        <p:txBody>
          <a:bodyPr/>
          <a:lstStyle/>
          <a:p>
            <a:fld id="{2D9FA157-80C7-4FF7-A8AA-4EA930AF3916}" type="slidenum">
              <a:rPr lang="en-SG" smtClean="0"/>
              <a:t>42</a:t>
            </a:fld>
            <a:endParaRPr lang="en-SG"/>
          </a:p>
        </p:txBody>
      </p:sp>
    </p:spTree>
    <p:extLst>
      <p:ext uri="{BB962C8B-B14F-4D97-AF65-F5344CB8AC3E}">
        <p14:creationId xmlns:p14="http://schemas.microsoft.com/office/powerpoint/2010/main" val="68655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8C02A5-07A3-47AA-8288-8D9FA2B9D64C}" type="slidenum">
              <a:rPr lang="en-SG" smtClean="0"/>
              <a:t>4</a:t>
            </a:fld>
            <a:endParaRPr lang="en-SG"/>
          </a:p>
        </p:txBody>
      </p:sp>
    </p:spTree>
    <p:extLst>
      <p:ext uri="{BB962C8B-B14F-4D97-AF65-F5344CB8AC3E}">
        <p14:creationId xmlns:p14="http://schemas.microsoft.com/office/powerpoint/2010/main" val="2230047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latin typeface="Arial Narrow" panose="020B0606020202030204" pitchFamily="34" charset="0"/>
              </a:rPr>
              <a:t>Reorganizing for Synergy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1"/>
              <a:t>Reorganized by teams for better synergies to become One Honeywell</a:t>
            </a:r>
            <a:endParaRPr lang="en-SG" sz="1200">
              <a:latin typeface="Arial Narrow" panose="020B0606020202030204" pitchFamily="34" charset="0"/>
            </a:endParaRPr>
          </a:p>
          <a:p>
            <a:endParaRPr lang="en-US"/>
          </a:p>
        </p:txBody>
      </p:sp>
      <p:sp>
        <p:nvSpPr>
          <p:cNvPr id="4" name="Slide Number Placeholder 3"/>
          <p:cNvSpPr>
            <a:spLocks noGrp="1"/>
          </p:cNvSpPr>
          <p:nvPr>
            <p:ph type="sldNum" sz="quarter" idx="5"/>
          </p:nvPr>
        </p:nvSpPr>
        <p:spPr/>
        <p:txBody>
          <a:bodyPr/>
          <a:lstStyle/>
          <a:p>
            <a:fld id="{0E8C02A5-07A3-47AA-8288-8D9FA2B9D64C}" type="slidenum">
              <a:rPr lang="en-SG" smtClean="0"/>
              <a:t>6</a:t>
            </a:fld>
            <a:endParaRPr lang="en-SG"/>
          </a:p>
        </p:txBody>
      </p:sp>
    </p:spTree>
    <p:extLst>
      <p:ext uri="{BB962C8B-B14F-4D97-AF65-F5344CB8AC3E}">
        <p14:creationId xmlns:p14="http://schemas.microsoft.com/office/powerpoint/2010/main" val="4217364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d929d9db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d929d9db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eea12025ce_0_1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eea12025ce_0_1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eea12025ce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eea12025ce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eea12025ce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ea12025ce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0920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694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256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0" y="-2"/>
            <a:ext cx="1828800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2" name="Text Placeholder 9"/>
          <p:cNvSpPr>
            <a:spLocks noGrp="1"/>
          </p:cNvSpPr>
          <p:nvPr>
            <p:ph type="body" sz="quarter" idx="10" hasCustomPrompt="1"/>
          </p:nvPr>
        </p:nvSpPr>
        <p:spPr>
          <a:xfrm>
            <a:off x="485294" y="509266"/>
            <a:ext cx="17359796" cy="1086371"/>
          </a:xfrm>
          <a:prstGeom prst="rect">
            <a:avLst/>
          </a:prstGeom>
        </p:spPr>
        <p:txBody>
          <a:bodyPr anchor="ctr"/>
          <a:lstStyle>
            <a:lvl1pPr marL="0" indent="0" algn="ctr">
              <a:buNone/>
              <a:defRPr sz="6075" b="0" baseline="0">
                <a:solidFill>
                  <a:schemeClr val="tx1"/>
                </a:solidFill>
                <a:latin typeface="+mj-lt"/>
                <a:cs typeface="Arial" pitchFamily="34" charset="0"/>
              </a:defRPr>
            </a:lvl1pPr>
          </a:lstStyle>
          <a:p>
            <a:pPr lvl="0"/>
            <a:r>
              <a:rPr lang="en-US" altLang="ko-KR"/>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0" y="10189029"/>
            <a:ext cx="18288000" cy="97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3" name="Slide Number Placeholder 2">
            <a:extLst>
              <a:ext uri="{FF2B5EF4-FFF2-40B4-BE49-F238E27FC236}">
                <a16:creationId xmlns:a16="http://schemas.microsoft.com/office/drawing/2014/main" id="{8AA021BA-EDA0-8308-CC1C-226E1BF16DBE}"/>
              </a:ext>
            </a:extLst>
          </p:cNvPr>
          <p:cNvSpPr>
            <a:spLocks noGrp="1"/>
          </p:cNvSpPr>
          <p:nvPr>
            <p:ph type="sldNum" sz="quarter" idx="4"/>
          </p:nvPr>
        </p:nvSpPr>
        <p:spPr>
          <a:xfrm>
            <a:off x="12915900" y="9534527"/>
            <a:ext cx="4114800"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23E8AA63-D1AC-41E1-A60B-B3EC7010A9E5}" type="slidenum">
              <a:rPr lang="en-SG" smtClean="0"/>
              <a:t>‹#›</a:t>
            </a:fld>
            <a:endParaRPr lang="en-SG"/>
          </a:p>
        </p:txBody>
      </p:sp>
    </p:spTree>
    <p:extLst>
      <p:ext uri="{BB962C8B-B14F-4D97-AF65-F5344CB8AC3E}">
        <p14:creationId xmlns:p14="http://schemas.microsoft.com/office/powerpoint/2010/main" val="121490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1710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51722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2763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7872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9464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0346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477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909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4/8/24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1835149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1.sv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53.png"/><Relationship Id="rId7" Type="http://schemas.openxmlformats.org/officeDocument/2006/relationships/diagramData" Target="../diagrams/data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1.svg"/><Relationship Id="rId11" Type="http://schemas.microsoft.com/office/2007/relationships/diagramDrawing" Target="../diagrams/drawing2.xml"/><Relationship Id="rId5" Type="http://schemas.openxmlformats.org/officeDocument/2006/relationships/image" Target="../media/image30.png"/><Relationship Id="rId10" Type="http://schemas.openxmlformats.org/officeDocument/2006/relationships/diagramColors" Target="../diagrams/colors2.xml"/><Relationship Id="rId4" Type="http://schemas.openxmlformats.org/officeDocument/2006/relationships/image" Target="../media/image54.svg"/><Relationship Id="rId9"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8.sv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7.png"/><Relationship Id="rId16"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65.png"/><Relationship Id="rId5" Type="http://schemas.openxmlformats.org/officeDocument/2006/relationships/image" Target="../media/image60.sv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image" Target="../media/image68.svg"/></Relationships>
</file>

<file path=ppt/slides/_rels/slide2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8.svg"/><Relationship Id="rId7" Type="http://schemas.openxmlformats.org/officeDocument/2006/relationships/image" Target="../media/image61.png"/><Relationship Id="rId12" Type="http://schemas.openxmlformats.org/officeDocument/2006/relationships/image" Target="../media/image74.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73.png"/><Relationship Id="rId5" Type="http://schemas.openxmlformats.org/officeDocument/2006/relationships/image" Target="../media/image60.svg"/><Relationship Id="rId10" Type="http://schemas.openxmlformats.org/officeDocument/2006/relationships/image" Target="../media/image72.svg"/><Relationship Id="rId4" Type="http://schemas.openxmlformats.org/officeDocument/2006/relationships/image" Target="../media/image59.png"/><Relationship Id="rId9" Type="http://schemas.openxmlformats.org/officeDocument/2006/relationships/image" Target="../media/image71.png"/><Relationship Id="rId14" Type="http://schemas.openxmlformats.org/officeDocument/2006/relationships/image" Target="../media/image68.sv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8.svg"/><Relationship Id="rId3" Type="http://schemas.openxmlformats.org/officeDocument/2006/relationships/image" Target="../media/image58.svg"/><Relationship Id="rId7" Type="http://schemas.openxmlformats.org/officeDocument/2006/relationships/image" Target="../media/image76.svg"/><Relationship Id="rId12" Type="http://schemas.openxmlformats.org/officeDocument/2006/relationships/image" Target="../media/image77.png"/><Relationship Id="rId2" Type="http://schemas.openxmlformats.org/officeDocument/2006/relationships/image" Target="../media/image57.png"/><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60.svg"/><Relationship Id="rId5" Type="http://schemas.openxmlformats.org/officeDocument/2006/relationships/image" Target="../media/image62.svg"/><Relationship Id="rId15" Type="http://schemas.openxmlformats.org/officeDocument/2006/relationships/image" Target="../media/image56.svg"/><Relationship Id="rId10" Type="http://schemas.openxmlformats.org/officeDocument/2006/relationships/image" Target="../media/image59.png"/><Relationship Id="rId4" Type="http://schemas.openxmlformats.org/officeDocument/2006/relationships/image" Target="../media/image61.png"/><Relationship Id="rId9" Type="http://schemas.openxmlformats.org/officeDocument/2006/relationships/image" Target="../media/image68.svg"/><Relationship Id="rId1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9.emf"/><Relationship Id="rId7" Type="http://schemas.openxmlformats.org/officeDocument/2006/relationships/package" Target="../embeddings/Microsoft_Excel_Worksheet1.xlsx"/><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image" Target="../media/image9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95.png"/><Relationship Id="rId2" Type="http://schemas.openxmlformats.org/officeDocument/2006/relationships/image" Target="../media/image6.png"/><Relationship Id="rId16" Type="http://schemas.openxmlformats.org/officeDocument/2006/relationships/image" Target="../media/image94.svg"/><Relationship Id="rId20"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svg"/><Relationship Id="rId19" Type="http://schemas.openxmlformats.org/officeDocument/2006/relationships/image" Target="../media/image55.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6.png"/><Relationship Id="rId3" Type="http://schemas.openxmlformats.org/officeDocument/2006/relationships/image" Target="../media/image7.pn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2" Type="http://schemas.openxmlformats.org/officeDocument/2006/relationships/notesSlide" Target="../notesSlides/notesSlide3.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1.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6.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12.svg"/></Relationships>
</file>

<file path=ppt/slides/_rels/slide32.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113.png"/><Relationship Id="rId7"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 Id="rId9"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2.svg"/><Relationship Id="rId7" Type="http://schemas.openxmlformats.org/officeDocument/2006/relationships/image" Target="../media/image126.svg"/><Relationship Id="rId2" Type="http://schemas.openxmlformats.org/officeDocument/2006/relationships/image" Target="../media/image121.png"/><Relationship Id="rId1" Type="http://schemas.openxmlformats.org/officeDocument/2006/relationships/slideLayout" Target="../slideLayouts/slideLayout12.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8.sv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27.png"/><Relationship Id="rId5" Type="http://schemas.openxmlformats.org/officeDocument/2006/relationships/image" Target="../media/image116.svg"/><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png"/><Relationship Id="rId7" Type="http://schemas.openxmlformats.org/officeDocument/2006/relationships/image" Target="../media/image132.sv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6.png"/><Relationship Id="rId4" Type="http://schemas.openxmlformats.org/officeDocument/2006/relationships/image" Target="../media/image130.svg"/><Relationship Id="rId9" Type="http://schemas.openxmlformats.org/officeDocument/2006/relationships/image" Target="../media/image134.svg"/></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png"/><Relationship Id="rId7" Type="http://schemas.openxmlformats.org/officeDocument/2006/relationships/diagramColors" Target="../diagrams/colors4.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AE1C"/>
        </a:solidFill>
        <a:effectLst/>
      </p:bgPr>
    </p:bg>
    <p:spTree>
      <p:nvGrpSpPr>
        <p:cNvPr id="1" name=""/>
        <p:cNvGrpSpPr/>
        <p:nvPr/>
      </p:nvGrpSpPr>
      <p:grpSpPr>
        <a:xfrm>
          <a:off x="0" y="0"/>
          <a:ext cx="0" cy="0"/>
          <a:chOff x="0" y="0"/>
          <a:chExt cx="0" cy="0"/>
        </a:xfrm>
      </p:grpSpPr>
      <p:sp>
        <p:nvSpPr>
          <p:cNvPr id="2" name="Freeform 2"/>
          <p:cNvSpPr/>
          <p:nvPr/>
        </p:nvSpPr>
        <p:spPr>
          <a:xfrm>
            <a:off x="5178243" y="1028700"/>
            <a:ext cx="7489128" cy="7516460"/>
          </a:xfrm>
          <a:custGeom>
            <a:avLst/>
            <a:gdLst/>
            <a:ahLst/>
            <a:cxnLst/>
            <a:rect l="l" t="t" r="r" b="b"/>
            <a:pathLst>
              <a:path w="7489128" h="7516460">
                <a:moveTo>
                  <a:pt x="0" y="0"/>
                </a:moveTo>
                <a:lnTo>
                  <a:pt x="7489128" y="0"/>
                </a:lnTo>
                <a:lnTo>
                  <a:pt x="7489128" y="7516460"/>
                </a:lnTo>
                <a:lnTo>
                  <a:pt x="0" y="751646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p:spPr>
        <p:txBody>
          <a:bodyPr/>
          <a:lstStyle/>
          <a:p>
            <a:endParaRPr lang="en-SG"/>
          </a:p>
        </p:txBody>
      </p:sp>
      <p:sp>
        <p:nvSpPr>
          <p:cNvPr id="3" name="Freeform 3"/>
          <p:cNvSpPr/>
          <p:nvPr/>
        </p:nvSpPr>
        <p:spPr>
          <a:xfrm>
            <a:off x="8922807" y="6478663"/>
            <a:ext cx="3965757" cy="873515"/>
          </a:xfrm>
          <a:custGeom>
            <a:avLst/>
            <a:gdLst/>
            <a:ahLst/>
            <a:cxnLst/>
            <a:rect l="l" t="t" r="r" b="b"/>
            <a:pathLst>
              <a:path w="3965757" h="873515">
                <a:moveTo>
                  <a:pt x="0" y="0"/>
                </a:moveTo>
                <a:lnTo>
                  <a:pt x="3965757" y="0"/>
                </a:lnTo>
                <a:lnTo>
                  <a:pt x="3965757" y="873514"/>
                </a:lnTo>
                <a:lnTo>
                  <a:pt x="0" y="873514"/>
                </a:lnTo>
                <a:lnTo>
                  <a:pt x="0" y="0"/>
                </a:lnTo>
                <a:close/>
              </a:path>
            </a:pathLst>
          </a:custGeom>
          <a:blipFill>
            <a:blip r:embed="rId5"/>
            <a:stretch>
              <a:fillRect/>
            </a:stretch>
          </a:blipFill>
        </p:spPr>
        <p:txBody>
          <a:bodyPr/>
          <a:lstStyle/>
          <a:p>
            <a:endParaRPr lang="en-SG"/>
          </a:p>
        </p:txBody>
      </p:sp>
      <p:sp>
        <p:nvSpPr>
          <p:cNvPr id="4" name="Freeform 4"/>
          <p:cNvSpPr/>
          <p:nvPr/>
        </p:nvSpPr>
        <p:spPr>
          <a:xfrm>
            <a:off x="5613682" y="6478663"/>
            <a:ext cx="3309125" cy="806599"/>
          </a:xfrm>
          <a:custGeom>
            <a:avLst/>
            <a:gdLst/>
            <a:ahLst/>
            <a:cxnLst/>
            <a:rect l="l" t="t" r="r" b="b"/>
            <a:pathLst>
              <a:path w="3309125" h="806599">
                <a:moveTo>
                  <a:pt x="0" y="0"/>
                </a:moveTo>
                <a:lnTo>
                  <a:pt x="3309125" y="0"/>
                </a:lnTo>
                <a:lnTo>
                  <a:pt x="3309125" y="806599"/>
                </a:lnTo>
                <a:lnTo>
                  <a:pt x="0" y="806599"/>
                </a:lnTo>
                <a:lnTo>
                  <a:pt x="0" y="0"/>
                </a:lnTo>
                <a:close/>
              </a:path>
            </a:pathLst>
          </a:custGeom>
          <a:blipFill>
            <a:blip r:embed="rId6"/>
            <a:stretch>
              <a:fillRect/>
            </a:stretch>
          </a:blipFill>
        </p:spPr>
        <p:txBody>
          <a:bodyPr/>
          <a:lstStyle/>
          <a:p>
            <a:endParaRPr lang="en-SG"/>
          </a:p>
        </p:txBody>
      </p:sp>
      <p:sp>
        <p:nvSpPr>
          <p:cNvPr id="5" name="TextBox 5"/>
          <p:cNvSpPr txBox="1"/>
          <p:nvPr/>
        </p:nvSpPr>
        <p:spPr>
          <a:xfrm>
            <a:off x="2259832" y="2749915"/>
            <a:ext cx="13768336" cy="3457376"/>
          </a:xfrm>
          <a:prstGeom prst="rect">
            <a:avLst/>
          </a:prstGeom>
        </p:spPr>
        <p:txBody>
          <a:bodyPr lIns="0" tIns="0" rIns="0" bIns="0" rtlCol="0" anchor="t">
            <a:spAutoFit/>
          </a:bodyPr>
          <a:lstStyle/>
          <a:p>
            <a:pPr marL="0" lvl="0" indent="0" algn="ctr">
              <a:lnSpc>
                <a:spcPts val="13627"/>
              </a:lnSpc>
            </a:pPr>
            <a:r>
              <a:rPr lang="en-US" sz="11356" spc="-283">
                <a:solidFill>
                  <a:srgbClr val="4C7031"/>
                </a:solidFill>
                <a:latin typeface="Ovo"/>
              </a:rPr>
              <a:t>Embracing Evolution Together</a:t>
            </a:r>
          </a:p>
        </p:txBody>
      </p:sp>
      <p:sp>
        <p:nvSpPr>
          <p:cNvPr id="6" name="TextBox 6"/>
          <p:cNvSpPr txBox="1"/>
          <p:nvPr/>
        </p:nvSpPr>
        <p:spPr>
          <a:xfrm>
            <a:off x="10162190" y="8439212"/>
            <a:ext cx="7702233" cy="1214435"/>
          </a:xfrm>
          <a:prstGeom prst="rect">
            <a:avLst/>
          </a:prstGeom>
        </p:spPr>
        <p:txBody>
          <a:bodyPr lIns="0" tIns="0" rIns="0" bIns="0" rtlCol="0" anchor="t">
            <a:spAutoFit/>
          </a:bodyPr>
          <a:lstStyle/>
          <a:p>
            <a:pPr marL="0" lvl="0" indent="0" algn="r">
              <a:lnSpc>
                <a:spcPts val="3180"/>
              </a:lnSpc>
            </a:pPr>
            <a:r>
              <a:rPr lang="en-US" sz="2271" spc="45">
                <a:solidFill>
                  <a:srgbClr val="4C7031"/>
                </a:solidFill>
                <a:latin typeface="Now"/>
              </a:rPr>
              <a:t>Navigating Organizational Transitions</a:t>
            </a:r>
          </a:p>
          <a:p>
            <a:pPr marL="0" lvl="0" indent="0" algn="r">
              <a:lnSpc>
                <a:spcPts val="3180"/>
              </a:lnSpc>
            </a:pPr>
            <a:r>
              <a:rPr lang="en-US" sz="2271" spc="45">
                <a:solidFill>
                  <a:srgbClr val="4C7031"/>
                </a:solidFill>
                <a:latin typeface="Now"/>
              </a:rPr>
              <a:t>Famous 5 Consulting</a:t>
            </a:r>
          </a:p>
          <a:p>
            <a:pPr marL="0" lvl="0" indent="0" algn="r">
              <a:lnSpc>
                <a:spcPts val="3180"/>
              </a:lnSpc>
            </a:pPr>
            <a:r>
              <a:rPr lang="en-US" sz="2271" spc="45">
                <a:solidFill>
                  <a:srgbClr val="4C7031"/>
                </a:solidFill>
                <a:latin typeface="Now"/>
              </a:rPr>
              <a:t>Devina, Hui </a:t>
            </a:r>
            <a:r>
              <a:rPr lang="en-US" sz="2271" spc="45" err="1">
                <a:solidFill>
                  <a:srgbClr val="4C7031"/>
                </a:solidFill>
                <a:latin typeface="Now"/>
              </a:rPr>
              <a:t>Hui</a:t>
            </a:r>
            <a:r>
              <a:rPr lang="en-US" sz="2271" spc="45">
                <a:solidFill>
                  <a:srgbClr val="4C7031"/>
                </a:solidFill>
                <a:latin typeface="Now"/>
              </a:rPr>
              <a:t>, Kieman, </a:t>
            </a:r>
            <a:r>
              <a:rPr lang="en-US" sz="2271" spc="45" err="1">
                <a:solidFill>
                  <a:srgbClr val="4C7031"/>
                </a:solidFill>
                <a:latin typeface="Now"/>
              </a:rPr>
              <a:t>Kruti</a:t>
            </a:r>
            <a:r>
              <a:rPr lang="en-US" sz="2271" spc="45">
                <a:solidFill>
                  <a:srgbClr val="4C7031"/>
                </a:solidFill>
                <a:latin typeface="Now"/>
              </a:rPr>
              <a:t>, Nann, </a:t>
            </a:r>
            <a:r>
              <a:rPr lang="en-US" sz="2271" spc="45" err="1">
                <a:solidFill>
                  <a:srgbClr val="4C7031"/>
                </a:solidFill>
                <a:latin typeface="Now"/>
              </a:rPr>
              <a:t>Xueting</a:t>
            </a:r>
            <a:endParaRPr lang="en-US" sz="2271" spc="45">
              <a:solidFill>
                <a:srgbClr val="4C7031"/>
              </a:solidFill>
              <a:latin typeface="N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45"/>
          <p:cNvSpPr/>
          <p:nvPr/>
        </p:nvSpPr>
        <p:spPr>
          <a:xfrm>
            <a:off x="1603250" y="2754700"/>
            <a:ext cx="5880000" cy="2902200"/>
          </a:xfrm>
          <a:prstGeom prst="roundRect">
            <a:avLst>
              <a:gd name="adj" fmla="val 0"/>
            </a:avLst>
          </a:prstGeom>
          <a:solidFill>
            <a:srgbClr val="FFCD2D"/>
          </a:solidFill>
          <a:ln>
            <a:noFill/>
          </a:ln>
        </p:spPr>
        <p:txBody>
          <a:bodyPr spcFirstLastPara="1" wrap="square" lIns="182850" tIns="182850" rIns="182850" bIns="182850" anchor="ctr" anchorCtr="0">
            <a:noAutofit/>
          </a:bodyPr>
          <a:lstStyle/>
          <a:p>
            <a:endParaRPr sz="2200">
              <a:latin typeface="Now Medium" panose="00000600000000000000" charset="0"/>
            </a:endParaRPr>
          </a:p>
        </p:txBody>
      </p:sp>
      <p:sp>
        <p:nvSpPr>
          <p:cNvPr id="738" name="Google Shape;738;p45"/>
          <p:cNvSpPr txBox="1"/>
          <p:nvPr/>
        </p:nvSpPr>
        <p:spPr>
          <a:xfrm flipH="1">
            <a:off x="1450848" y="2701543"/>
            <a:ext cx="3916800" cy="697200"/>
          </a:xfrm>
          <a:prstGeom prst="rect">
            <a:avLst/>
          </a:prstGeom>
          <a:noFill/>
          <a:ln>
            <a:noFill/>
          </a:ln>
        </p:spPr>
        <p:txBody>
          <a:bodyPr spcFirstLastPara="1" wrap="square" lIns="182850" tIns="182850" rIns="182850" bIns="182850" anchor="ctr" anchorCtr="0">
            <a:noAutofit/>
          </a:bodyPr>
          <a:lstStyle/>
          <a:p>
            <a:r>
              <a:rPr lang="en" sz="2200" spc="-200">
                <a:solidFill>
                  <a:srgbClr val="4C7031">
                    <a:alpha val="47000"/>
                  </a:srgbClr>
                </a:solidFill>
                <a:latin typeface="Now Medium" panose="00000600000000000000" charset="0"/>
                <a:sym typeface="Fira Sans Extra Condensed SemiBold"/>
              </a:rPr>
              <a:t>Engage</a:t>
            </a:r>
            <a:endParaRPr sz="2200" spc="-200">
              <a:solidFill>
                <a:srgbClr val="4C7031">
                  <a:alpha val="47000"/>
                </a:srgbClr>
              </a:solidFill>
              <a:latin typeface="Now Medium" panose="00000600000000000000" charset="0"/>
              <a:sym typeface="Fira Sans Extra Condensed SemiBold"/>
            </a:endParaRPr>
          </a:p>
        </p:txBody>
      </p:sp>
      <p:sp>
        <p:nvSpPr>
          <p:cNvPr id="740" name="Google Shape;740;p45"/>
          <p:cNvSpPr/>
          <p:nvPr/>
        </p:nvSpPr>
        <p:spPr>
          <a:xfrm>
            <a:off x="8214218" y="2754700"/>
            <a:ext cx="5880000" cy="2902200"/>
          </a:xfrm>
          <a:prstGeom prst="roundRect">
            <a:avLst>
              <a:gd name="adj" fmla="val 0"/>
            </a:avLst>
          </a:prstGeom>
          <a:solidFill>
            <a:srgbClr val="FFCD2D"/>
          </a:solidFill>
          <a:ln>
            <a:noFill/>
          </a:ln>
        </p:spPr>
        <p:txBody>
          <a:bodyPr spcFirstLastPara="1" wrap="square" lIns="182850" tIns="182850" rIns="182850" bIns="182850" anchor="ctr" anchorCtr="0">
            <a:noAutofit/>
          </a:bodyPr>
          <a:lstStyle/>
          <a:p>
            <a:endParaRPr sz="3600"/>
          </a:p>
        </p:txBody>
      </p:sp>
      <p:sp>
        <p:nvSpPr>
          <p:cNvPr id="741" name="Google Shape;741;p45"/>
          <p:cNvSpPr txBox="1"/>
          <p:nvPr/>
        </p:nvSpPr>
        <p:spPr>
          <a:xfrm flipH="1">
            <a:off x="10548914" y="2707203"/>
            <a:ext cx="3916800" cy="697200"/>
          </a:xfrm>
          <a:prstGeom prst="rect">
            <a:avLst/>
          </a:prstGeom>
          <a:noFill/>
          <a:ln>
            <a:noFill/>
          </a:ln>
        </p:spPr>
        <p:txBody>
          <a:bodyPr spcFirstLastPara="1" wrap="square" lIns="182850" tIns="182850" rIns="182850" bIns="182850" anchor="ctr" anchorCtr="0">
            <a:noAutofit/>
          </a:bodyPr>
          <a:lstStyle/>
          <a:p>
            <a:r>
              <a:rPr lang="en" sz="2200" spc="-200">
                <a:solidFill>
                  <a:srgbClr val="4C7031">
                    <a:alpha val="47000"/>
                  </a:srgbClr>
                </a:solidFill>
                <a:latin typeface="Now Medium" panose="00000600000000000000" charset="0"/>
                <a:sym typeface="Fira Sans Extra Condensed SemiBold"/>
              </a:rPr>
              <a:t>Enlist their help as advocates</a:t>
            </a:r>
            <a:endParaRPr sz="2200" spc="-200">
              <a:solidFill>
                <a:srgbClr val="4C7031">
                  <a:alpha val="47000"/>
                </a:srgbClr>
              </a:solidFill>
              <a:latin typeface="Now Medium" panose="00000600000000000000" charset="0"/>
              <a:sym typeface="Fira Sans Extra Condensed SemiBold"/>
            </a:endParaRPr>
          </a:p>
        </p:txBody>
      </p:sp>
      <p:sp>
        <p:nvSpPr>
          <p:cNvPr id="743" name="Google Shape;743;p45"/>
          <p:cNvSpPr/>
          <p:nvPr/>
        </p:nvSpPr>
        <p:spPr>
          <a:xfrm>
            <a:off x="1603250" y="5820900"/>
            <a:ext cx="5880000" cy="2902200"/>
          </a:xfrm>
          <a:prstGeom prst="roundRect">
            <a:avLst>
              <a:gd name="adj" fmla="val 0"/>
            </a:avLst>
          </a:prstGeom>
          <a:solidFill>
            <a:srgbClr val="FFCD2D"/>
          </a:solidFill>
          <a:ln>
            <a:noFill/>
          </a:ln>
        </p:spPr>
        <p:txBody>
          <a:bodyPr spcFirstLastPara="1" wrap="square" lIns="182850" tIns="182850" rIns="182850" bIns="182850" anchor="ctr" anchorCtr="0">
            <a:noAutofit/>
          </a:bodyPr>
          <a:lstStyle/>
          <a:p>
            <a:endParaRPr sz="3600"/>
          </a:p>
        </p:txBody>
      </p:sp>
      <p:sp>
        <p:nvSpPr>
          <p:cNvPr id="744" name="Google Shape;744;p45"/>
          <p:cNvSpPr txBox="1"/>
          <p:nvPr/>
        </p:nvSpPr>
        <p:spPr>
          <a:xfrm flipH="1">
            <a:off x="1450848" y="8137650"/>
            <a:ext cx="3916800" cy="697200"/>
          </a:xfrm>
          <a:prstGeom prst="rect">
            <a:avLst/>
          </a:prstGeom>
          <a:noFill/>
          <a:ln>
            <a:noFill/>
          </a:ln>
        </p:spPr>
        <p:txBody>
          <a:bodyPr spcFirstLastPara="1" wrap="square" lIns="182850" tIns="182850" rIns="182850" bIns="182850" anchor="ctr" anchorCtr="0">
            <a:noAutofit/>
          </a:bodyPr>
          <a:lstStyle/>
          <a:p>
            <a:r>
              <a:rPr lang="en" sz="2200" spc="-200">
                <a:solidFill>
                  <a:srgbClr val="4C7031">
                    <a:alpha val="47000"/>
                  </a:srgbClr>
                </a:solidFill>
                <a:latin typeface="Now Medium" panose="00000600000000000000" charset="0"/>
                <a:sym typeface="Fira Sans Extra Condensed SemiBold"/>
              </a:rPr>
              <a:t>Engage and Train</a:t>
            </a:r>
            <a:endParaRPr sz="2200" spc="-200">
              <a:solidFill>
                <a:srgbClr val="4C7031">
                  <a:alpha val="47000"/>
                </a:srgbClr>
              </a:solidFill>
              <a:latin typeface="Now Medium" panose="00000600000000000000" charset="0"/>
              <a:sym typeface="Fira Sans Extra Condensed SemiBold"/>
            </a:endParaRPr>
          </a:p>
        </p:txBody>
      </p:sp>
      <p:sp>
        <p:nvSpPr>
          <p:cNvPr id="746" name="Google Shape;746;p45"/>
          <p:cNvSpPr/>
          <p:nvPr/>
        </p:nvSpPr>
        <p:spPr>
          <a:xfrm>
            <a:off x="8214218" y="5820900"/>
            <a:ext cx="5880000" cy="2902200"/>
          </a:xfrm>
          <a:prstGeom prst="roundRect">
            <a:avLst>
              <a:gd name="adj" fmla="val 0"/>
            </a:avLst>
          </a:prstGeom>
          <a:solidFill>
            <a:srgbClr val="FFCD2D"/>
          </a:solidFill>
          <a:ln>
            <a:noFill/>
          </a:ln>
        </p:spPr>
        <p:txBody>
          <a:bodyPr spcFirstLastPara="1" wrap="square" lIns="182850" tIns="182850" rIns="182850" bIns="182850" anchor="ctr" anchorCtr="0">
            <a:noAutofit/>
          </a:bodyPr>
          <a:lstStyle/>
          <a:p>
            <a:endParaRPr sz="2200"/>
          </a:p>
        </p:txBody>
      </p:sp>
      <p:sp>
        <p:nvSpPr>
          <p:cNvPr id="747" name="Google Shape;747;p45"/>
          <p:cNvSpPr txBox="1"/>
          <p:nvPr/>
        </p:nvSpPr>
        <p:spPr>
          <a:xfrm flipH="1">
            <a:off x="13273826" y="8189900"/>
            <a:ext cx="3916800" cy="697200"/>
          </a:xfrm>
          <a:prstGeom prst="rect">
            <a:avLst/>
          </a:prstGeom>
          <a:noFill/>
          <a:ln>
            <a:noFill/>
          </a:ln>
        </p:spPr>
        <p:txBody>
          <a:bodyPr spcFirstLastPara="1" wrap="square" lIns="182850" tIns="182850" rIns="182850" bIns="182850" anchor="ctr" anchorCtr="0">
            <a:noAutofit/>
          </a:bodyPr>
          <a:lstStyle/>
          <a:p>
            <a:r>
              <a:rPr lang="en" sz="2200" spc="-200">
                <a:solidFill>
                  <a:srgbClr val="4C7031">
                    <a:alpha val="47000"/>
                  </a:srgbClr>
                </a:solidFill>
                <a:latin typeface="Now Medium" panose="00000600000000000000" charset="0"/>
                <a:sym typeface="Fira Sans Extra Condensed SemiBold"/>
              </a:rPr>
              <a:t>Train</a:t>
            </a:r>
            <a:endParaRPr sz="2200" spc="-200">
              <a:solidFill>
                <a:srgbClr val="4C7031">
                  <a:alpha val="47000"/>
                </a:srgbClr>
              </a:solidFill>
              <a:latin typeface="Now Medium" panose="00000600000000000000" charset="0"/>
              <a:sym typeface="Fira Sans Extra Condensed SemiBold"/>
            </a:endParaRPr>
          </a:p>
        </p:txBody>
      </p:sp>
      <p:cxnSp>
        <p:nvCxnSpPr>
          <p:cNvPr id="749" name="Google Shape;749;p45"/>
          <p:cNvCxnSpPr>
            <a:cxnSpLocks/>
          </p:cNvCxnSpPr>
          <p:nvPr/>
        </p:nvCxnSpPr>
        <p:spPr>
          <a:xfrm rot="10800000">
            <a:off x="1329506" y="2754700"/>
            <a:ext cx="0" cy="5933400"/>
          </a:xfrm>
          <a:prstGeom prst="straightConnector1">
            <a:avLst/>
          </a:prstGeom>
          <a:noFill/>
          <a:ln w="19050" cap="flat" cmpd="sng">
            <a:solidFill>
              <a:schemeClr val="dk2"/>
            </a:solidFill>
            <a:prstDash val="solid"/>
            <a:round/>
            <a:headEnd type="none" w="med" len="med"/>
            <a:tailEnd type="triangle" w="med" len="med"/>
          </a:ln>
        </p:spPr>
      </p:cxnSp>
      <p:cxnSp>
        <p:nvCxnSpPr>
          <p:cNvPr id="750" name="Google Shape;750;p45"/>
          <p:cNvCxnSpPr>
            <a:cxnSpLocks/>
          </p:cNvCxnSpPr>
          <p:nvPr/>
        </p:nvCxnSpPr>
        <p:spPr>
          <a:xfrm>
            <a:off x="1621550" y="8946600"/>
            <a:ext cx="12490800" cy="0"/>
          </a:xfrm>
          <a:prstGeom prst="straightConnector1">
            <a:avLst/>
          </a:prstGeom>
          <a:noFill/>
          <a:ln w="19050" cap="flat" cmpd="sng">
            <a:solidFill>
              <a:schemeClr val="dk2"/>
            </a:solidFill>
            <a:prstDash val="solid"/>
            <a:round/>
            <a:headEnd type="none" w="med" len="med"/>
            <a:tailEnd type="triangle" w="med" len="med"/>
          </a:ln>
        </p:spPr>
      </p:cxnSp>
      <p:sp>
        <p:nvSpPr>
          <p:cNvPr id="751" name="Google Shape;751;p45"/>
          <p:cNvSpPr txBox="1"/>
          <p:nvPr/>
        </p:nvSpPr>
        <p:spPr>
          <a:xfrm rot="-5400000" flipH="1">
            <a:off x="-1663596" y="5372800"/>
            <a:ext cx="4984200" cy="697200"/>
          </a:xfrm>
          <a:prstGeom prst="rect">
            <a:avLst/>
          </a:prstGeom>
          <a:noFill/>
          <a:ln>
            <a:noFill/>
          </a:ln>
        </p:spPr>
        <p:txBody>
          <a:bodyPr spcFirstLastPara="1" wrap="square" lIns="182850" tIns="182850" rIns="182850" bIns="182850" anchor="t" anchorCtr="0">
            <a:noAutofit/>
          </a:bodyPr>
          <a:lstStyle/>
          <a:p>
            <a:pPr algn="ctr"/>
            <a:r>
              <a:rPr lang="en" sz="2000">
                <a:solidFill>
                  <a:schemeClr val="accent6">
                    <a:lumMod val="75000"/>
                  </a:schemeClr>
                </a:solidFill>
                <a:latin typeface="Now Medium" panose="00000600000000000000" charset="0"/>
                <a:ea typeface="Roboto"/>
                <a:cs typeface="Roboto"/>
                <a:sym typeface="Roboto"/>
              </a:rPr>
              <a:t>Ability to Change</a:t>
            </a:r>
            <a:endParaRPr sz="2000">
              <a:solidFill>
                <a:schemeClr val="accent6">
                  <a:lumMod val="75000"/>
                </a:schemeClr>
              </a:solidFill>
              <a:latin typeface="Now Medium" panose="00000600000000000000" charset="0"/>
              <a:ea typeface="Roboto"/>
              <a:cs typeface="Roboto"/>
              <a:sym typeface="Roboto"/>
            </a:endParaRPr>
          </a:p>
        </p:txBody>
      </p:sp>
      <p:sp>
        <p:nvSpPr>
          <p:cNvPr id="752" name="Google Shape;752;p45"/>
          <p:cNvSpPr txBox="1"/>
          <p:nvPr/>
        </p:nvSpPr>
        <p:spPr>
          <a:xfrm flipH="1">
            <a:off x="4936838" y="9114152"/>
            <a:ext cx="5860200" cy="697200"/>
          </a:xfrm>
          <a:prstGeom prst="rect">
            <a:avLst/>
          </a:prstGeom>
          <a:noFill/>
          <a:ln>
            <a:noFill/>
          </a:ln>
        </p:spPr>
        <p:txBody>
          <a:bodyPr spcFirstLastPara="1" wrap="square" lIns="182850" tIns="182850" rIns="182850" bIns="182850" anchor="t" anchorCtr="0">
            <a:noAutofit/>
          </a:bodyPr>
          <a:lstStyle/>
          <a:p>
            <a:pPr algn="ctr"/>
            <a:r>
              <a:rPr lang="en" sz="2000">
                <a:solidFill>
                  <a:schemeClr val="accent6">
                    <a:lumMod val="75000"/>
                  </a:schemeClr>
                </a:solidFill>
                <a:latin typeface="Now Medium" panose="00000600000000000000" charset="0"/>
                <a:ea typeface="Roboto"/>
                <a:cs typeface="Roboto"/>
                <a:sym typeface="Roboto"/>
              </a:rPr>
              <a:t>Motivation to Change</a:t>
            </a:r>
            <a:endParaRPr sz="2000">
              <a:solidFill>
                <a:schemeClr val="accent6">
                  <a:lumMod val="75000"/>
                </a:schemeClr>
              </a:solidFill>
              <a:latin typeface="Now Medium" panose="00000600000000000000" charset="0"/>
              <a:ea typeface="Roboto"/>
              <a:cs typeface="Roboto"/>
              <a:sym typeface="Roboto"/>
            </a:endParaRPr>
          </a:p>
        </p:txBody>
      </p:sp>
      <p:sp>
        <p:nvSpPr>
          <p:cNvPr id="8" name="Google Shape;1032;p54">
            <a:extLst>
              <a:ext uri="{FF2B5EF4-FFF2-40B4-BE49-F238E27FC236}">
                <a16:creationId xmlns:a16="http://schemas.microsoft.com/office/drawing/2014/main" id="{320415FC-7661-8CC4-2B0C-CD35DEC9AF3C}"/>
              </a:ext>
            </a:extLst>
          </p:cNvPr>
          <p:cNvSpPr/>
          <p:nvPr/>
        </p:nvSpPr>
        <p:spPr>
          <a:xfrm>
            <a:off x="10616456" y="3941000"/>
            <a:ext cx="3461506" cy="695400"/>
          </a:xfrm>
          <a:prstGeom prst="roundRect">
            <a:avLst>
              <a:gd name="adj" fmla="val 0"/>
            </a:avLst>
          </a:prstGeom>
          <a:solidFill>
            <a:schemeClr val="accent4">
              <a:lumMod val="60000"/>
              <a:lumOff val="40000"/>
            </a:schemeClr>
          </a:solidFill>
          <a:ln>
            <a:solidFill>
              <a:schemeClr val="accent6">
                <a:lumMod val="75000"/>
              </a:schemeClr>
            </a:solidFill>
          </a:ln>
        </p:spPr>
        <p:txBody>
          <a:bodyPr spcFirstLastPara="1" wrap="square" lIns="182850" tIns="182850" rIns="182850" bIns="182850" anchor="ctr" anchorCtr="0">
            <a:noAutofit/>
          </a:bodyPr>
          <a:lstStyle/>
          <a:p>
            <a:pPr algn="ctr"/>
            <a:r>
              <a:rPr lang="en-SG" sz="2400">
                <a:solidFill>
                  <a:schemeClr val="accent6">
                    <a:lumMod val="75000"/>
                  </a:schemeClr>
                </a:solidFill>
                <a:latin typeface="Now Medium" panose="00000600000000000000" charset="0"/>
                <a:sym typeface="Fira Sans Extra Condensed"/>
              </a:rPr>
              <a:t>Board of Directors</a:t>
            </a:r>
          </a:p>
        </p:txBody>
      </p:sp>
      <p:sp>
        <p:nvSpPr>
          <p:cNvPr id="10" name="TextBox 9">
            <a:extLst>
              <a:ext uri="{FF2B5EF4-FFF2-40B4-BE49-F238E27FC236}">
                <a16:creationId xmlns:a16="http://schemas.microsoft.com/office/drawing/2014/main" id="{773B000E-DD2F-F4AD-6B66-02BCFA5ED70B}"/>
              </a:ext>
            </a:extLst>
          </p:cNvPr>
          <p:cNvSpPr txBox="1"/>
          <p:nvPr/>
        </p:nvSpPr>
        <p:spPr>
          <a:xfrm>
            <a:off x="382333" y="2680811"/>
            <a:ext cx="1068515" cy="369332"/>
          </a:xfrm>
          <a:prstGeom prst="rect">
            <a:avLst/>
          </a:prstGeom>
          <a:noFill/>
        </p:spPr>
        <p:txBody>
          <a:bodyPr wrap="square">
            <a:spAutoFit/>
          </a:bodyPr>
          <a:lstStyle/>
          <a:p>
            <a:r>
              <a:rPr lang="en-SG" i="1">
                <a:solidFill>
                  <a:srgbClr val="404040"/>
                </a:solidFill>
                <a:latin typeface="Now" panose="020B0604020202020204" charset="0"/>
              </a:rPr>
              <a:t>High</a:t>
            </a:r>
            <a:endParaRPr lang="en-SG">
              <a:latin typeface="Now" panose="020B0604020202020204" charset="0"/>
            </a:endParaRPr>
          </a:p>
        </p:txBody>
      </p:sp>
      <p:sp>
        <p:nvSpPr>
          <p:cNvPr id="11" name="TextBox 10">
            <a:extLst>
              <a:ext uri="{FF2B5EF4-FFF2-40B4-BE49-F238E27FC236}">
                <a16:creationId xmlns:a16="http://schemas.microsoft.com/office/drawing/2014/main" id="{AF445E1A-BC5D-BEAA-E0DC-F1F73551FBE4}"/>
              </a:ext>
            </a:extLst>
          </p:cNvPr>
          <p:cNvSpPr txBox="1"/>
          <p:nvPr/>
        </p:nvSpPr>
        <p:spPr>
          <a:xfrm>
            <a:off x="13578092" y="9110600"/>
            <a:ext cx="1068515" cy="369332"/>
          </a:xfrm>
          <a:prstGeom prst="rect">
            <a:avLst/>
          </a:prstGeom>
          <a:noFill/>
        </p:spPr>
        <p:txBody>
          <a:bodyPr wrap="square">
            <a:spAutoFit/>
          </a:bodyPr>
          <a:lstStyle/>
          <a:p>
            <a:r>
              <a:rPr lang="en-SG" i="1">
                <a:solidFill>
                  <a:srgbClr val="404040"/>
                </a:solidFill>
                <a:latin typeface="Now" panose="020B0604020202020204" charset="0"/>
              </a:rPr>
              <a:t>High</a:t>
            </a:r>
            <a:endParaRPr lang="en-SG">
              <a:latin typeface="Now" panose="020B0604020202020204" charset="0"/>
            </a:endParaRPr>
          </a:p>
        </p:txBody>
      </p:sp>
      <p:sp>
        <p:nvSpPr>
          <p:cNvPr id="12" name="TextBox 11">
            <a:extLst>
              <a:ext uri="{FF2B5EF4-FFF2-40B4-BE49-F238E27FC236}">
                <a16:creationId xmlns:a16="http://schemas.microsoft.com/office/drawing/2014/main" id="{AB32825E-9B1A-4DFC-B8A7-D069691B770C}"/>
              </a:ext>
            </a:extLst>
          </p:cNvPr>
          <p:cNvSpPr txBox="1"/>
          <p:nvPr/>
        </p:nvSpPr>
        <p:spPr>
          <a:xfrm>
            <a:off x="1177104" y="9050650"/>
            <a:ext cx="3140896" cy="369332"/>
          </a:xfrm>
          <a:prstGeom prst="rect">
            <a:avLst/>
          </a:prstGeom>
          <a:noFill/>
        </p:spPr>
        <p:txBody>
          <a:bodyPr wrap="square">
            <a:spAutoFit/>
          </a:bodyPr>
          <a:lstStyle/>
          <a:p>
            <a:r>
              <a:rPr lang="en-SG" i="1">
                <a:solidFill>
                  <a:srgbClr val="404040"/>
                </a:solidFill>
                <a:latin typeface="Now" panose="020B0604020202020204" charset="0"/>
              </a:rPr>
              <a:t>Room for Improvement</a:t>
            </a:r>
            <a:endParaRPr lang="en-SG">
              <a:latin typeface="Now" panose="020B0604020202020204" charset="0"/>
            </a:endParaRPr>
          </a:p>
        </p:txBody>
      </p:sp>
      <p:sp>
        <p:nvSpPr>
          <p:cNvPr id="13" name="Google Shape;1022;p54">
            <a:extLst>
              <a:ext uri="{FF2B5EF4-FFF2-40B4-BE49-F238E27FC236}">
                <a16:creationId xmlns:a16="http://schemas.microsoft.com/office/drawing/2014/main" id="{7A3A7A08-1EB8-BCB3-6A9D-DD939701C635}"/>
              </a:ext>
            </a:extLst>
          </p:cNvPr>
          <p:cNvSpPr/>
          <p:nvPr/>
        </p:nvSpPr>
        <p:spPr>
          <a:xfrm>
            <a:off x="9547440" y="3175138"/>
            <a:ext cx="4530522" cy="695400"/>
          </a:xfrm>
          <a:prstGeom prst="roundRect">
            <a:avLst>
              <a:gd name="adj" fmla="val 0"/>
            </a:avLst>
          </a:prstGeom>
          <a:solidFill>
            <a:schemeClr val="accent4">
              <a:lumMod val="60000"/>
              <a:lumOff val="40000"/>
            </a:schemeClr>
          </a:solidFill>
          <a:ln>
            <a:solidFill>
              <a:schemeClr val="accent6">
                <a:lumMod val="75000"/>
              </a:schemeClr>
            </a:solidFill>
          </a:ln>
        </p:spPr>
        <p:txBody>
          <a:bodyPr spcFirstLastPara="1" wrap="square" lIns="182850" tIns="182850" rIns="182850" bIns="182850" anchor="ctr" anchorCtr="0">
            <a:noAutofit/>
          </a:bodyPr>
          <a:lstStyle/>
          <a:p>
            <a:pPr algn="ctr"/>
            <a:r>
              <a:rPr lang="en-SG" sz="2400">
                <a:solidFill>
                  <a:schemeClr val="accent6">
                    <a:lumMod val="75000"/>
                  </a:schemeClr>
                </a:solidFill>
                <a:latin typeface="Now Medium" panose="00000600000000000000" charset="0"/>
                <a:sym typeface="Fira Sans Extra Condensed"/>
              </a:rPr>
              <a:t>Shareholders &amp; Investors</a:t>
            </a:r>
          </a:p>
        </p:txBody>
      </p:sp>
      <p:sp>
        <p:nvSpPr>
          <p:cNvPr id="14" name="Google Shape;1024;p54">
            <a:extLst>
              <a:ext uri="{FF2B5EF4-FFF2-40B4-BE49-F238E27FC236}">
                <a16:creationId xmlns:a16="http://schemas.microsoft.com/office/drawing/2014/main" id="{C438440F-A946-E446-BBA1-79A73A9EF6EF}"/>
              </a:ext>
            </a:extLst>
          </p:cNvPr>
          <p:cNvSpPr/>
          <p:nvPr/>
        </p:nvSpPr>
        <p:spPr>
          <a:xfrm>
            <a:off x="1593597" y="5820900"/>
            <a:ext cx="3424049" cy="695400"/>
          </a:xfrm>
          <a:prstGeom prst="roundRect">
            <a:avLst>
              <a:gd name="adj" fmla="val 0"/>
            </a:avLst>
          </a:prstGeom>
          <a:solidFill>
            <a:schemeClr val="accent4">
              <a:lumMod val="60000"/>
              <a:lumOff val="40000"/>
            </a:schemeClr>
          </a:solidFill>
          <a:ln>
            <a:solidFill>
              <a:schemeClr val="accent6">
                <a:lumMod val="75000"/>
              </a:schemeClr>
            </a:solidFill>
          </a:ln>
        </p:spPr>
        <p:txBody>
          <a:bodyPr spcFirstLastPara="1" wrap="square" lIns="182850" tIns="182850" rIns="182850" bIns="182850" anchor="ctr" anchorCtr="0">
            <a:noAutofit/>
          </a:bodyPr>
          <a:lstStyle/>
          <a:p>
            <a:pPr algn="ctr"/>
            <a:r>
              <a:rPr lang="en" sz="2400">
                <a:solidFill>
                  <a:schemeClr val="accent6">
                    <a:lumMod val="75000"/>
                  </a:schemeClr>
                </a:solidFill>
                <a:latin typeface="Now Medium" panose="00000600000000000000" charset="0"/>
                <a:ea typeface="Fira Sans Extra Condensed"/>
                <a:cs typeface="Fira Sans Extra Condensed"/>
                <a:sym typeface="Fira Sans Extra Condensed"/>
              </a:rPr>
              <a:t>Suppliers &amp; Partners</a:t>
            </a:r>
            <a:endParaRPr sz="2400">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5" name="Google Shape;1020;p54">
            <a:extLst>
              <a:ext uri="{FF2B5EF4-FFF2-40B4-BE49-F238E27FC236}">
                <a16:creationId xmlns:a16="http://schemas.microsoft.com/office/drawing/2014/main" id="{DF3C9382-54D7-8F74-27E7-EE7087B12666}"/>
              </a:ext>
            </a:extLst>
          </p:cNvPr>
          <p:cNvSpPr/>
          <p:nvPr/>
        </p:nvSpPr>
        <p:spPr>
          <a:xfrm>
            <a:off x="1598423" y="3283091"/>
            <a:ext cx="5394450" cy="695400"/>
          </a:xfrm>
          <a:prstGeom prst="roundRect">
            <a:avLst>
              <a:gd name="adj" fmla="val 0"/>
            </a:avLst>
          </a:prstGeom>
          <a:solidFill>
            <a:schemeClr val="accent4">
              <a:lumMod val="60000"/>
              <a:lumOff val="40000"/>
            </a:schemeClr>
          </a:solidFill>
          <a:ln>
            <a:solidFill>
              <a:schemeClr val="accent6">
                <a:lumMod val="75000"/>
              </a:schemeClr>
            </a:solidFill>
          </a:ln>
        </p:spPr>
        <p:txBody>
          <a:bodyPr spcFirstLastPara="1" wrap="square" lIns="182850" tIns="182850" rIns="182850" bIns="182850" anchor="ctr" anchorCtr="0">
            <a:noAutofit/>
          </a:bodyPr>
          <a:lstStyle/>
          <a:p>
            <a:pPr algn="ctr"/>
            <a:r>
              <a:rPr lang="en-SG" sz="2400">
                <a:solidFill>
                  <a:schemeClr val="accent6">
                    <a:lumMod val="75000"/>
                  </a:schemeClr>
                </a:solidFill>
                <a:latin typeface="Now Medium" panose="00000600000000000000" charset="0"/>
                <a:ea typeface="Fira Sans Extra Condensed"/>
                <a:cs typeface="Fira Sans Extra Condensed"/>
                <a:sym typeface="Fira Sans Extra Condensed"/>
              </a:rPr>
              <a:t>Government &amp; Regulatory Bodies</a:t>
            </a:r>
            <a:endParaRPr sz="2400">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6" name="Google Shape;1034;p54">
            <a:extLst>
              <a:ext uri="{FF2B5EF4-FFF2-40B4-BE49-F238E27FC236}">
                <a16:creationId xmlns:a16="http://schemas.microsoft.com/office/drawing/2014/main" id="{1BD7EFC8-331F-14B8-E629-0D811F27DF9B}"/>
              </a:ext>
            </a:extLst>
          </p:cNvPr>
          <p:cNvSpPr/>
          <p:nvPr/>
        </p:nvSpPr>
        <p:spPr>
          <a:xfrm>
            <a:off x="5291389" y="5821725"/>
            <a:ext cx="2163907" cy="695400"/>
          </a:xfrm>
          <a:prstGeom prst="roundRect">
            <a:avLst>
              <a:gd name="adj" fmla="val 0"/>
            </a:avLst>
          </a:prstGeom>
          <a:solidFill>
            <a:schemeClr val="accent4">
              <a:lumMod val="20000"/>
              <a:lumOff val="80000"/>
            </a:schemeClr>
          </a:solidFill>
          <a:ln>
            <a:solidFill>
              <a:schemeClr val="accent6">
                <a:lumMod val="75000"/>
              </a:schemeClr>
            </a:solidFill>
          </a:ln>
        </p:spPr>
        <p:txBody>
          <a:bodyPr spcFirstLastPara="1" wrap="square" lIns="182850" tIns="182850" rIns="182850" bIns="182850" anchor="ctr" anchorCtr="0">
            <a:noAutofit/>
          </a:bodyPr>
          <a:lstStyle/>
          <a:p>
            <a:pPr algn="ctr"/>
            <a:r>
              <a:rPr lang="en" sz="2400" b="1">
                <a:solidFill>
                  <a:schemeClr val="accent6">
                    <a:lumMod val="75000"/>
                  </a:schemeClr>
                </a:solidFill>
                <a:latin typeface="Now Medium" panose="00000600000000000000" charset="0"/>
                <a:ea typeface="Fira Sans Extra Condensed"/>
                <a:cs typeface="Fira Sans Extra Condensed"/>
                <a:sym typeface="Fira Sans Extra Condensed"/>
              </a:rPr>
              <a:t>Employees</a:t>
            </a:r>
            <a:endParaRPr sz="2400" b="1">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7" name="Google Shape;1028;p54">
            <a:extLst>
              <a:ext uri="{FF2B5EF4-FFF2-40B4-BE49-F238E27FC236}">
                <a16:creationId xmlns:a16="http://schemas.microsoft.com/office/drawing/2014/main" id="{47DF90EB-8CA7-C08F-A92D-107022118064}"/>
              </a:ext>
            </a:extLst>
          </p:cNvPr>
          <p:cNvSpPr/>
          <p:nvPr/>
        </p:nvSpPr>
        <p:spPr>
          <a:xfrm>
            <a:off x="8214218" y="5880400"/>
            <a:ext cx="3164982" cy="695400"/>
          </a:xfrm>
          <a:prstGeom prst="roundRect">
            <a:avLst>
              <a:gd name="adj" fmla="val 0"/>
            </a:avLst>
          </a:prstGeom>
          <a:solidFill>
            <a:schemeClr val="accent4">
              <a:lumMod val="60000"/>
              <a:lumOff val="40000"/>
            </a:schemeClr>
          </a:solidFill>
          <a:ln>
            <a:solidFill>
              <a:schemeClr val="accent6">
                <a:lumMod val="75000"/>
              </a:schemeClr>
            </a:solidFill>
          </a:ln>
        </p:spPr>
        <p:txBody>
          <a:bodyPr spcFirstLastPara="1" wrap="square" lIns="182850" tIns="182850" rIns="182850" bIns="182850" anchor="ctr" anchorCtr="0">
            <a:noAutofit/>
          </a:bodyPr>
          <a:lstStyle/>
          <a:p>
            <a:pPr algn="ctr"/>
            <a:r>
              <a:rPr lang="en" sz="2400">
                <a:solidFill>
                  <a:schemeClr val="accent6">
                    <a:lumMod val="75000"/>
                  </a:schemeClr>
                </a:solidFill>
                <a:latin typeface="Now Medium" panose="00000600000000000000" charset="0"/>
                <a:ea typeface="Fira Sans Extra Condensed"/>
                <a:cs typeface="Fira Sans Extra Condensed"/>
                <a:sym typeface="Fira Sans Extra Condensed"/>
              </a:rPr>
              <a:t>Local Community</a:t>
            </a:r>
            <a:endParaRPr sz="2400">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8" name="Google Shape;1030;p54">
            <a:extLst>
              <a:ext uri="{FF2B5EF4-FFF2-40B4-BE49-F238E27FC236}">
                <a16:creationId xmlns:a16="http://schemas.microsoft.com/office/drawing/2014/main" id="{9EB0FE66-7647-ABFF-CB3F-F354922B4312}"/>
              </a:ext>
            </a:extLst>
          </p:cNvPr>
          <p:cNvSpPr/>
          <p:nvPr/>
        </p:nvSpPr>
        <p:spPr>
          <a:xfrm>
            <a:off x="8214218" y="4961500"/>
            <a:ext cx="1333222" cy="695400"/>
          </a:xfrm>
          <a:prstGeom prst="roundRect">
            <a:avLst>
              <a:gd name="adj" fmla="val 0"/>
            </a:avLst>
          </a:prstGeom>
          <a:solidFill>
            <a:schemeClr val="accent4">
              <a:lumMod val="60000"/>
              <a:lumOff val="40000"/>
            </a:schemeClr>
          </a:solidFill>
          <a:ln>
            <a:solidFill>
              <a:schemeClr val="accent6">
                <a:lumMod val="75000"/>
              </a:schemeClr>
            </a:solidFill>
          </a:ln>
        </p:spPr>
        <p:txBody>
          <a:bodyPr spcFirstLastPara="1" wrap="square" lIns="182850" tIns="182850" rIns="182850" bIns="182850" anchor="ctr" anchorCtr="0">
            <a:noAutofit/>
          </a:bodyPr>
          <a:lstStyle/>
          <a:p>
            <a:pPr algn="ctr"/>
            <a:r>
              <a:rPr lang="en" sz="2400">
                <a:solidFill>
                  <a:schemeClr val="accent6">
                    <a:lumMod val="75000"/>
                  </a:schemeClr>
                </a:solidFill>
                <a:latin typeface="Now Medium" panose="00000600000000000000" charset="0"/>
                <a:ea typeface="Fira Sans Extra Condensed"/>
                <a:cs typeface="Fira Sans Extra Condensed"/>
                <a:sym typeface="Fira Sans Extra Condensed"/>
              </a:rPr>
              <a:t>NGOs</a:t>
            </a:r>
            <a:endParaRPr sz="2400">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9" name="Google Shape;1026;p54">
            <a:extLst>
              <a:ext uri="{FF2B5EF4-FFF2-40B4-BE49-F238E27FC236}">
                <a16:creationId xmlns:a16="http://schemas.microsoft.com/office/drawing/2014/main" id="{C6222736-640C-726E-A881-C30289D79219}"/>
              </a:ext>
            </a:extLst>
          </p:cNvPr>
          <p:cNvSpPr/>
          <p:nvPr/>
        </p:nvSpPr>
        <p:spPr>
          <a:xfrm>
            <a:off x="8214217" y="6576600"/>
            <a:ext cx="2088099" cy="695400"/>
          </a:xfrm>
          <a:prstGeom prst="roundRect">
            <a:avLst>
              <a:gd name="adj" fmla="val 0"/>
            </a:avLst>
          </a:prstGeom>
          <a:solidFill>
            <a:schemeClr val="accent4">
              <a:lumMod val="60000"/>
              <a:lumOff val="40000"/>
            </a:schemeClr>
          </a:solidFill>
          <a:ln>
            <a:solidFill>
              <a:schemeClr val="accent6">
                <a:lumMod val="75000"/>
              </a:schemeClr>
            </a:solidFill>
          </a:ln>
        </p:spPr>
        <p:txBody>
          <a:bodyPr spcFirstLastPara="1" wrap="square" lIns="182850" tIns="182850" rIns="182850" bIns="182850" anchor="ctr" anchorCtr="0">
            <a:noAutofit/>
          </a:bodyPr>
          <a:lstStyle/>
          <a:p>
            <a:pPr algn="ctr"/>
            <a:r>
              <a:rPr lang="en" sz="2400">
                <a:solidFill>
                  <a:schemeClr val="accent6">
                    <a:lumMod val="75000"/>
                  </a:schemeClr>
                </a:solidFill>
                <a:latin typeface="Now Medium" panose="00000600000000000000" charset="0"/>
                <a:ea typeface="Fira Sans Extra Condensed"/>
                <a:cs typeface="Fira Sans Extra Condensed"/>
                <a:sym typeface="Fira Sans Extra Condensed"/>
              </a:rPr>
              <a:t>Customers</a:t>
            </a:r>
            <a:endParaRPr sz="2400">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20" name="Freeform 3">
            <a:extLst>
              <a:ext uri="{FF2B5EF4-FFF2-40B4-BE49-F238E27FC236}">
                <a16:creationId xmlns:a16="http://schemas.microsoft.com/office/drawing/2014/main" id="{F615ED4F-61E2-D46A-C5CD-E10BCF5D9846}"/>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21" name="TextBox 6">
            <a:extLst>
              <a:ext uri="{FF2B5EF4-FFF2-40B4-BE49-F238E27FC236}">
                <a16:creationId xmlns:a16="http://schemas.microsoft.com/office/drawing/2014/main" id="{0B130F84-2638-011B-B111-70C46318047D}"/>
              </a:ext>
            </a:extLst>
          </p:cNvPr>
          <p:cNvSpPr txBox="1"/>
          <p:nvPr/>
        </p:nvSpPr>
        <p:spPr>
          <a:xfrm>
            <a:off x="865666" y="758516"/>
            <a:ext cx="9637031" cy="1228675"/>
          </a:xfrm>
          <a:prstGeom prst="rect">
            <a:avLst/>
          </a:prstGeom>
        </p:spPr>
        <p:txBody>
          <a:bodyPr lIns="0" tIns="0" rIns="0" bIns="0" rtlCol="0" anchor="t">
            <a:spAutoFit/>
          </a:bodyPr>
          <a:lstStyle/>
          <a:p>
            <a:pPr marL="0" lvl="0" indent="0">
              <a:lnSpc>
                <a:spcPts val="9600"/>
              </a:lnSpc>
            </a:pPr>
            <a:r>
              <a:rPr lang="en-US" sz="8000" spc="-200">
                <a:solidFill>
                  <a:srgbClr val="4C7031"/>
                </a:solidFill>
                <a:latin typeface="Ovo"/>
              </a:rPr>
              <a:t>Stakeholder Analysis</a:t>
            </a:r>
          </a:p>
        </p:txBody>
      </p:sp>
      <p:sp>
        <p:nvSpPr>
          <p:cNvPr id="22" name="Google Shape;1035;p54">
            <a:extLst>
              <a:ext uri="{FF2B5EF4-FFF2-40B4-BE49-F238E27FC236}">
                <a16:creationId xmlns:a16="http://schemas.microsoft.com/office/drawing/2014/main" id="{F7364135-B595-154F-0D23-A32D3A944F9F}"/>
              </a:ext>
            </a:extLst>
          </p:cNvPr>
          <p:cNvSpPr txBox="1"/>
          <p:nvPr/>
        </p:nvSpPr>
        <p:spPr>
          <a:xfrm>
            <a:off x="14367961" y="3303800"/>
            <a:ext cx="3916801" cy="3213325"/>
          </a:xfrm>
          <a:prstGeom prst="rect">
            <a:avLst/>
          </a:prstGeom>
          <a:solidFill>
            <a:schemeClr val="accent4">
              <a:lumMod val="20000"/>
              <a:lumOff val="80000"/>
            </a:schemeClr>
          </a:solidFill>
          <a:ln>
            <a:solidFill>
              <a:schemeClr val="accent6">
                <a:lumMod val="75000"/>
              </a:schemeClr>
            </a:solidFill>
          </a:ln>
        </p:spPr>
        <p:txBody>
          <a:bodyPr spcFirstLastPara="1" wrap="square" lIns="182850" tIns="182850" rIns="182850" bIns="182850" anchor="ctr" anchorCtr="0">
            <a:noAutofit/>
          </a:bodyPr>
          <a:lstStyle>
            <a:defPPr>
              <a:defRPr lang="en-US"/>
            </a:defPPr>
            <a:lvl1pPr algn="ctr">
              <a:defRPr sz="2400" b="1">
                <a:solidFill>
                  <a:schemeClr val="accent6">
                    <a:lumMod val="75000"/>
                  </a:schemeClr>
                </a:solidFill>
                <a:latin typeface="Now Medium" panose="00000600000000000000" charset="0"/>
                <a:ea typeface="Fira Sans Extra Condensed"/>
                <a:cs typeface="Fira Sans Extra Condensed"/>
              </a:defRPr>
            </a:lvl1pPr>
          </a:lstStyle>
          <a:p>
            <a:pPr algn="l"/>
            <a:r>
              <a:rPr lang="en-SG" b="1">
                <a:solidFill>
                  <a:schemeClr val="accent6">
                    <a:lumMod val="75000"/>
                  </a:schemeClr>
                </a:solidFill>
                <a:latin typeface="Now Medium" panose="00000600000000000000" charset="0"/>
                <a:ea typeface="Fira Sans Extra Condensed"/>
                <a:cs typeface="Fira Sans Extra Condensed"/>
                <a:sym typeface="Fira Sans Extra Condensed"/>
              </a:rPr>
              <a:t>Employees</a:t>
            </a:r>
            <a:r>
              <a:rPr lang="en-SG" sz="1800" b="1">
                <a:solidFill>
                  <a:schemeClr val="accent6">
                    <a:lumMod val="75000"/>
                  </a:schemeClr>
                </a:solidFill>
                <a:latin typeface="Now Medium" panose="00000600000000000000" charset="0"/>
                <a:ea typeface="Fira Sans Extra Condensed"/>
                <a:cs typeface="Fira Sans Extra Condensed"/>
                <a:sym typeface="Fira Sans Extra Condensed"/>
              </a:rPr>
              <a:t>:</a:t>
            </a:r>
          </a:p>
          <a:p>
            <a:pPr algn="l"/>
            <a:endParaRPr lang="en" sz="1800" b="0">
              <a:latin typeface="Now" panose="020B0604020202020204" charset="0"/>
              <a:sym typeface="Roboto"/>
            </a:endParaRPr>
          </a:p>
          <a:p>
            <a:pPr algn="l"/>
            <a:r>
              <a:rPr lang="en" sz="1800" b="0">
                <a:latin typeface="Now" panose="020B0604020202020204" charset="0"/>
                <a:sym typeface="Roboto"/>
              </a:rPr>
              <a:t>Defining stakeholder for successful change</a:t>
            </a:r>
          </a:p>
          <a:p>
            <a:pPr algn="l"/>
            <a:endParaRPr lang="en" sz="1800" b="0">
              <a:latin typeface="Now" panose="020B0604020202020204" charset="0"/>
              <a:sym typeface="Roboto"/>
            </a:endParaRPr>
          </a:p>
          <a:p>
            <a:pPr algn="l"/>
            <a:r>
              <a:rPr lang="en-SG" sz="1800" b="0">
                <a:latin typeface="Now" panose="020B0604020202020204" charset="0"/>
                <a:sym typeface="Roboto"/>
              </a:rPr>
              <a:t>Change needs to transcend hierarchy across 04 SBGs + HCE  </a:t>
            </a:r>
          </a:p>
          <a:p>
            <a:pPr algn="l"/>
            <a:endParaRPr lang="en-SG" sz="1800" b="0">
              <a:latin typeface="Now" panose="020B0604020202020204" charset="0"/>
              <a:sym typeface="Roboto"/>
            </a:endParaRPr>
          </a:p>
          <a:p>
            <a:pPr algn="l"/>
            <a:r>
              <a:rPr lang="en-SG" sz="1800" b="0">
                <a:latin typeface="Now" panose="020B0604020202020204" charset="0"/>
                <a:sym typeface="Roboto"/>
              </a:rPr>
              <a:t>Targeted approach for employees in each SBG</a:t>
            </a:r>
            <a:endParaRPr sz="1800" b="0">
              <a:latin typeface="Now" panose="020B0604020202020204" charset="0"/>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4"/>
          <p:cNvSpPr/>
          <p:nvPr/>
        </p:nvSpPr>
        <p:spPr>
          <a:xfrm>
            <a:off x="685332" y="2720300"/>
            <a:ext cx="3092850" cy="6498091"/>
          </a:xfrm>
          <a:prstGeom prst="round2SameRect">
            <a:avLst>
              <a:gd name="adj1" fmla="val 11626"/>
              <a:gd name="adj2" fmla="val 0"/>
            </a:avLst>
          </a:prstGeom>
          <a:solidFill>
            <a:schemeClr val="accent4">
              <a:lumMod val="40000"/>
              <a:lumOff val="60000"/>
            </a:schemeClr>
          </a:solidFill>
          <a:ln>
            <a:noFill/>
          </a:ln>
        </p:spPr>
        <p:txBody>
          <a:bodyPr spcFirstLastPara="1" wrap="square" lIns="182850" tIns="182850" rIns="182850" bIns="182850" anchor="t" anchorCtr="0">
            <a:noAutofit/>
          </a:bodyPr>
          <a:lstStyle/>
          <a:p>
            <a:pPr algn="ctr"/>
            <a:r>
              <a:rPr lang="en-US">
                <a:solidFill>
                  <a:schemeClr val="accent6">
                    <a:lumMod val="50000"/>
                  </a:schemeClr>
                </a:solidFill>
                <a:latin typeface="Now" panose="020B0604020202020204" charset="0"/>
                <a:ea typeface="Roboto"/>
                <a:cs typeface="Roboto"/>
                <a:sym typeface="Roboto"/>
              </a:rPr>
              <a:t>Industry chemicals and manufacturing supplies, largely from AlliedSignal’s portfolio</a:t>
            </a:r>
          </a:p>
          <a:p>
            <a:pPr algn="ctr"/>
            <a:endParaRPr lang="en-SG">
              <a:solidFill>
                <a:schemeClr val="accent6">
                  <a:lumMod val="50000"/>
                </a:schemeClr>
              </a:solidFill>
              <a:latin typeface="Now" panose="020B0604020202020204" charset="0"/>
            </a:endParaRPr>
          </a:p>
        </p:txBody>
      </p:sp>
      <p:sp>
        <p:nvSpPr>
          <p:cNvPr id="717" name="Google Shape;717;p44"/>
          <p:cNvSpPr/>
          <p:nvPr/>
        </p:nvSpPr>
        <p:spPr>
          <a:xfrm rot="10800000">
            <a:off x="685269" y="8988917"/>
            <a:ext cx="3092930" cy="969314"/>
          </a:xfrm>
          <a:prstGeom prst="round2SameRect">
            <a:avLst>
              <a:gd name="adj1" fmla="val 34969"/>
              <a:gd name="adj2" fmla="val 0"/>
            </a:avLst>
          </a:prstGeom>
          <a:solidFill>
            <a:srgbClr val="FFCD2D"/>
          </a:solidFill>
          <a:ln>
            <a:noFill/>
          </a:ln>
          <a:effectLst/>
        </p:spPr>
        <p:txBody>
          <a:bodyPr spcFirstLastPara="1" wrap="square" lIns="182850" tIns="182850" rIns="182850" bIns="182850" anchor="ctr" anchorCtr="0">
            <a:noAutofit/>
          </a:bodyPr>
          <a:lstStyle/>
          <a:p>
            <a:endParaRPr>
              <a:solidFill>
                <a:schemeClr val="accent6">
                  <a:lumMod val="50000"/>
                </a:schemeClr>
              </a:solidFill>
              <a:latin typeface="Now" panose="020B0604020202020204" charset="0"/>
            </a:endParaRPr>
          </a:p>
        </p:txBody>
      </p:sp>
      <p:sp>
        <p:nvSpPr>
          <p:cNvPr id="718" name="Google Shape;718;p44"/>
          <p:cNvSpPr txBox="1"/>
          <p:nvPr/>
        </p:nvSpPr>
        <p:spPr>
          <a:xfrm flipH="1">
            <a:off x="662112" y="8987012"/>
            <a:ext cx="3111791" cy="971219"/>
          </a:xfrm>
          <a:prstGeom prst="rect">
            <a:avLst/>
          </a:prstGeom>
          <a:noFill/>
          <a:ln>
            <a:noFill/>
          </a:ln>
          <a:effectLst/>
        </p:spPr>
        <p:txBody>
          <a:bodyPr spcFirstLastPara="1" wrap="square" lIns="0" tIns="182850" rIns="0" bIns="182850" anchor="ctr" anchorCtr="0">
            <a:noAutofit/>
          </a:bodyPr>
          <a:lstStyle/>
          <a:p>
            <a:pPr algn="ctr"/>
            <a:r>
              <a:rPr lang="en-SG" sz="2200" spc="39">
                <a:solidFill>
                  <a:schemeClr val="accent6">
                    <a:lumMod val="50000"/>
                  </a:schemeClr>
                </a:solidFill>
                <a:latin typeface="Now"/>
                <a:sym typeface="Fira Sans Extra Condensed SemiBold"/>
              </a:rPr>
              <a:t>Performance Materials &amp; Technologies</a:t>
            </a:r>
          </a:p>
        </p:txBody>
      </p:sp>
      <p:sp>
        <p:nvSpPr>
          <p:cNvPr id="719" name="Google Shape;719;p44"/>
          <p:cNvSpPr txBox="1"/>
          <p:nvPr/>
        </p:nvSpPr>
        <p:spPr>
          <a:xfrm flipH="1">
            <a:off x="745864" y="3911450"/>
            <a:ext cx="3090553" cy="3882508"/>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Cultural differences between “Red” and “Blue”</a:t>
            </a:r>
          </a:p>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 Created own Sustainable Technology Solutions with highest growth, less willing to change</a:t>
            </a:r>
          </a:p>
          <a:p>
            <a:pPr marL="365760" indent="-152400">
              <a:spcBef>
                <a:spcPts val="2000"/>
              </a:spcBef>
              <a:buClr>
                <a:schemeClr val="dk1"/>
              </a:buClr>
              <a:buSzPts val="1200"/>
              <a:buFont typeface="Roboto"/>
              <a:buChar char="●"/>
            </a:pPr>
            <a:endParaRPr lang="en-US">
              <a:solidFill>
                <a:schemeClr val="accent6">
                  <a:lumMod val="50000"/>
                </a:schemeClr>
              </a:solidFill>
              <a:latin typeface="Now" panose="020B0604020202020204" charset="0"/>
              <a:ea typeface="Roboto"/>
              <a:cs typeface="Roboto"/>
              <a:sym typeface="Roboto"/>
            </a:endParaRPr>
          </a:p>
        </p:txBody>
      </p:sp>
      <p:sp>
        <p:nvSpPr>
          <p:cNvPr id="720" name="Google Shape;720;p44"/>
          <p:cNvSpPr/>
          <p:nvPr/>
        </p:nvSpPr>
        <p:spPr>
          <a:xfrm>
            <a:off x="4045657" y="2717798"/>
            <a:ext cx="3096444" cy="6500594"/>
          </a:xfrm>
          <a:prstGeom prst="round2SameRect">
            <a:avLst>
              <a:gd name="adj1" fmla="val 11626"/>
              <a:gd name="adj2" fmla="val 0"/>
            </a:avLst>
          </a:prstGeom>
          <a:solidFill>
            <a:schemeClr val="accent4">
              <a:lumMod val="40000"/>
              <a:lumOff val="60000"/>
            </a:schemeClr>
          </a:solidFill>
          <a:ln>
            <a:noFill/>
          </a:ln>
        </p:spPr>
        <p:txBody>
          <a:bodyPr spcFirstLastPara="1" wrap="square" lIns="182850" tIns="182850" rIns="182850" bIns="182850" anchor="t" anchorCtr="0">
            <a:noAutofit/>
          </a:bodyPr>
          <a:lstStyle/>
          <a:p>
            <a:pPr algn="ctr"/>
            <a:r>
              <a:rPr lang="en-US">
                <a:solidFill>
                  <a:schemeClr val="accent6">
                    <a:lumMod val="50000"/>
                  </a:schemeClr>
                </a:solidFill>
                <a:latin typeface="Now" panose="020B0604020202020204" charset="0"/>
                <a:ea typeface="Roboto"/>
                <a:cs typeface="Roboto"/>
                <a:sym typeface="Roboto"/>
              </a:rPr>
              <a:t>Fire, Security, controls and automation products for buildings</a:t>
            </a:r>
          </a:p>
          <a:p>
            <a:pPr algn="ctr"/>
            <a:endParaRPr>
              <a:solidFill>
                <a:schemeClr val="accent6">
                  <a:lumMod val="50000"/>
                </a:schemeClr>
              </a:solidFill>
              <a:latin typeface="Now" panose="020B0604020202020204" charset="0"/>
            </a:endParaRPr>
          </a:p>
        </p:txBody>
      </p:sp>
      <p:sp>
        <p:nvSpPr>
          <p:cNvPr id="721" name="Google Shape;721;p44"/>
          <p:cNvSpPr/>
          <p:nvPr/>
        </p:nvSpPr>
        <p:spPr>
          <a:xfrm rot="10800000">
            <a:off x="4045597" y="8987013"/>
            <a:ext cx="3092930" cy="969314"/>
          </a:xfrm>
          <a:prstGeom prst="round2SameRect">
            <a:avLst>
              <a:gd name="adj1" fmla="val 34969"/>
              <a:gd name="adj2" fmla="val 0"/>
            </a:avLst>
          </a:prstGeom>
          <a:solidFill>
            <a:srgbClr val="FFCD2D"/>
          </a:solidFill>
          <a:ln>
            <a:noFill/>
          </a:ln>
          <a:effectLst/>
        </p:spPr>
        <p:txBody>
          <a:bodyPr spcFirstLastPara="1" wrap="square" lIns="182850" tIns="182850" rIns="182850" bIns="182850" anchor="t" anchorCtr="0">
            <a:noAutofit/>
          </a:bodyPr>
          <a:lstStyle/>
          <a:p>
            <a:pPr algn="ctr"/>
            <a:endParaRPr>
              <a:solidFill>
                <a:schemeClr val="accent6">
                  <a:lumMod val="50000"/>
                </a:schemeClr>
              </a:solidFill>
              <a:latin typeface="Now" panose="020B0604020202020204" charset="0"/>
            </a:endParaRPr>
          </a:p>
        </p:txBody>
      </p:sp>
      <p:sp>
        <p:nvSpPr>
          <p:cNvPr id="722" name="Google Shape;722;p44"/>
          <p:cNvSpPr txBox="1"/>
          <p:nvPr/>
        </p:nvSpPr>
        <p:spPr>
          <a:xfrm flipH="1">
            <a:off x="4043676" y="8994909"/>
            <a:ext cx="3099629" cy="928071"/>
          </a:xfrm>
          <a:prstGeom prst="rect">
            <a:avLst/>
          </a:prstGeom>
          <a:noFill/>
          <a:ln>
            <a:noFill/>
          </a:ln>
          <a:effectLst/>
        </p:spPr>
        <p:txBody>
          <a:bodyPr spcFirstLastPara="1" wrap="square" lIns="0" tIns="182850" rIns="0" bIns="182850" anchor="ctr" anchorCtr="0">
            <a:noAutofit/>
          </a:bodyPr>
          <a:lstStyle/>
          <a:p>
            <a:pPr algn="ctr"/>
            <a:r>
              <a:rPr lang="en-SG" sz="2200" spc="39">
                <a:solidFill>
                  <a:schemeClr val="accent6">
                    <a:lumMod val="50000"/>
                  </a:schemeClr>
                </a:solidFill>
                <a:latin typeface="Now"/>
                <a:sym typeface="Fira Sans Extra Condensed SemiBold"/>
              </a:rPr>
              <a:t>Honeywell Building Technologies</a:t>
            </a:r>
          </a:p>
        </p:txBody>
      </p:sp>
      <p:sp>
        <p:nvSpPr>
          <p:cNvPr id="723" name="Google Shape;723;p44"/>
          <p:cNvSpPr txBox="1"/>
          <p:nvPr/>
        </p:nvSpPr>
        <p:spPr>
          <a:xfrm flipH="1">
            <a:off x="4043676" y="3813692"/>
            <a:ext cx="3082160" cy="3450708"/>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Potential reliance on existing strategic accounts program to sell solutions – translated to lower priority amongst SBGs</a:t>
            </a:r>
            <a:endParaRPr>
              <a:solidFill>
                <a:schemeClr val="accent6">
                  <a:lumMod val="50000"/>
                </a:schemeClr>
              </a:solidFill>
              <a:latin typeface="Now" panose="020B0604020202020204" charset="0"/>
              <a:ea typeface="Roboto"/>
              <a:cs typeface="Roboto"/>
              <a:sym typeface="Roboto"/>
            </a:endParaRPr>
          </a:p>
        </p:txBody>
      </p:sp>
      <p:sp>
        <p:nvSpPr>
          <p:cNvPr id="724" name="Google Shape;724;p44"/>
          <p:cNvSpPr/>
          <p:nvPr/>
        </p:nvSpPr>
        <p:spPr>
          <a:xfrm>
            <a:off x="7557439" y="2717798"/>
            <a:ext cx="3096444" cy="6500594"/>
          </a:xfrm>
          <a:prstGeom prst="round2SameRect">
            <a:avLst>
              <a:gd name="adj1" fmla="val 11626"/>
              <a:gd name="adj2" fmla="val 0"/>
            </a:avLst>
          </a:prstGeom>
          <a:solidFill>
            <a:schemeClr val="accent4">
              <a:lumMod val="40000"/>
              <a:lumOff val="60000"/>
            </a:schemeClr>
          </a:solidFill>
          <a:ln>
            <a:noFill/>
          </a:ln>
        </p:spPr>
        <p:txBody>
          <a:bodyPr spcFirstLastPara="1" wrap="square" lIns="182850" tIns="182850" rIns="182850" bIns="182850" anchor="t" anchorCtr="0">
            <a:noAutofit/>
          </a:bodyPr>
          <a:lstStyle/>
          <a:p>
            <a:pPr algn="ctr"/>
            <a:r>
              <a:rPr lang="en-US">
                <a:solidFill>
                  <a:schemeClr val="accent6">
                    <a:lumMod val="50000"/>
                  </a:schemeClr>
                </a:solidFill>
                <a:latin typeface="Now" panose="020B0604020202020204" charset="0"/>
                <a:ea typeface="Roboto"/>
                <a:cs typeface="Roboto"/>
                <a:sym typeface="Roboto"/>
              </a:rPr>
              <a:t>Gas controls, safety-related sensors and switches, PPE</a:t>
            </a:r>
          </a:p>
          <a:p>
            <a:pPr marL="285750" indent="-285750">
              <a:buFont typeface="Arial" panose="020B0604020202020204" pitchFamily="34" charset="0"/>
              <a:buChar char="•"/>
            </a:pPr>
            <a:endParaRPr lang="en-US">
              <a:solidFill>
                <a:schemeClr val="accent6">
                  <a:lumMod val="50000"/>
                </a:schemeClr>
              </a:solidFill>
              <a:latin typeface="Now" panose="020B0604020202020204" charset="0"/>
              <a:ea typeface="Roboto"/>
              <a:cs typeface="Roboto"/>
              <a:sym typeface="Roboto"/>
            </a:endParaRPr>
          </a:p>
          <a:p>
            <a:pPr algn="ctr"/>
            <a:endParaRPr>
              <a:solidFill>
                <a:schemeClr val="accent6">
                  <a:lumMod val="50000"/>
                </a:schemeClr>
              </a:solidFill>
              <a:latin typeface="Now" panose="020B0604020202020204" charset="0"/>
            </a:endParaRPr>
          </a:p>
        </p:txBody>
      </p:sp>
      <p:sp>
        <p:nvSpPr>
          <p:cNvPr id="725" name="Google Shape;725;p44"/>
          <p:cNvSpPr/>
          <p:nvPr/>
        </p:nvSpPr>
        <p:spPr>
          <a:xfrm rot="10800000">
            <a:off x="7543855" y="8987013"/>
            <a:ext cx="3092930" cy="969314"/>
          </a:xfrm>
          <a:prstGeom prst="round2SameRect">
            <a:avLst>
              <a:gd name="adj1" fmla="val 34969"/>
              <a:gd name="adj2" fmla="val 0"/>
            </a:avLst>
          </a:prstGeom>
          <a:solidFill>
            <a:srgbClr val="FFCD2D"/>
          </a:solidFill>
          <a:ln>
            <a:noFill/>
          </a:ln>
          <a:effectLst/>
        </p:spPr>
        <p:txBody>
          <a:bodyPr spcFirstLastPara="1" wrap="square" lIns="182850" tIns="182850" rIns="182850" bIns="182850" anchor="ctr" anchorCtr="0">
            <a:noAutofit/>
          </a:bodyPr>
          <a:lstStyle/>
          <a:p>
            <a:endParaRPr>
              <a:solidFill>
                <a:schemeClr val="accent6">
                  <a:lumMod val="50000"/>
                </a:schemeClr>
              </a:solidFill>
              <a:latin typeface="Now" panose="020B0604020202020204" charset="0"/>
            </a:endParaRPr>
          </a:p>
        </p:txBody>
      </p:sp>
      <p:sp>
        <p:nvSpPr>
          <p:cNvPr id="726" name="Google Shape;726;p44"/>
          <p:cNvSpPr txBox="1"/>
          <p:nvPr/>
        </p:nvSpPr>
        <p:spPr>
          <a:xfrm flipH="1">
            <a:off x="7541932" y="8987011"/>
            <a:ext cx="3092930" cy="969313"/>
          </a:xfrm>
          <a:prstGeom prst="rect">
            <a:avLst/>
          </a:prstGeom>
          <a:noFill/>
          <a:ln>
            <a:noFill/>
          </a:ln>
          <a:effectLst/>
        </p:spPr>
        <p:txBody>
          <a:bodyPr spcFirstLastPara="1" wrap="square" lIns="0" tIns="182850" rIns="0" bIns="182850" anchor="ctr" anchorCtr="0">
            <a:noAutofit/>
          </a:bodyPr>
          <a:lstStyle/>
          <a:p>
            <a:pPr algn="ctr"/>
            <a:r>
              <a:rPr lang="en-SG" sz="2200" spc="39">
                <a:solidFill>
                  <a:schemeClr val="accent6">
                    <a:lumMod val="50000"/>
                  </a:schemeClr>
                </a:solidFill>
                <a:latin typeface="Now"/>
                <a:sym typeface="Fira Sans Extra Condensed SemiBold"/>
              </a:rPr>
              <a:t>Safety &amp; Productivity Solutions</a:t>
            </a:r>
          </a:p>
        </p:txBody>
      </p:sp>
      <p:sp>
        <p:nvSpPr>
          <p:cNvPr id="727" name="Google Shape;727;p44"/>
          <p:cNvSpPr txBox="1"/>
          <p:nvPr/>
        </p:nvSpPr>
        <p:spPr>
          <a:xfrm flipH="1">
            <a:off x="7626161" y="3762789"/>
            <a:ext cx="2902883" cy="3617693"/>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Lower morale and ownership being least profitable SBG </a:t>
            </a:r>
          </a:p>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75%/25% internal vs external hiring might mean propagating existing culture and morale does not improve</a:t>
            </a:r>
          </a:p>
        </p:txBody>
      </p:sp>
      <p:sp>
        <p:nvSpPr>
          <p:cNvPr id="728" name="Google Shape;728;p44"/>
          <p:cNvSpPr/>
          <p:nvPr/>
        </p:nvSpPr>
        <p:spPr>
          <a:xfrm>
            <a:off x="11040082" y="2717798"/>
            <a:ext cx="3092850" cy="6500594"/>
          </a:xfrm>
          <a:prstGeom prst="round2SameRect">
            <a:avLst>
              <a:gd name="adj1" fmla="val 11626"/>
              <a:gd name="adj2" fmla="val 0"/>
            </a:avLst>
          </a:prstGeom>
          <a:solidFill>
            <a:schemeClr val="accent4">
              <a:lumMod val="40000"/>
              <a:lumOff val="60000"/>
            </a:schemeClr>
          </a:solidFill>
          <a:ln>
            <a:noFill/>
          </a:ln>
        </p:spPr>
        <p:txBody>
          <a:bodyPr spcFirstLastPara="1" wrap="square" lIns="182850" tIns="182850" rIns="182850" bIns="182850" anchor="t" anchorCtr="0">
            <a:noAutofit/>
          </a:bodyPr>
          <a:lstStyle/>
          <a:p>
            <a:pPr algn="ctr"/>
            <a:r>
              <a:rPr lang="en-US">
                <a:solidFill>
                  <a:schemeClr val="accent6">
                    <a:lumMod val="50000"/>
                  </a:schemeClr>
                </a:solidFill>
                <a:latin typeface="Now" panose="020B0604020202020204" charset="0"/>
                <a:ea typeface="Roboto"/>
                <a:cs typeface="Roboto"/>
                <a:sym typeface="Roboto"/>
              </a:rPr>
              <a:t>Avionics and other aircraft control equipment/services</a:t>
            </a:r>
          </a:p>
          <a:p>
            <a:pPr algn="ctr"/>
            <a:endParaRPr>
              <a:solidFill>
                <a:schemeClr val="accent6">
                  <a:lumMod val="50000"/>
                </a:schemeClr>
              </a:solidFill>
              <a:latin typeface="Now" panose="020B0604020202020204" charset="0"/>
            </a:endParaRPr>
          </a:p>
        </p:txBody>
      </p:sp>
      <p:sp>
        <p:nvSpPr>
          <p:cNvPr id="729" name="Google Shape;729;p44"/>
          <p:cNvSpPr/>
          <p:nvPr/>
        </p:nvSpPr>
        <p:spPr>
          <a:xfrm rot="10800000">
            <a:off x="11040021" y="8987013"/>
            <a:ext cx="3092930" cy="969314"/>
          </a:xfrm>
          <a:prstGeom prst="round2SameRect">
            <a:avLst>
              <a:gd name="adj1" fmla="val 34969"/>
              <a:gd name="adj2" fmla="val 0"/>
            </a:avLst>
          </a:prstGeom>
          <a:solidFill>
            <a:srgbClr val="FFCD2D"/>
          </a:solidFill>
          <a:ln>
            <a:noFill/>
          </a:ln>
          <a:effectLst/>
        </p:spPr>
        <p:txBody>
          <a:bodyPr spcFirstLastPara="1" wrap="square" lIns="182850" tIns="182850" rIns="182850" bIns="182850" anchor="ctr" anchorCtr="0">
            <a:noAutofit/>
          </a:bodyPr>
          <a:lstStyle/>
          <a:p>
            <a:endParaRPr>
              <a:solidFill>
                <a:schemeClr val="accent6">
                  <a:lumMod val="50000"/>
                </a:schemeClr>
              </a:solidFill>
              <a:latin typeface="Now" panose="020B0604020202020204" charset="0"/>
            </a:endParaRPr>
          </a:p>
        </p:txBody>
      </p:sp>
      <p:sp>
        <p:nvSpPr>
          <p:cNvPr id="730" name="Google Shape;730;p44"/>
          <p:cNvSpPr txBox="1"/>
          <p:nvPr/>
        </p:nvSpPr>
        <p:spPr>
          <a:xfrm flipH="1">
            <a:off x="11038101" y="8953664"/>
            <a:ext cx="3078961" cy="1002659"/>
          </a:xfrm>
          <a:prstGeom prst="rect">
            <a:avLst/>
          </a:prstGeom>
          <a:noFill/>
          <a:ln>
            <a:noFill/>
          </a:ln>
          <a:effectLst/>
        </p:spPr>
        <p:txBody>
          <a:bodyPr spcFirstLastPara="1" wrap="square" lIns="0" tIns="182850" rIns="0" bIns="182850" anchor="ctr" anchorCtr="0">
            <a:noAutofit/>
          </a:bodyPr>
          <a:lstStyle/>
          <a:p>
            <a:pPr algn="ctr"/>
            <a:r>
              <a:rPr lang="en-SG" sz="2200" spc="39">
                <a:solidFill>
                  <a:schemeClr val="accent6">
                    <a:lumMod val="50000"/>
                  </a:schemeClr>
                </a:solidFill>
                <a:latin typeface="Now"/>
                <a:sym typeface="Fira Sans Extra Condensed SemiBold"/>
              </a:rPr>
              <a:t>Aerospace</a:t>
            </a:r>
          </a:p>
        </p:txBody>
      </p:sp>
      <p:sp>
        <p:nvSpPr>
          <p:cNvPr id="731" name="Google Shape;731;p44"/>
          <p:cNvSpPr txBox="1"/>
          <p:nvPr/>
        </p:nvSpPr>
        <p:spPr>
          <a:xfrm flipH="1">
            <a:off x="11072787" y="3813690"/>
            <a:ext cx="3078961" cy="3247022"/>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SG">
                <a:solidFill>
                  <a:schemeClr val="accent6">
                    <a:lumMod val="50000"/>
                  </a:schemeClr>
                </a:solidFill>
                <a:latin typeface="Now" panose="020B0604020202020204" charset="0"/>
                <a:ea typeface="Roboto"/>
                <a:cs typeface="Roboto"/>
                <a:sym typeface="Roboto"/>
              </a:rPr>
              <a:t>Strict regulatory compliance may stifle change</a:t>
            </a:r>
          </a:p>
          <a:p>
            <a:pPr marL="365760" indent="-152400">
              <a:spcBef>
                <a:spcPts val="2000"/>
              </a:spcBef>
              <a:buClr>
                <a:schemeClr val="dk1"/>
              </a:buClr>
              <a:buSzPts val="1200"/>
              <a:buFont typeface="Roboto"/>
              <a:buChar char="●"/>
            </a:pPr>
            <a:r>
              <a:rPr lang="en-SG">
                <a:solidFill>
                  <a:schemeClr val="accent6">
                    <a:lumMod val="50000"/>
                  </a:schemeClr>
                </a:solidFill>
                <a:latin typeface="Now" panose="020B0604020202020204" charset="0"/>
                <a:ea typeface="Roboto"/>
                <a:cs typeface="Roboto"/>
                <a:sym typeface="Roboto"/>
              </a:rPr>
              <a:t>Perceived superiority as most profitable SBG</a:t>
            </a:r>
          </a:p>
          <a:p>
            <a:pPr marL="365760" indent="-152400">
              <a:spcBef>
                <a:spcPts val="2000"/>
              </a:spcBef>
              <a:buClr>
                <a:schemeClr val="dk1"/>
              </a:buClr>
              <a:buSzPts val="1200"/>
              <a:buFont typeface="Roboto"/>
              <a:buChar char="●"/>
            </a:pPr>
            <a:r>
              <a:rPr lang="en-SG">
                <a:solidFill>
                  <a:schemeClr val="accent6">
                    <a:lumMod val="50000"/>
                  </a:schemeClr>
                </a:solidFill>
                <a:latin typeface="Now" panose="020B0604020202020204" charset="0"/>
                <a:ea typeface="Roboto"/>
                <a:cs typeface="Roboto"/>
                <a:sym typeface="Roboto"/>
              </a:rPr>
              <a:t>Tendency to be primary contact for strategic accounts program (top 100 customers by value)</a:t>
            </a:r>
          </a:p>
          <a:p>
            <a:pPr marL="365760" indent="-152400">
              <a:spcBef>
                <a:spcPts val="2000"/>
              </a:spcBef>
              <a:buClr>
                <a:schemeClr val="dk1"/>
              </a:buClr>
              <a:buSzPts val="1200"/>
              <a:buFont typeface="Roboto"/>
              <a:buChar char="●"/>
            </a:pPr>
            <a:r>
              <a:rPr lang="en-SG">
                <a:solidFill>
                  <a:schemeClr val="accent6">
                    <a:lumMod val="50000"/>
                  </a:schemeClr>
                </a:solidFill>
                <a:latin typeface="Now" panose="020B0604020202020204" charset="0"/>
                <a:ea typeface="Roboto"/>
                <a:cs typeface="Roboto"/>
                <a:sym typeface="Roboto"/>
              </a:rPr>
              <a:t>Created profitable UAV standalone business unit without change – difficult to convince employees</a:t>
            </a:r>
          </a:p>
        </p:txBody>
      </p:sp>
      <p:sp>
        <p:nvSpPr>
          <p:cNvPr id="2" name="Google Shape;716;p44">
            <a:extLst>
              <a:ext uri="{FF2B5EF4-FFF2-40B4-BE49-F238E27FC236}">
                <a16:creationId xmlns:a16="http://schemas.microsoft.com/office/drawing/2014/main" id="{90E07129-11E0-A17E-7D70-A7AF83206147}"/>
              </a:ext>
            </a:extLst>
          </p:cNvPr>
          <p:cNvSpPr/>
          <p:nvPr/>
        </p:nvSpPr>
        <p:spPr>
          <a:xfrm>
            <a:off x="14547450" y="2717800"/>
            <a:ext cx="3092850" cy="6500594"/>
          </a:xfrm>
          <a:prstGeom prst="round2SameRect">
            <a:avLst>
              <a:gd name="adj1" fmla="val 11626"/>
              <a:gd name="adj2" fmla="val 0"/>
            </a:avLst>
          </a:prstGeom>
          <a:solidFill>
            <a:schemeClr val="accent4">
              <a:lumMod val="40000"/>
              <a:lumOff val="60000"/>
            </a:schemeClr>
          </a:solidFill>
          <a:ln>
            <a:noFill/>
          </a:ln>
        </p:spPr>
        <p:txBody>
          <a:bodyPr spcFirstLastPara="1" wrap="square" lIns="182850" tIns="182850" rIns="182850" bIns="182850" anchor="t" anchorCtr="0">
            <a:noAutofit/>
          </a:bodyPr>
          <a:lstStyle/>
          <a:p>
            <a:pPr algn="ctr"/>
            <a:r>
              <a:rPr lang="en-US">
                <a:solidFill>
                  <a:schemeClr val="accent6">
                    <a:lumMod val="50000"/>
                  </a:schemeClr>
                </a:solidFill>
                <a:latin typeface="Now" panose="020B0604020202020204" charset="0"/>
                <a:ea typeface="Roboto"/>
                <a:cs typeface="Roboto"/>
                <a:sym typeface="Roboto"/>
              </a:rPr>
              <a:t>Connected software business, connectivity solutions and cybersecurity</a:t>
            </a:r>
          </a:p>
          <a:p>
            <a:endParaRPr>
              <a:solidFill>
                <a:schemeClr val="accent6">
                  <a:lumMod val="50000"/>
                </a:schemeClr>
              </a:solidFill>
              <a:latin typeface="Now" panose="020B0604020202020204" charset="0"/>
            </a:endParaRPr>
          </a:p>
        </p:txBody>
      </p:sp>
      <p:sp>
        <p:nvSpPr>
          <p:cNvPr id="3" name="Google Shape;717;p44">
            <a:extLst>
              <a:ext uri="{FF2B5EF4-FFF2-40B4-BE49-F238E27FC236}">
                <a16:creationId xmlns:a16="http://schemas.microsoft.com/office/drawing/2014/main" id="{70CEAA87-38F4-F414-4555-482F7EC02697}"/>
              </a:ext>
            </a:extLst>
          </p:cNvPr>
          <p:cNvSpPr/>
          <p:nvPr/>
        </p:nvSpPr>
        <p:spPr>
          <a:xfrm rot="10800000">
            <a:off x="14547387" y="8987013"/>
            <a:ext cx="3092930" cy="969314"/>
          </a:xfrm>
          <a:prstGeom prst="round2SameRect">
            <a:avLst>
              <a:gd name="adj1" fmla="val 34969"/>
              <a:gd name="adj2" fmla="val 0"/>
            </a:avLst>
          </a:prstGeom>
          <a:solidFill>
            <a:srgbClr val="FFCD2D"/>
          </a:solidFill>
          <a:ln>
            <a:noFill/>
          </a:ln>
          <a:effectLst/>
        </p:spPr>
        <p:txBody>
          <a:bodyPr spcFirstLastPara="1" wrap="square" lIns="182850" tIns="182850" rIns="182850" bIns="182850" anchor="ctr" anchorCtr="0">
            <a:noAutofit/>
          </a:bodyPr>
          <a:lstStyle/>
          <a:p>
            <a:endParaRPr>
              <a:solidFill>
                <a:schemeClr val="accent6">
                  <a:lumMod val="50000"/>
                </a:schemeClr>
              </a:solidFill>
              <a:latin typeface="Now" panose="020B0604020202020204" charset="0"/>
            </a:endParaRPr>
          </a:p>
        </p:txBody>
      </p:sp>
      <p:sp>
        <p:nvSpPr>
          <p:cNvPr id="4" name="Google Shape;718;p44">
            <a:extLst>
              <a:ext uri="{FF2B5EF4-FFF2-40B4-BE49-F238E27FC236}">
                <a16:creationId xmlns:a16="http://schemas.microsoft.com/office/drawing/2014/main" id="{807F671F-F9C1-1DB7-BBFE-DB9A90729F68}"/>
              </a:ext>
            </a:extLst>
          </p:cNvPr>
          <p:cNvSpPr txBox="1"/>
          <p:nvPr/>
        </p:nvSpPr>
        <p:spPr>
          <a:xfrm flipH="1">
            <a:off x="14545470" y="8994907"/>
            <a:ext cx="3092850" cy="928073"/>
          </a:xfrm>
          <a:prstGeom prst="rect">
            <a:avLst/>
          </a:prstGeom>
          <a:noFill/>
          <a:ln>
            <a:noFill/>
          </a:ln>
          <a:effectLst/>
        </p:spPr>
        <p:txBody>
          <a:bodyPr spcFirstLastPara="1" wrap="square" lIns="0" tIns="182850" rIns="0" bIns="182850" anchor="ctr" anchorCtr="0">
            <a:noAutofit/>
          </a:bodyPr>
          <a:lstStyle/>
          <a:p>
            <a:pPr algn="ctr"/>
            <a:r>
              <a:rPr lang="en-SG" sz="2200" spc="39">
                <a:solidFill>
                  <a:schemeClr val="accent6">
                    <a:lumMod val="50000"/>
                  </a:schemeClr>
                </a:solidFill>
                <a:latin typeface="Now"/>
                <a:sym typeface="Fira Sans Extra Condensed SemiBold"/>
              </a:rPr>
              <a:t>Honeywell Connected Enterprise</a:t>
            </a:r>
          </a:p>
        </p:txBody>
      </p:sp>
      <p:sp>
        <p:nvSpPr>
          <p:cNvPr id="5" name="Google Shape;719;p44">
            <a:extLst>
              <a:ext uri="{FF2B5EF4-FFF2-40B4-BE49-F238E27FC236}">
                <a16:creationId xmlns:a16="http://schemas.microsoft.com/office/drawing/2014/main" id="{9360E92C-7593-DE0C-A509-FC9109592024}"/>
              </a:ext>
            </a:extLst>
          </p:cNvPr>
          <p:cNvSpPr txBox="1"/>
          <p:nvPr/>
        </p:nvSpPr>
        <p:spPr>
          <a:xfrm flipH="1">
            <a:off x="14528634" y="3813690"/>
            <a:ext cx="3055282" cy="1583810"/>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SG">
                <a:solidFill>
                  <a:schemeClr val="accent6">
                    <a:lumMod val="50000"/>
                  </a:schemeClr>
                </a:solidFill>
                <a:latin typeface="Now" panose="020B0604020202020204" charset="0"/>
                <a:ea typeface="Roboto"/>
                <a:cs typeface="Roboto"/>
                <a:sym typeface="Roboto"/>
              </a:rPr>
              <a:t>Recent integration with Sparta QMS and cultural differences</a:t>
            </a:r>
          </a:p>
          <a:p>
            <a:pPr marL="365760" indent="-152400">
              <a:spcBef>
                <a:spcPts val="2000"/>
              </a:spcBef>
              <a:buClr>
                <a:schemeClr val="dk1"/>
              </a:buClr>
              <a:buSzPts val="1200"/>
              <a:buFont typeface="Roboto"/>
              <a:buChar char="●"/>
            </a:pPr>
            <a:r>
              <a:rPr lang="en-SG">
                <a:solidFill>
                  <a:schemeClr val="accent6">
                    <a:lumMod val="50000"/>
                  </a:schemeClr>
                </a:solidFill>
                <a:latin typeface="Now" panose="020B0604020202020204" charset="0"/>
                <a:ea typeface="Roboto"/>
                <a:cs typeface="Roboto"/>
                <a:sym typeface="Roboto"/>
              </a:rPr>
              <a:t>Supports all 04 SBGs – struggles with different perspectives to fulfil similar function across company</a:t>
            </a:r>
          </a:p>
          <a:p>
            <a:pPr marL="365760" indent="-152400">
              <a:spcBef>
                <a:spcPts val="2000"/>
              </a:spcBef>
              <a:buClr>
                <a:schemeClr val="dk1"/>
              </a:buClr>
              <a:buSzPts val="1200"/>
              <a:buFont typeface="Roboto"/>
              <a:buChar char="●"/>
            </a:pPr>
            <a:r>
              <a:rPr lang="en-SG">
                <a:solidFill>
                  <a:schemeClr val="accent6">
                    <a:lumMod val="50000"/>
                  </a:schemeClr>
                </a:solidFill>
                <a:latin typeface="Now" panose="020B0604020202020204" charset="0"/>
                <a:ea typeface="Roboto"/>
                <a:cs typeface="Roboto"/>
                <a:sym typeface="Roboto"/>
              </a:rPr>
              <a:t>Expansion to provide solutions as a business may impact internal servicing negatively as focus shifts	</a:t>
            </a:r>
          </a:p>
          <a:p>
            <a:pPr marL="365760" indent="-152400">
              <a:spcBef>
                <a:spcPts val="2000"/>
              </a:spcBef>
              <a:buClr>
                <a:schemeClr val="dk1"/>
              </a:buClr>
              <a:buSzPts val="1200"/>
              <a:buFont typeface="Roboto"/>
              <a:buChar char="●"/>
            </a:pPr>
            <a:endParaRPr>
              <a:solidFill>
                <a:schemeClr val="accent6">
                  <a:lumMod val="50000"/>
                </a:schemeClr>
              </a:solidFill>
              <a:latin typeface="Now" panose="020B0604020202020204" charset="0"/>
              <a:ea typeface="Roboto"/>
              <a:cs typeface="Roboto"/>
              <a:sym typeface="Roboto"/>
            </a:endParaRPr>
          </a:p>
        </p:txBody>
      </p:sp>
      <p:sp>
        <p:nvSpPr>
          <p:cNvPr id="14" name="Freeform 3">
            <a:extLst>
              <a:ext uri="{FF2B5EF4-FFF2-40B4-BE49-F238E27FC236}">
                <a16:creationId xmlns:a16="http://schemas.microsoft.com/office/drawing/2014/main" id="{FC4CBA0F-8AD2-B479-0FA7-30169BC369EC}"/>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15" name="TextBox 6">
            <a:extLst>
              <a:ext uri="{FF2B5EF4-FFF2-40B4-BE49-F238E27FC236}">
                <a16:creationId xmlns:a16="http://schemas.microsoft.com/office/drawing/2014/main" id="{C9F38DDD-EFEA-5FFB-014F-C818B44FF1B1}"/>
              </a:ext>
            </a:extLst>
          </p:cNvPr>
          <p:cNvSpPr txBox="1"/>
          <p:nvPr/>
        </p:nvSpPr>
        <p:spPr>
          <a:xfrm>
            <a:off x="865666" y="758516"/>
            <a:ext cx="12164534" cy="1137363"/>
          </a:xfrm>
          <a:prstGeom prst="rect">
            <a:avLst/>
          </a:prstGeom>
        </p:spPr>
        <p:txBody>
          <a:bodyPr wrap="square" lIns="0" tIns="0" rIns="0" bIns="0" rtlCol="0" anchor="t">
            <a:spAutoFit/>
          </a:bodyPr>
          <a:lstStyle/>
          <a:p>
            <a:pPr marL="0" lvl="0" indent="0">
              <a:lnSpc>
                <a:spcPts val="9600"/>
              </a:lnSpc>
            </a:pPr>
            <a:r>
              <a:rPr lang="en" sz="6000">
                <a:solidFill>
                  <a:schemeClr val="accent6">
                    <a:lumMod val="50000"/>
                  </a:schemeClr>
                </a:solidFill>
                <a:latin typeface="Ovo" panose="020B0604020202020204" charset="0"/>
              </a:rPr>
              <a:t>Anticipated Resistance to Change</a:t>
            </a:r>
            <a:endParaRPr lang="en-US" sz="6000" spc="-200">
              <a:solidFill>
                <a:srgbClr val="4C7031"/>
              </a:solidFill>
              <a:latin typeface="Ovo"/>
            </a:endParaRPr>
          </a:p>
        </p:txBody>
      </p:sp>
      <p:grpSp>
        <p:nvGrpSpPr>
          <p:cNvPr id="13" name="Group 12">
            <a:extLst>
              <a:ext uri="{FF2B5EF4-FFF2-40B4-BE49-F238E27FC236}">
                <a16:creationId xmlns:a16="http://schemas.microsoft.com/office/drawing/2014/main" id="{0504C2E9-19A7-6616-145D-FE08C4E6B65F}"/>
              </a:ext>
            </a:extLst>
          </p:cNvPr>
          <p:cNvGrpSpPr/>
          <p:nvPr/>
        </p:nvGrpSpPr>
        <p:grpSpPr>
          <a:xfrm>
            <a:off x="13003559" y="2240439"/>
            <a:ext cx="1209363" cy="647833"/>
            <a:chOff x="13003559" y="2188028"/>
            <a:chExt cx="1209363" cy="647833"/>
          </a:xfrm>
        </p:grpSpPr>
        <p:sp>
          <p:nvSpPr>
            <p:cNvPr id="8" name="Freeform 20">
              <a:extLst>
                <a:ext uri="{FF2B5EF4-FFF2-40B4-BE49-F238E27FC236}">
                  <a16:creationId xmlns:a16="http://schemas.microsoft.com/office/drawing/2014/main" id="{DD0B6ECB-55FF-92F8-4891-26F74EA922D8}"/>
                </a:ext>
              </a:extLst>
            </p:cNvPr>
            <p:cNvSpPr/>
            <p:nvPr/>
          </p:nvSpPr>
          <p:spPr>
            <a:xfrm>
              <a:off x="13003559" y="2188028"/>
              <a:ext cx="598141" cy="641305"/>
            </a:xfrm>
            <a:custGeom>
              <a:avLst/>
              <a:gdLst/>
              <a:ahLst/>
              <a:cxnLst/>
              <a:rect l="l" t="t" r="r" b="b"/>
              <a:pathLst>
                <a:path w="1146614" h="1271447">
                  <a:moveTo>
                    <a:pt x="0" y="0"/>
                  </a:moveTo>
                  <a:lnTo>
                    <a:pt x="1146614" y="0"/>
                  </a:lnTo>
                  <a:lnTo>
                    <a:pt x="1146614" y="1271447"/>
                  </a:lnTo>
                  <a:lnTo>
                    <a:pt x="0" y="1271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9" name="Freeform 20">
              <a:extLst>
                <a:ext uri="{FF2B5EF4-FFF2-40B4-BE49-F238E27FC236}">
                  <a16:creationId xmlns:a16="http://schemas.microsoft.com/office/drawing/2014/main" id="{FAE03B25-8423-905A-8C92-28C3693C2F05}"/>
                </a:ext>
              </a:extLst>
            </p:cNvPr>
            <p:cNvSpPr/>
            <p:nvPr/>
          </p:nvSpPr>
          <p:spPr>
            <a:xfrm>
              <a:off x="13614781" y="2194556"/>
              <a:ext cx="598141" cy="641305"/>
            </a:xfrm>
            <a:custGeom>
              <a:avLst/>
              <a:gdLst/>
              <a:ahLst/>
              <a:cxnLst/>
              <a:rect l="l" t="t" r="r" b="b"/>
              <a:pathLst>
                <a:path w="1146614" h="1271447">
                  <a:moveTo>
                    <a:pt x="0" y="0"/>
                  </a:moveTo>
                  <a:lnTo>
                    <a:pt x="1146614" y="0"/>
                  </a:lnTo>
                  <a:lnTo>
                    <a:pt x="1146614" y="1271447"/>
                  </a:lnTo>
                  <a:lnTo>
                    <a:pt x="0" y="1271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grpSp>
      <p:sp>
        <p:nvSpPr>
          <p:cNvPr id="10" name="Freeform 20">
            <a:extLst>
              <a:ext uri="{FF2B5EF4-FFF2-40B4-BE49-F238E27FC236}">
                <a16:creationId xmlns:a16="http://schemas.microsoft.com/office/drawing/2014/main" id="{F96A2771-EB7A-12A3-0A73-D1688C66439A}"/>
              </a:ext>
            </a:extLst>
          </p:cNvPr>
          <p:cNvSpPr/>
          <p:nvPr/>
        </p:nvSpPr>
        <p:spPr>
          <a:xfrm>
            <a:off x="3051814" y="2262359"/>
            <a:ext cx="598141" cy="641305"/>
          </a:xfrm>
          <a:custGeom>
            <a:avLst/>
            <a:gdLst/>
            <a:ahLst/>
            <a:cxnLst/>
            <a:rect l="l" t="t" r="r" b="b"/>
            <a:pathLst>
              <a:path w="1146614" h="1271447">
                <a:moveTo>
                  <a:pt x="0" y="0"/>
                </a:moveTo>
                <a:lnTo>
                  <a:pt x="1146614" y="0"/>
                </a:lnTo>
                <a:lnTo>
                  <a:pt x="1146614" y="1271447"/>
                </a:lnTo>
                <a:lnTo>
                  <a:pt x="0" y="1271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11" name="Freeform 20">
            <a:extLst>
              <a:ext uri="{FF2B5EF4-FFF2-40B4-BE49-F238E27FC236}">
                <a16:creationId xmlns:a16="http://schemas.microsoft.com/office/drawing/2014/main" id="{37AAB486-B023-C427-0D40-2DAA1D816AED}"/>
              </a:ext>
            </a:extLst>
          </p:cNvPr>
          <p:cNvSpPr/>
          <p:nvPr/>
        </p:nvSpPr>
        <p:spPr>
          <a:xfrm>
            <a:off x="1885923" y="2257454"/>
            <a:ext cx="598141" cy="641305"/>
          </a:xfrm>
          <a:custGeom>
            <a:avLst/>
            <a:gdLst/>
            <a:ahLst/>
            <a:cxnLst/>
            <a:rect l="l" t="t" r="r" b="b"/>
            <a:pathLst>
              <a:path w="1146614" h="1271447">
                <a:moveTo>
                  <a:pt x="0" y="0"/>
                </a:moveTo>
                <a:lnTo>
                  <a:pt x="1146614" y="0"/>
                </a:lnTo>
                <a:lnTo>
                  <a:pt x="1146614" y="1271447"/>
                </a:lnTo>
                <a:lnTo>
                  <a:pt x="0" y="1271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12" name="Freeform 20">
            <a:extLst>
              <a:ext uri="{FF2B5EF4-FFF2-40B4-BE49-F238E27FC236}">
                <a16:creationId xmlns:a16="http://schemas.microsoft.com/office/drawing/2014/main" id="{FDA6E5D0-638B-8F90-DEB8-B20BCA85F92C}"/>
              </a:ext>
            </a:extLst>
          </p:cNvPr>
          <p:cNvSpPr/>
          <p:nvPr/>
        </p:nvSpPr>
        <p:spPr>
          <a:xfrm>
            <a:off x="2485268" y="2257455"/>
            <a:ext cx="598141" cy="641305"/>
          </a:xfrm>
          <a:custGeom>
            <a:avLst/>
            <a:gdLst/>
            <a:ahLst/>
            <a:cxnLst/>
            <a:rect l="l" t="t" r="r" b="b"/>
            <a:pathLst>
              <a:path w="1146614" h="1271447">
                <a:moveTo>
                  <a:pt x="0" y="0"/>
                </a:moveTo>
                <a:lnTo>
                  <a:pt x="1146614" y="0"/>
                </a:lnTo>
                <a:lnTo>
                  <a:pt x="1146614" y="1271447"/>
                </a:lnTo>
                <a:lnTo>
                  <a:pt x="0" y="1271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grpSp>
        <p:nvGrpSpPr>
          <p:cNvPr id="16" name="Group 15">
            <a:extLst>
              <a:ext uri="{FF2B5EF4-FFF2-40B4-BE49-F238E27FC236}">
                <a16:creationId xmlns:a16="http://schemas.microsoft.com/office/drawing/2014/main" id="{AE8D4E3A-4EF3-0F78-9FCC-87DED8814FA3}"/>
              </a:ext>
            </a:extLst>
          </p:cNvPr>
          <p:cNvGrpSpPr/>
          <p:nvPr/>
        </p:nvGrpSpPr>
        <p:grpSpPr>
          <a:xfrm>
            <a:off x="11837668" y="2250926"/>
            <a:ext cx="1209363" cy="647833"/>
            <a:chOff x="13003559" y="2188028"/>
            <a:chExt cx="1209363" cy="647833"/>
          </a:xfrm>
        </p:grpSpPr>
        <p:sp>
          <p:nvSpPr>
            <p:cNvPr id="17" name="Freeform 20">
              <a:extLst>
                <a:ext uri="{FF2B5EF4-FFF2-40B4-BE49-F238E27FC236}">
                  <a16:creationId xmlns:a16="http://schemas.microsoft.com/office/drawing/2014/main" id="{46B1AB6D-AC14-6492-83FE-3FA2C4171EA2}"/>
                </a:ext>
              </a:extLst>
            </p:cNvPr>
            <p:cNvSpPr/>
            <p:nvPr/>
          </p:nvSpPr>
          <p:spPr>
            <a:xfrm>
              <a:off x="13003559" y="2188028"/>
              <a:ext cx="598141" cy="641305"/>
            </a:xfrm>
            <a:custGeom>
              <a:avLst/>
              <a:gdLst/>
              <a:ahLst/>
              <a:cxnLst/>
              <a:rect l="l" t="t" r="r" b="b"/>
              <a:pathLst>
                <a:path w="1146614" h="1271447">
                  <a:moveTo>
                    <a:pt x="0" y="0"/>
                  </a:moveTo>
                  <a:lnTo>
                    <a:pt x="1146614" y="0"/>
                  </a:lnTo>
                  <a:lnTo>
                    <a:pt x="1146614" y="1271447"/>
                  </a:lnTo>
                  <a:lnTo>
                    <a:pt x="0" y="1271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18" name="Freeform 20">
              <a:extLst>
                <a:ext uri="{FF2B5EF4-FFF2-40B4-BE49-F238E27FC236}">
                  <a16:creationId xmlns:a16="http://schemas.microsoft.com/office/drawing/2014/main" id="{9433B84E-8282-0912-12DD-9A6614C6D807}"/>
                </a:ext>
              </a:extLst>
            </p:cNvPr>
            <p:cNvSpPr/>
            <p:nvPr/>
          </p:nvSpPr>
          <p:spPr>
            <a:xfrm>
              <a:off x="13614781" y="2194556"/>
              <a:ext cx="598141" cy="641305"/>
            </a:xfrm>
            <a:custGeom>
              <a:avLst/>
              <a:gdLst/>
              <a:ahLst/>
              <a:cxnLst/>
              <a:rect l="l" t="t" r="r" b="b"/>
              <a:pathLst>
                <a:path w="1146614" h="1271447">
                  <a:moveTo>
                    <a:pt x="0" y="0"/>
                  </a:moveTo>
                  <a:lnTo>
                    <a:pt x="1146614" y="0"/>
                  </a:lnTo>
                  <a:lnTo>
                    <a:pt x="1146614" y="1271447"/>
                  </a:lnTo>
                  <a:lnTo>
                    <a:pt x="0" y="1271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grpSp>
      <p:grpSp>
        <p:nvGrpSpPr>
          <p:cNvPr id="19" name="Group 18">
            <a:extLst>
              <a:ext uri="{FF2B5EF4-FFF2-40B4-BE49-F238E27FC236}">
                <a16:creationId xmlns:a16="http://schemas.microsoft.com/office/drawing/2014/main" id="{4A7F7614-5E5B-8CB1-D79B-367C35B19F0D}"/>
              </a:ext>
            </a:extLst>
          </p:cNvPr>
          <p:cNvGrpSpPr/>
          <p:nvPr/>
        </p:nvGrpSpPr>
        <p:grpSpPr>
          <a:xfrm>
            <a:off x="5871007" y="2257454"/>
            <a:ext cx="1209363" cy="647833"/>
            <a:chOff x="13003559" y="2188028"/>
            <a:chExt cx="1209363" cy="647833"/>
          </a:xfrm>
        </p:grpSpPr>
        <p:sp>
          <p:nvSpPr>
            <p:cNvPr id="20" name="Freeform 20">
              <a:extLst>
                <a:ext uri="{FF2B5EF4-FFF2-40B4-BE49-F238E27FC236}">
                  <a16:creationId xmlns:a16="http://schemas.microsoft.com/office/drawing/2014/main" id="{D8D007AC-2A00-7A02-E0C1-3966F75A8E4A}"/>
                </a:ext>
              </a:extLst>
            </p:cNvPr>
            <p:cNvSpPr/>
            <p:nvPr/>
          </p:nvSpPr>
          <p:spPr>
            <a:xfrm>
              <a:off x="13003559" y="2188028"/>
              <a:ext cx="598141" cy="641305"/>
            </a:xfrm>
            <a:custGeom>
              <a:avLst/>
              <a:gdLst/>
              <a:ahLst/>
              <a:cxnLst/>
              <a:rect l="l" t="t" r="r" b="b"/>
              <a:pathLst>
                <a:path w="1146614" h="1271447">
                  <a:moveTo>
                    <a:pt x="0" y="0"/>
                  </a:moveTo>
                  <a:lnTo>
                    <a:pt x="1146614" y="0"/>
                  </a:lnTo>
                  <a:lnTo>
                    <a:pt x="1146614" y="1271447"/>
                  </a:lnTo>
                  <a:lnTo>
                    <a:pt x="0" y="1271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21" name="Freeform 20">
              <a:extLst>
                <a:ext uri="{FF2B5EF4-FFF2-40B4-BE49-F238E27FC236}">
                  <a16:creationId xmlns:a16="http://schemas.microsoft.com/office/drawing/2014/main" id="{E6230300-CA37-C614-6208-140506B09282}"/>
                </a:ext>
              </a:extLst>
            </p:cNvPr>
            <p:cNvSpPr/>
            <p:nvPr/>
          </p:nvSpPr>
          <p:spPr>
            <a:xfrm>
              <a:off x="13614781" y="2194556"/>
              <a:ext cx="598141" cy="641305"/>
            </a:xfrm>
            <a:custGeom>
              <a:avLst/>
              <a:gdLst/>
              <a:ahLst/>
              <a:cxnLst/>
              <a:rect l="l" t="t" r="r" b="b"/>
              <a:pathLst>
                <a:path w="1146614" h="1271447">
                  <a:moveTo>
                    <a:pt x="0" y="0"/>
                  </a:moveTo>
                  <a:lnTo>
                    <a:pt x="1146614" y="0"/>
                  </a:lnTo>
                  <a:lnTo>
                    <a:pt x="1146614" y="1271447"/>
                  </a:lnTo>
                  <a:lnTo>
                    <a:pt x="0" y="1271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grpSp>
      <p:sp>
        <p:nvSpPr>
          <p:cNvPr id="22" name="Freeform 20">
            <a:extLst>
              <a:ext uri="{FF2B5EF4-FFF2-40B4-BE49-F238E27FC236}">
                <a16:creationId xmlns:a16="http://schemas.microsoft.com/office/drawing/2014/main" id="{03F3B5AA-BBAF-429D-CBC8-77731FA02D5C}"/>
              </a:ext>
            </a:extLst>
          </p:cNvPr>
          <p:cNvSpPr/>
          <p:nvPr/>
        </p:nvSpPr>
        <p:spPr>
          <a:xfrm>
            <a:off x="9930903" y="2265213"/>
            <a:ext cx="598141" cy="641305"/>
          </a:xfrm>
          <a:custGeom>
            <a:avLst/>
            <a:gdLst/>
            <a:ahLst/>
            <a:cxnLst/>
            <a:rect l="l" t="t" r="r" b="b"/>
            <a:pathLst>
              <a:path w="1146614" h="1271447">
                <a:moveTo>
                  <a:pt x="0" y="0"/>
                </a:moveTo>
                <a:lnTo>
                  <a:pt x="1146614" y="0"/>
                </a:lnTo>
                <a:lnTo>
                  <a:pt x="1146614" y="1271447"/>
                </a:lnTo>
                <a:lnTo>
                  <a:pt x="0" y="1271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cxnSp>
        <p:nvCxnSpPr>
          <p:cNvPr id="35" name="Straight Connector 34">
            <a:extLst>
              <a:ext uri="{FF2B5EF4-FFF2-40B4-BE49-F238E27FC236}">
                <a16:creationId xmlns:a16="http://schemas.microsoft.com/office/drawing/2014/main" id="{4183EB2E-F92A-8FCC-CCDE-D3B65BEBF4B5}"/>
              </a:ext>
            </a:extLst>
          </p:cNvPr>
          <p:cNvCxnSpPr>
            <a:cxnSpLocks/>
          </p:cNvCxnSpPr>
          <p:nvPr/>
        </p:nvCxnSpPr>
        <p:spPr>
          <a:xfrm>
            <a:off x="4043674" y="4136570"/>
            <a:ext cx="3082160" cy="0"/>
          </a:xfrm>
          <a:prstGeom prst="line">
            <a:avLst/>
          </a:prstGeom>
          <a:ln w="25400">
            <a:solidFill>
              <a:srgbClr val="FFCD2D"/>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704B25F-7650-5A4F-5918-5545B4A90602}"/>
              </a:ext>
            </a:extLst>
          </p:cNvPr>
          <p:cNvCxnSpPr>
            <a:cxnSpLocks/>
          </p:cNvCxnSpPr>
          <p:nvPr/>
        </p:nvCxnSpPr>
        <p:spPr>
          <a:xfrm>
            <a:off x="710565" y="4136570"/>
            <a:ext cx="3082160" cy="0"/>
          </a:xfrm>
          <a:prstGeom prst="line">
            <a:avLst/>
          </a:prstGeom>
          <a:ln w="25400">
            <a:solidFill>
              <a:srgbClr val="FFCD2D"/>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9E15CD9-E7DE-B540-FBE8-2B3C7A2938DB}"/>
              </a:ext>
            </a:extLst>
          </p:cNvPr>
          <p:cNvCxnSpPr>
            <a:cxnSpLocks/>
          </p:cNvCxnSpPr>
          <p:nvPr/>
        </p:nvCxnSpPr>
        <p:spPr>
          <a:xfrm>
            <a:off x="7541931" y="4136570"/>
            <a:ext cx="3082160" cy="0"/>
          </a:xfrm>
          <a:prstGeom prst="line">
            <a:avLst/>
          </a:prstGeom>
          <a:ln w="25400">
            <a:solidFill>
              <a:srgbClr val="FFCD2D"/>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B24C035-542A-900C-F9CB-3DC7FD92569B}"/>
              </a:ext>
            </a:extLst>
          </p:cNvPr>
          <p:cNvCxnSpPr>
            <a:cxnSpLocks/>
          </p:cNvCxnSpPr>
          <p:nvPr/>
        </p:nvCxnSpPr>
        <p:spPr>
          <a:xfrm>
            <a:off x="11045405" y="4136570"/>
            <a:ext cx="3082160" cy="0"/>
          </a:xfrm>
          <a:prstGeom prst="line">
            <a:avLst/>
          </a:prstGeom>
          <a:ln w="25400">
            <a:solidFill>
              <a:srgbClr val="FFCD2D"/>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808C5F-71F7-7E43-B5A1-32E8AC224E86}"/>
              </a:ext>
            </a:extLst>
          </p:cNvPr>
          <p:cNvCxnSpPr>
            <a:cxnSpLocks/>
          </p:cNvCxnSpPr>
          <p:nvPr/>
        </p:nvCxnSpPr>
        <p:spPr>
          <a:xfrm>
            <a:off x="14558140" y="4136570"/>
            <a:ext cx="3082160" cy="0"/>
          </a:xfrm>
          <a:prstGeom prst="line">
            <a:avLst/>
          </a:prstGeom>
          <a:ln w="25400">
            <a:solidFill>
              <a:srgbClr val="FFCD2D"/>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5">
          <a:extLst>
            <a:ext uri="{FF2B5EF4-FFF2-40B4-BE49-F238E27FC236}">
              <a16:creationId xmlns:a16="http://schemas.microsoft.com/office/drawing/2014/main" id="{5F39CF89-A2E2-E800-7DBF-8DC21D3D29E2}"/>
            </a:ext>
          </a:extLst>
        </p:cNvPr>
        <p:cNvGrpSpPr/>
        <p:nvPr/>
      </p:nvGrpSpPr>
      <p:grpSpPr>
        <a:xfrm>
          <a:off x="0" y="0"/>
          <a:ext cx="0" cy="0"/>
          <a:chOff x="0" y="0"/>
          <a:chExt cx="0" cy="0"/>
        </a:xfrm>
      </p:grpSpPr>
      <p:sp>
        <p:nvSpPr>
          <p:cNvPr id="716" name="Google Shape;716;p44">
            <a:extLst>
              <a:ext uri="{FF2B5EF4-FFF2-40B4-BE49-F238E27FC236}">
                <a16:creationId xmlns:a16="http://schemas.microsoft.com/office/drawing/2014/main" id="{179AF12E-BCCD-F55B-9247-CAD7B580D799}"/>
              </a:ext>
            </a:extLst>
          </p:cNvPr>
          <p:cNvSpPr/>
          <p:nvPr/>
        </p:nvSpPr>
        <p:spPr>
          <a:xfrm>
            <a:off x="685332" y="2720300"/>
            <a:ext cx="3092850" cy="6498091"/>
          </a:xfrm>
          <a:prstGeom prst="round2SameRect">
            <a:avLst>
              <a:gd name="adj1" fmla="val 11626"/>
              <a:gd name="adj2" fmla="val 0"/>
            </a:avLst>
          </a:prstGeom>
          <a:solidFill>
            <a:schemeClr val="accent4">
              <a:lumMod val="40000"/>
              <a:lumOff val="60000"/>
            </a:schemeClr>
          </a:solidFill>
          <a:ln>
            <a:noFill/>
          </a:ln>
        </p:spPr>
        <p:txBody>
          <a:bodyPr spcFirstLastPara="1" wrap="square" lIns="182850" tIns="182850" rIns="182850" bIns="182850" anchor="t" anchorCtr="0">
            <a:noAutofit/>
          </a:bodyPr>
          <a:lstStyle/>
          <a:p>
            <a:pPr algn="ctr"/>
            <a:r>
              <a:rPr lang="en-US">
                <a:solidFill>
                  <a:schemeClr val="accent6">
                    <a:lumMod val="50000"/>
                  </a:schemeClr>
                </a:solidFill>
                <a:latin typeface="Now" panose="020B0604020202020204" charset="0"/>
                <a:ea typeface="Roboto"/>
                <a:cs typeface="Roboto"/>
                <a:sym typeface="Roboto"/>
              </a:rPr>
              <a:t>Industry chemicals and manufacturing supplies, largely from AlliedSignal’s portfolio</a:t>
            </a:r>
          </a:p>
          <a:p>
            <a:pPr algn="ctr"/>
            <a:endParaRPr lang="en-SG">
              <a:solidFill>
                <a:schemeClr val="accent6">
                  <a:lumMod val="50000"/>
                </a:schemeClr>
              </a:solidFill>
              <a:latin typeface="Now" panose="020B0604020202020204" charset="0"/>
            </a:endParaRPr>
          </a:p>
        </p:txBody>
      </p:sp>
      <p:sp>
        <p:nvSpPr>
          <p:cNvPr id="717" name="Google Shape;717;p44">
            <a:extLst>
              <a:ext uri="{FF2B5EF4-FFF2-40B4-BE49-F238E27FC236}">
                <a16:creationId xmlns:a16="http://schemas.microsoft.com/office/drawing/2014/main" id="{015D867B-82B4-2E3E-D6D4-E0ABAC281D93}"/>
              </a:ext>
            </a:extLst>
          </p:cNvPr>
          <p:cNvSpPr/>
          <p:nvPr/>
        </p:nvSpPr>
        <p:spPr>
          <a:xfrm rot="10800000">
            <a:off x="685269" y="8988917"/>
            <a:ext cx="3092930" cy="969314"/>
          </a:xfrm>
          <a:prstGeom prst="round2SameRect">
            <a:avLst>
              <a:gd name="adj1" fmla="val 34969"/>
              <a:gd name="adj2" fmla="val 0"/>
            </a:avLst>
          </a:prstGeom>
          <a:solidFill>
            <a:srgbClr val="FFCD2D"/>
          </a:solidFill>
          <a:ln>
            <a:noFill/>
          </a:ln>
          <a:effectLst/>
        </p:spPr>
        <p:txBody>
          <a:bodyPr spcFirstLastPara="1" wrap="square" lIns="182850" tIns="182850" rIns="182850" bIns="182850" anchor="ctr" anchorCtr="0">
            <a:noAutofit/>
          </a:bodyPr>
          <a:lstStyle/>
          <a:p>
            <a:endParaRPr>
              <a:latin typeface="Now" panose="020B0604020202020204" charset="0"/>
            </a:endParaRPr>
          </a:p>
        </p:txBody>
      </p:sp>
      <p:sp>
        <p:nvSpPr>
          <p:cNvPr id="718" name="Google Shape;718;p44">
            <a:extLst>
              <a:ext uri="{FF2B5EF4-FFF2-40B4-BE49-F238E27FC236}">
                <a16:creationId xmlns:a16="http://schemas.microsoft.com/office/drawing/2014/main" id="{293D2DB5-AB4B-990A-6CC9-DA70378EDCCF}"/>
              </a:ext>
            </a:extLst>
          </p:cNvPr>
          <p:cNvSpPr txBox="1"/>
          <p:nvPr/>
        </p:nvSpPr>
        <p:spPr>
          <a:xfrm flipH="1">
            <a:off x="662112" y="8987012"/>
            <a:ext cx="3111791" cy="971219"/>
          </a:xfrm>
          <a:prstGeom prst="rect">
            <a:avLst/>
          </a:prstGeom>
          <a:noFill/>
          <a:ln>
            <a:noFill/>
          </a:ln>
        </p:spPr>
        <p:txBody>
          <a:bodyPr spcFirstLastPara="1" wrap="square" lIns="0" tIns="182850" rIns="0" bIns="182850" anchor="ctr" anchorCtr="0">
            <a:noAutofit/>
          </a:bodyPr>
          <a:lstStyle/>
          <a:p>
            <a:pPr algn="ctr"/>
            <a:r>
              <a:rPr lang="en-SG" sz="2200" spc="39">
                <a:solidFill>
                  <a:schemeClr val="accent6">
                    <a:lumMod val="50000"/>
                  </a:schemeClr>
                </a:solidFill>
                <a:latin typeface="Now"/>
                <a:sym typeface="Fira Sans Extra Condensed SemiBold"/>
              </a:rPr>
              <a:t>Performance Materials &amp; Technologies</a:t>
            </a:r>
          </a:p>
        </p:txBody>
      </p:sp>
      <p:sp>
        <p:nvSpPr>
          <p:cNvPr id="719" name="Google Shape;719;p44">
            <a:extLst>
              <a:ext uri="{FF2B5EF4-FFF2-40B4-BE49-F238E27FC236}">
                <a16:creationId xmlns:a16="http://schemas.microsoft.com/office/drawing/2014/main" id="{62F36E40-D135-8349-822D-B52BDC75DE03}"/>
              </a:ext>
            </a:extLst>
          </p:cNvPr>
          <p:cNvSpPr txBox="1"/>
          <p:nvPr/>
        </p:nvSpPr>
        <p:spPr>
          <a:xfrm flipH="1">
            <a:off x="683351" y="3813692"/>
            <a:ext cx="3090553" cy="3882508"/>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Align diversity, beliefs, values, norms and sense of belonging amongst all employees within PMT </a:t>
            </a:r>
          </a:p>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Encourage continuous improvement beyond STS and cite success story to emulate performance</a:t>
            </a:r>
          </a:p>
        </p:txBody>
      </p:sp>
      <p:sp>
        <p:nvSpPr>
          <p:cNvPr id="720" name="Google Shape;720;p44">
            <a:extLst>
              <a:ext uri="{FF2B5EF4-FFF2-40B4-BE49-F238E27FC236}">
                <a16:creationId xmlns:a16="http://schemas.microsoft.com/office/drawing/2014/main" id="{FD33527F-917D-9501-8CA0-5FE0A29A9915}"/>
              </a:ext>
            </a:extLst>
          </p:cNvPr>
          <p:cNvSpPr/>
          <p:nvPr/>
        </p:nvSpPr>
        <p:spPr>
          <a:xfrm>
            <a:off x="4045657" y="2717798"/>
            <a:ext cx="3096444" cy="6500594"/>
          </a:xfrm>
          <a:prstGeom prst="round2SameRect">
            <a:avLst>
              <a:gd name="adj1" fmla="val 11626"/>
              <a:gd name="adj2" fmla="val 0"/>
            </a:avLst>
          </a:prstGeom>
          <a:solidFill>
            <a:schemeClr val="accent4">
              <a:lumMod val="40000"/>
              <a:lumOff val="60000"/>
            </a:schemeClr>
          </a:solidFill>
          <a:ln>
            <a:noFill/>
          </a:ln>
        </p:spPr>
        <p:txBody>
          <a:bodyPr spcFirstLastPara="1" wrap="square" lIns="182850" tIns="182850" rIns="182850" bIns="182850" anchor="t" anchorCtr="0">
            <a:noAutofit/>
          </a:bodyPr>
          <a:lstStyle/>
          <a:p>
            <a:pPr algn="ctr"/>
            <a:r>
              <a:rPr lang="en-US">
                <a:solidFill>
                  <a:schemeClr val="accent6">
                    <a:lumMod val="50000"/>
                  </a:schemeClr>
                </a:solidFill>
                <a:latin typeface="Now" panose="020B0604020202020204" charset="0"/>
                <a:ea typeface="Roboto"/>
                <a:cs typeface="Roboto"/>
                <a:sym typeface="Roboto"/>
              </a:rPr>
              <a:t>Fire, Security, controls and automation products for buildings</a:t>
            </a:r>
          </a:p>
          <a:p>
            <a:pPr algn="ctr"/>
            <a:endParaRPr lang="en-US">
              <a:solidFill>
                <a:schemeClr val="accent6">
                  <a:lumMod val="50000"/>
                </a:schemeClr>
              </a:solidFill>
              <a:latin typeface="Now" panose="020B0604020202020204" charset="0"/>
            </a:endParaRPr>
          </a:p>
        </p:txBody>
      </p:sp>
      <p:sp>
        <p:nvSpPr>
          <p:cNvPr id="721" name="Google Shape;721;p44">
            <a:extLst>
              <a:ext uri="{FF2B5EF4-FFF2-40B4-BE49-F238E27FC236}">
                <a16:creationId xmlns:a16="http://schemas.microsoft.com/office/drawing/2014/main" id="{47980421-58BC-A587-C4B5-01BF810DC340}"/>
              </a:ext>
            </a:extLst>
          </p:cNvPr>
          <p:cNvSpPr/>
          <p:nvPr/>
        </p:nvSpPr>
        <p:spPr>
          <a:xfrm rot="10800000">
            <a:off x="4045597" y="8987013"/>
            <a:ext cx="3092930" cy="969314"/>
          </a:xfrm>
          <a:prstGeom prst="round2SameRect">
            <a:avLst>
              <a:gd name="adj1" fmla="val 34969"/>
              <a:gd name="adj2" fmla="val 0"/>
            </a:avLst>
          </a:prstGeom>
          <a:solidFill>
            <a:srgbClr val="FFCD2D"/>
          </a:solidFill>
          <a:ln>
            <a:noFill/>
          </a:ln>
          <a:effectLst/>
        </p:spPr>
        <p:txBody>
          <a:bodyPr spcFirstLastPara="1" wrap="square" lIns="182850" tIns="182850" rIns="182850" bIns="182850" anchor="t" anchorCtr="0">
            <a:noAutofit/>
          </a:bodyPr>
          <a:lstStyle/>
          <a:p>
            <a:pPr algn="ctr"/>
            <a:endParaRPr>
              <a:latin typeface="Now" panose="020B0604020202020204" charset="0"/>
            </a:endParaRPr>
          </a:p>
        </p:txBody>
      </p:sp>
      <p:sp>
        <p:nvSpPr>
          <p:cNvPr id="722" name="Google Shape;722;p44">
            <a:extLst>
              <a:ext uri="{FF2B5EF4-FFF2-40B4-BE49-F238E27FC236}">
                <a16:creationId xmlns:a16="http://schemas.microsoft.com/office/drawing/2014/main" id="{D5A1DE90-ECED-3E39-2699-4716ECEDA0CF}"/>
              </a:ext>
            </a:extLst>
          </p:cNvPr>
          <p:cNvSpPr txBox="1"/>
          <p:nvPr/>
        </p:nvSpPr>
        <p:spPr>
          <a:xfrm flipH="1">
            <a:off x="4043676" y="8994909"/>
            <a:ext cx="3099629" cy="928071"/>
          </a:xfrm>
          <a:prstGeom prst="rect">
            <a:avLst/>
          </a:prstGeom>
          <a:noFill/>
          <a:ln>
            <a:noFill/>
          </a:ln>
        </p:spPr>
        <p:txBody>
          <a:bodyPr spcFirstLastPara="1" wrap="square" lIns="0" tIns="182850" rIns="0" bIns="182850" anchor="ctr" anchorCtr="0">
            <a:noAutofit/>
          </a:bodyPr>
          <a:lstStyle/>
          <a:p>
            <a:pPr algn="ctr"/>
            <a:r>
              <a:rPr lang="en-SG" sz="2200" spc="39">
                <a:solidFill>
                  <a:schemeClr val="accent6">
                    <a:lumMod val="50000"/>
                  </a:schemeClr>
                </a:solidFill>
                <a:latin typeface="Now"/>
                <a:sym typeface="Fira Sans Extra Condensed SemiBold"/>
              </a:rPr>
              <a:t>Honeywell Building Technologies</a:t>
            </a:r>
          </a:p>
        </p:txBody>
      </p:sp>
      <p:sp>
        <p:nvSpPr>
          <p:cNvPr id="723" name="Google Shape;723;p44">
            <a:extLst>
              <a:ext uri="{FF2B5EF4-FFF2-40B4-BE49-F238E27FC236}">
                <a16:creationId xmlns:a16="http://schemas.microsoft.com/office/drawing/2014/main" id="{FA70B383-2CAD-5549-91DD-D2CE70F1AB06}"/>
              </a:ext>
            </a:extLst>
          </p:cNvPr>
          <p:cNvSpPr txBox="1"/>
          <p:nvPr/>
        </p:nvSpPr>
        <p:spPr>
          <a:xfrm flipH="1">
            <a:off x="4043676" y="3813692"/>
            <a:ext cx="3082160" cy="3450708"/>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Promote successful stories of business development aside from leads from strategic accounts program</a:t>
            </a:r>
            <a:endParaRPr lang="en-SG">
              <a:solidFill>
                <a:schemeClr val="accent6">
                  <a:lumMod val="50000"/>
                </a:schemeClr>
              </a:solidFill>
              <a:latin typeface="Now" panose="020B0604020202020204" charset="0"/>
              <a:ea typeface="Roboto"/>
              <a:cs typeface="Roboto"/>
              <a:sym typeface="Roboto"/>
            </a:endParaRPr>
          </a:p>
        </p:txBody>
      </p:sp>
      <p:sp>
        <p:nvSpPr>
          <p:cNvPr id="724" name="Google Shape;724;p44">
            <a:extLst>
              <a:ext uri="{FF2B5EF4-FFF2-40B4-BE49-F238E27FC236}">
                <a16:creationId xmlns:a16="http://schemas.microsoft.com/office/drawing/2014/main" id="{7A8D5312-9DD2-E1AC-E188-738487C8E919}"/>
              </a:ext>
            </a:extLst>
          </p:cNvPr>
          <p:cNvSpPr/>
          <p:nvPr/>
        </p:nvSpPr>
        <p:spPr>
          <a:xfrm>
            <a:off x="7543031" y="2717798"/>
            <a:ext cx="3096444" cy="6500594"/>
          </a:xfrm>
          <a:prstGeom prst="round2SameRect">
            <a:avLst>
              <a:gd name="adj1" fmla="val 11626"/>
              <a:gd name="adj2" fmla="val 0"/>
            </a:avLst>
          </a:prstGeom>
          <a:solidFill>
            <a:schemeClr val="accent4">
              <a:lumMod val="40000"/>
              <a:lumOff val="60000"/>
            </a:schemeClr>
          </a:solidFill>
          <a:ln>
            <a:noFill/>
          </a:ln>
        </p:spPr>
        <p:txBody>
          <a:bodyPr spcFirstLastPara="1" wrap="square" lIns="182850" tIns="182850" rIns="182850" bIns="182850" anchor="t" anchorCtr="0">
            <a:noAutofit/>
          </a:bodyPr>
          <a:lstStyle/>
          <a:p>
            <a:pPr algn="ctr"/>
            <a:r>
              <a:rPr lang="en-US">
                <a:solidFill>
                  <a:schemeClr val="accent6">
                    <a:lumMod val="50000"/>
                  </a:schemeClr>
                </a:solidFill>
                <a:latin typeface="Now" panose="020B0604020202020204" charset="0"/>
                <a:ea typeface="Roboto"/>
                <a:cs typeface="Roboto"/>
                <a:sym typeface="Roboto"/>
              </a:rPr>
              <a:t>Gas controls, safety-related sensors and switches, PPE</a:t>
            </a:r>
          </a:p>
          <a:p>
            <a:pPr algn="ctr"/>
            <a:endParaRPr lang="en-US">
              <a:solidFill>
                <a:schemeClr val="accent6">
                  <a:lumMod val="50000"/>
                </a:schemeClr>
              </a:solidFill>
              <a:latin typeface="Now" panose="020B0604020202020204" charset="0"/>
            </a:endParaRPr>
          </a:p>
        </p:txBody>
      </p:sp>
      <p:sp>
        <p:nvSpPr>
          <p:cNvPr id="725" name="Google Shape;725;p44">
            <a:extLst>
              <a:ext uri="{FF2B5EF4-FFF2-40B4-BE49-F238E27FC236}">
                <a16:creationId xmlns:a16="http://schemas.microsoft.com/office/drawing/2014/main" id="{698DEF38-5EF8-5251-5C2A-C2E15A26BCA6}"/>
              </a:ext>
            </a:extLst>
          </p:cNvPr>
          <p:cNvSpPr/>
          <p:nvPr/>
        </p:nvSpPr>
        <p:spPr>
          <a:xfrm rot="10800000">
            <a:off x="7543855" y="8987013"/>
            <a:ext cx="3092930" cy="969314"/>
          </a:xfrm>
          <a:prstGeom prst="round2SameRect">
            <a:avLst>
              <a:gd name="adj1" fmla="val 34969"/>
              <a:gd name="adj2" fmla="val 0"/>
            </a:avLst>
          </a:prstGeom>
          <a:solidFill>
            <a:srgbClr val="FFCD2D"/>
          </a:solidFill>
          <a:ln>
            <a:noFill/>
          </a:ln>
          <a:effectLst/>
        </p:spPr>
        <p:txBody>
          <a:bodyPr spcFirstLastPara="1" wrap="square" lIns="182850" tIns="182850" rIns="182850" bIns="182850" anchor="ctr" anchorCtr="0">
            <a:noAutofit/>
          </a:bodyPr>
          <a:lstStyle/>
          <a:p>
            <a:endParaRPr>
              <a:latin typeface="Now" panose="020B0604020202020204" charset="0"/>
            </a:endParaRPr>
          </a:p>
        </p:txBody>
      </p:sp>
      <p:sp>
        <p:nvSpPr>
          <p:cNvPr id="726" name="Google Shape;726;p44">
            <a:extLst>
              <a:ext uri="{FF2B5EF4-FFF2-40B4-BE49-F238E27FC236}">
                <a16:creationId xmlns:a16="http://schemas.microsoft.com/office/drawing/2014/main" id="{B32036D4-7C58-4506-9D75-D0B90F2F73CA}"/>
              </a:ext>
            </a:extLst>
          </p:cNvPr>
          <p:cNvSpPr txBox="1"/>
          <p:nvPr/>
        </p:nvSpPr>
        <p:spPr>
          <a:xfrm flipH="1">
            <a:off x="7541932" y="8987011"/>
            <a:ext cx="3092930" cy="969313"/>
          </a:xfrm>
          <a:prstGeom prst="rect">
            <a:avLst/>
          </a:prstGeom>
          <a:noFill/>
          <a:ln>
            <a:noFill/>
          </a:ln>
        </p:spPr>
        <p:txBody>
          <a:bodyPr spcFirstLastPara="1" wrap="square" lIns="0" tIns="182850" rIns="0" bIns="182850" anchor="ctr" anchorCtr="0">
            <a:noAutofit/>
          </a:bodyPr>
          <a:lstStyle/>
          <a:p>
            <a:pPr algn="ctr"/>
            <a:r>
              <a:rPr lang="en-SG" sz="2200" spc="39">
                <a:solidFill>
                  <a:schemeClr val="accent6">
                    <a:lumMod val="50000"/>
                  </a:schemeClr>
                </a:solidFill>
                <a:latin typeface="Now"/>
                <a:sym typeface="Fira Sans Extra Condensed SemiBold"/>
              </a:rPr>
              <a:t>Safety &amp; Productivity Solutions</a:t>
            </a:r>
          </a:p>
        </p:txBody>
      </p:sp>
      <p:sp>
        <p:nvSpPr>
          <p:cNvPr id="727" name="Google Shape;727;p44">
            <a:extLst>
              <a:ext uri="{FF2B5EF4-FFF2-40B4-BE49-F238E27FC236}">
                <a16:creationId xmlns:a16="http://schemas.microsoft.com/office/drawing/2014/main" id="{DC7AD1D4-EB79-6302-9C65-EB7526BBAAF9}"/>
              </a:ext>
            </a:extLst>
          </p:cNvPr>
          <p:cNvSpPr txBox="1"/>
          <p:nvPr/>
        </p:nvSpPr>
        <p:spPr>
          <a:xfrm flipH="1">
            <a:off x="7555824" y="3826138"/>
            <a:ext cx="3069740" cy="3323962"/>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Highlight importance of SPS as a SBG to overarching business</a:t>
            </a:r>
          </a:p>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Explore adjusting hiring policy specifically for SPS to inculcate new practices and culture</a:t>
            </a:r>
            <a:endParaRPr lang="en-SG">
              <a:solidFill>
                <a:schemeClr val="accent6">
                  <a:lumMod val="50000"/>
                </a:schemeClr>
              </a:solidFill>
              <a:latin typeface="Now" panose="020B0604020202020204" charset="0"/>
              <a:ea typeface="Roboto"/>
              <a:cs typeface="Roboto"/>
              <a:sym typeface="Roboto"/>
            </a:endParaRPr>
          </a:p>
        </p:txBody>
      </p:sp>
      <p:sp>
        <p:nvSpPr>
          <p:cNvPr id="728" name="Google Shape;728;p44">
            <a:extLst>
              <a:ext uri="{FF2B5EF4-FFF2-40B4-BE49-F238E27FC236}">
                <a16:creationId xmlns:a16="http://schemas.microsoft.com/office/drawing/2014/main" id="{844C3F82-A2F9-9A17-ADA8-79E513D71AED}"/>
              </a:ext>
            </a:extLst>
          </p:cNvPr>
          <p:cNvSpPr/>
          <p:nvPr/>
        </p:nvSpPr>
        <p:spPr>
          <a:xfrm>
            <a:off x="11040082" y="2717798"/>
            <a:ext cx="3092850" cy="6500594"/>
          </a:xfrm>
          <a:prstGeom prst="round2SameRect">
            <a:avLst>
              <a:gd name="adj1" fmla="val 11626"/>
              <a:gd name="adj2" fmla="val 0"/>
            </a:avLst>
          </a:prstGeom>
          <a:solidFill>
            <a:schemeClr val="accent4">
              <a:lumMod val="40000"/>
              <a:lumOff val="60000"/>
            </a:schemeClr>
          </a:solidFill>
          <a:ln>
            <a:noFill/>
          </a:ln>
        </p:spPr>
        <p:txBody>
          <a:bodyPr spcFirstLastPara="1" wrap="square" lIns="182850" tIns="182850" rIns="182850" bIns="182850" anchor="t" anchorCtr="0">
            <a:noAutofit/>
          </a:bodyPr>
          <a:lstStyle/>
          <a:p>
            <a:pPr algn="ctr"/>
            <a:r>
              <a:rPr lang="en-US">
                <a:solidFill>
                  <a:schemeClr val="accent6">
                    <a:lumMod val="50000"/>
                  </a:schemeClr>
                </a:solidFill>
                <a:latin typeface="Now" panose="020B0604020202020204" charset="0"/>
                <a:ea typeface="Roboto"/>
                <a:cs typeface="Roboto"/>
                <a:sym typeface="Roboto"/>
              </a:rPr>
              <a:t>Avionics and other aircraft control equipment/services</a:t>
            </a:r>
          </a:p>
          <a:p>
            <a:pPr algn="ctr"/>
            <a:endParaRPr lang="en-US">
              <a:solidFill>
                <a:schemeClr val="accent6">
                  <a:lumMod val="50000"/>
                </a:schemeClr>
              </a:solidFill>
              <a:latin typeface="Now" panose="020B0604020202020204" charset="0"/>
            </a:endParaRPr>
          </a:p>
        </p:txBody>
      </p:sp>
      <p:sp>
        <p:nvSpPr>
          <p:cNvPr id="729" name="Google Shape;729;p44">
            <a:extLst>
              <a:ext uri="{FF2B5EF4-FFF2-40B4-BE49-F238E27FC236}">
                <a16:creationId xmlns:a16="http://schemas.microsoft.com/office/drawing/2014/main" id="{7934896A-5BBE-6750-0913-619976E22ECE}"/>
              </a:ext>
            </a:extLst>
          </p:cNvPr>
          <p:cNvSpPr/>
          <p:nvPr/>
        </p:nvSpPr>
        <p:spPr>
          <a:xfrm rot="10800000">
            <a:off x="11040021" y="8987013"/>
            <a:ext cx="3092930" cy="969314"/>
          </a:xfrm>
          <a:prstGeom prst="round2SameRect">
            <a:avLst>
              <a:gd name="adj1" fmla="val 34969"/>
              <a:gd name="adj2" fmla="val 0"/>
            </a:avLst>
          </a:prstGeom>
          <a:solidFill>
            <a:srgbClr val="FFCD2D"/>
          </a:solidFill>
          <a:ln>
            <a:noFill/>
          </a:ln>
          <a:effectLst/>
        </p:spPr>
        <p:txBody>
          <a:bodyPr spcFirstLastPara="1" wrap="square" lIns="182850" tIns="182850" rIns="182850" bIns="182850" anchor="ctr" anchorCtr="0">
            <a:noAutofit/>
          </a:bodyPr>
          <a:lstStyle/>
          <a:p>
            <a:endParaRPr>
              <a:latin typeface="Now" panose="020B0604020202020204" charset="0"/>
            </a:endParaRPr>
          </a:p>
        </p:txBody>
      </p:sp>
      <p:sp>
        <p:nvSpPr>
          <p:cNvPr id="730" name="Google Shape;730;p44">
            <a:extLst>
              <a:ext uri="{FF2B5EF4-FFF2-40B4-BE49-F238E27FC236}">
                <a16:creationId xmlns:a16="http://schemas.microsoft.com/office/drawing/2014/main" id="{0558436D-3B0C-050B-C7A0-0F7927044838}"/>
              </a:ext>
            </a:extLst>
          </p:cNvPr>
          <p:cNvSpPr txBox="1"/>
          <p:nvPr/>
        </p:nvSpPr>
        <p:spPr>
          <a:xfrm flipH="1">
            <a:off x="11038101" y="8953664"/>
            <a:ext cx="3078961" cy="1002659"/>
          </a:xfrm>
          <a:prstGeom prst="rect">
            <a:avLst/>
          </a:prstGeom>
          <a:noFill/>
          <a:ln>
            <a:noFill/>
          </a:ln>
        </p:spPr>
        <p:txBody>
          <a:bodyPr spcFirstLastPara="1" wrap="square" lIns="0" tIns="182850" rIns="0" bIns="182850" anchor="ctr" anchorCtr="0">
            <a:noAutofit/>
          </a:bodyPr>
          <a:lstStyle/>
          <a:p>
            <a:pPr algn="ctr"/>
            <a:r>
              <a:rPr lang="en-SG" sz="2200" spc="39">
                <a:solidFill>
                  <a:schemeClr val="accent6">
                    <a:lumMod val="50000"/>
                  </a:schemeClr>
                </a:solidFill>
                <a:latin typeface="Now"/>
                <a:sym typeface="Fira Sans Extra Condensed SemiBold"/>
              </a:rPr>
              <a:t>Aerospace</a:t>
            </a:r>
          </a:p>
        </p:txBody>
      </p:sp>
      <p:sp>
        <p:nvSpPr>
          <p:cNvPr id="731" name="Google Shape;731;p44">
            <a:extLst>
              <a:ext uri="{FF2B5EF4-FFF2-40B4-BE49-F238E27FC236}">
                <a16:creationId xmlns:a16="http://schemas.microsoft.com/office/drawing/2014/main" id="{ED7F1CF8-B323-91C1-9E73-D4DFC57EB5FB}"/>
              </a:ext>
            </a:extLst>
          </p:cNvPr>
          <p:cNvSpPr txBox="1"/>
          <p:nvPr/>
        </p:nvSpPr>
        <p:spPr>
          <a:xfrm flipH="1">
            <a:off x="11072787" y="3813690"/>
            <a:ext cx="3078961" cy="3247022"/>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L</a:t>
            </a:r>
            <a:r>
              <a:rPr lang="en-SG" err="1">
                <a:solidFill>
                  <a:schemeClr val="accent6">
                    <a:lumMod val="50000"/>
                  </a:schemeClr>
                </a:solidFill>
                <a:latin typeface="Now" panose="020B0604020202020204" charset="0"/>
                <a:ea typeface="Roboto"/>
                <a:cs typeface="Roboto"/>
                <a:sym typeface="Roboto"/>
              </a:rPr>
              <a:t>everage</a:t>
            </a:r>
            <a:r>
              <a:rPr lang="en-SG">
                <a:solidFill>
                  <a:schemeClr val="accent6">
                    <a:lumMod val="50000"/>
                  </a:schemeClr>
                </a:solidFill>
                <a:latin typeface="Now" panose="020B0604020202020204" charset="0"/>
                <a:ea typeface="Roboto"/>
                <a:cs typeface="Roboto"/>
                <a:sym typeface="Roboto"/>
              </a:rPr>
              <a:t> QMS to ensure regulatory compliance</a:t>
            </a:r>
          </a:p>
          <a:p>
            <a:pPr marL="365760" indent="-152400">
              <a:spcBef>
                <a:spcPts val="2000"/>
              </a:spcBef>
              <a:buClr>
                <a:schemeClr val="dk1"/>
              </a:buClr>
              <a:buSzPts val="1200"/>
              <a:buFont typeface="Roboto"/>
              <a:buChar char="●"/>
            </a:pPr>
            <a:r>
              <a:rPr lang="en-SG">
                <a:solidFill>
                  <a:schemeClr val="accent6">
                    <a:lumMod val="50000"/>
                  </a:schemeClr>
                </a:solidFill>
                <a:latin typeface="Now" panose="020B0604020202020204" charset="0"/>
                <a:ea typeface="Roboto"/>
                <a:cs typeface="Roboto"/>
                <a:sym typeface="Roboto"/>
              </a:rPr>
              <a:t> Highlight importance of other SBGs in relation to AERO</a:t>
            </a:r>
          </a:p>
          <a:p>
            <a:pPr marL="365760" indent="-152400">
              <a:spcBef>
                <a:spcPts val="2000"/>
              </a:spcBef>
              <a:buClr>
                <a:schemeClr val="dk1"/>
              </a:buClr>
              <a:buSzPts val="1200"/>
              <a:buFont typeface="Roboto"/>
              <a:buChar char="●"/>
            </a:pPr>
            <a:r>
              <a:rPr lang="en-SG">
                <a:solidFill>
                  <a:schemeClr val="accent6">
                    <a:lumMod val="50000"/>
                  </a:schemeClr>
                </a:solidFill>
                <a:latin typeface="Now" panose="020B0604020202020204" charset="0"/>
                <a:ea typeface="Roboto"/>
                <a:cs typeface="Roboto"/>
                <a:sym typeface="Roboto"/>
              </a:rPr>
              <a:t>Illustrate story of UAV to replicate success</a:t>
            </a:r>
          </a:p>
          <a:p>
            <a:pPr marL="365760" indent="-152400">
              <a:spcBef>
                <a:spcPts val="2000"/>
              </a:spcBef>
              <a:buClr>
                <a:schemeClr val="dk1"/>
              </a:buClr>
              <a:buSzPts val="1200"/>
              <a:buFont typeface="Roboto"/>
              <a:buChar char="●"/>
            </a:pPr>
            <a:endParaRPr lang="en-SG">
              <a:solidFill>
                <a:schemeClr val="accent6">
                  <a:lumMod val="50000"/>
                </a:schemeClr>
              </a:solidFill>
              <a:latin typeface="Now" panose="020B0604020202020204" charset="0"/>
              <a:ea typeface="Roboto"/>
              <a:cs typeface="Roboto"/>
              <a:sym typeface="Roboto"/>
            </a:endParaRPr>
          </a:p>
        </p:txBody>
      </p:sp>
      <p:sp>
        <p:nvSpPr>
          <p:cNvPr id="2" name="Google Shape;716;p44">
            <a:extLst>
              <a:ext uri="{FF2B5EF4-FFF2-40B4-BE49-F238E27FC236}">
                <a16:creationId xmlns:a16="http://schemas.microsoft.com/office/drawing/2014/main" id="{6F392FFF-F15B-1685-0BBE-66425E4FC5FE}"/>
              </a:ext>
            </a:extLst>
          </p:cNvPr>
          <p:cNvSpPr/>
          <p:nvPr/>
        </p:nvSpPr>
        <p:spPr>
          <a:xfrm>
            <a:off x="14547450" y="2717800"/>
            <a:ext cx="3092850" cy="6500594"/>
          </a:xfrm>
          <a:prstGeom prst="round2SameRect">
            <a:avLst>
              <a:gd name="adj1" fmla="val 11626"/>
              <a:gd name="adj2" fmla="val 0"/>
            </a:avLst>
          </a:prstGeom>
          <a:solidFill>
            <a:schemeClr val="accent4">
              <a:lumMod val="40000"/>
              <a:lumOff val="60000"/>
            </a:schemeClr>
          </a:solidFill>
          <a:ln>
            <a:noFill/>
          </a:ln>
        </p:spPr>
        <p:txBody>
          <a:bodyPr spcFirstLastPara="1" wrap="square" lIns="182850" tIns="182850" rIns="182850" bIns="182850" anchor="t" anchorCtr="0">
            <a:noAutofit/>
          </a:bodyPr>
          <a:lstStyle/>
          <a:p>
            <a:pPr algn="ctr"/>
            <a:r>
              <a:rPr lang="en-US">
                <a:solidFill>
                  <a:schemeClr val="accent6">
                    <a:lumMod val="50000"/>
                  </a:schemeClr>
                </a:solidFill>
                <a:latin typeface="Now" panose="020B0604020202020204" charset="0"/>
                <a:ea typeface="Roboto"/>
                <a:cs typeface="Roboto"/>
                <a:sym typeface="Roboto"/>
              </a:rPr>
              <a:t>Connected software business, connectivity solutions and cybersecurity</a:t>
            </a:r>
          </a:p>
          <a:p>
            <a:endParaRPr lang="en-US">
              <a:solidFill>
                <a:schemeClr val="accent6">
                  <a:lumMod val="50000"/>
                </a:schemeClr>
              </a:solidFill>
              <a:latin typeface="Now" panose="020B0604020202020204" charset="0"/>
            </a:endParaRPr>
          </a:p>
        </p:txBody>
      </p:sp>
      <p:sp>
        <p:nvSpPr>
          <p:cNvPr id="3" name="Google Shape;717;p44">
            <a:extLst>
              <a:ext uri="{FF2B5EF4-FFF2-40B4-BE49-F238E27FC236}">
                <a16:creationId xmlns:a16="http://schemas.microsoft.com/office/drawing/2014/main" id="{8419C35B-F528-6D2C-27DA-915DDF099E9C}"/>
              </a:ext>
            </a:extLst>
          </p:cNvPr>
          <p:cNvSpPr/>
          <p:nvPr/>
        </p:nvSpPr>
        <p:spPr>
          <a:xfrm rot="10800000">
            <a:off x="14547387" y="8987013"/>
            <a:ext cx="3092930" cy="969314"/>
          </a:xfrm>
          <a:prstGeom prst="round2SameRect">
            <a:avLst>
              <a:gd name="adj1" fmla="val 34969"/>
              <a:gd name="adj2" fmla="val 0"/>
            </a:avLst>
          </a:prstGeom>
          <a:solidFill>
            <a:srgbClr val="FFCD2D"/>
          </a:solidFill>
          <a:ln>
            <a:noFill/>
          </a:ln>
          <a:effectLst/>
        </p:spPr>
        <p:txBody>
          <a:bodyPr spcFirstLastPara="1" wrap="square" lIns="182850" tIns="182850" rIns="182850" bIns="182850" anchor="ctr" anchorCtr="0">
            <a:noAutofit/>
          </a:bodyPr>
          <a:lstStyle/>
          <a:p>
            <a:endParaRPr>
              <a:latin typeface="Now" panose="020B0604020202020204" charset="0"/>
            </a:endParaRPr>
          </a:p>
        </p:txBody>
      </p:sp>
      <p:sp>
        <p:nvSpPr>
          <p:cNvPr id="4" name="Google Shape;718;p44">
            <a:extLst>
              <a:ext uri="{FF2B5EF4-FFF2-40B4-BE49-F238E27FC236}">
                <a16:creationId xmlns:a16="http://schemas.microsoft.com/office/drawing/2014/main" id="{6FE856BE-9433-3602-28D6-B1A5E1018A3A}"/>
              </a:ext>
            </a:extLst>
          </p:cNvPr>
          <p:cNvSpPr txBox="1"/>
          <p:nvPr/>
        </p:nvSpPr>
        <p:spPr>
          <a:xfrm flipH="1">
            <a:off x="14545470" y="8994907"/>
            <a:ext cx="3092850" cy="928073"/>
          </a:xfrm>
          <a:prstGeom prst="rect">
            <a:avLst/>
          </a:prstGeom>
          <a:noFill/>
          <a:ln>
            <a:noFill/>
          </a:ln>
        </p:spPr>
        <p:txBody>
          <a:bodyPr spcFirstLastPara="1" wrap="square" lIns="0" tIns="182850" rIns="0" bIns="182850" anchor="ctr" anchorCtr="0">
            <a:noAutofit/>
          </a:bodyPr>
          <a:lstStyle/>
          <a:p>
            <a:pPr algn="ctr"/>
            <a:r>
              <a:rPr lang="en-SG" sz="2200" spc="39">
                <a:solidFill>
                  <a:schemeClr val="accent6">
                    <a:lumMod val="50000"/>
                  </a:schemeClr>
                </a:solidFill>
                <a:latin typeface="Now"/>
                <a:sym typeface="Fira Sans Extra Condensed SemiBold"/>
              </a:rPr>
              <a:t>Honeywell Connected Enterprise</a:t>
            </a:r>
          </a:p>
        </p:txBody>
      </p:sp>
      <p:sp>
        <p:nvSpPr>
          <p:cNvPr id="5" name="Google Shape;719;p44">
            <a:extLst>
              <a:ext uri="{FF2B5EF4-FFF2-40B4-BE49-F238E27FC236}">
                <a16:creationId xmlns:a16="http://schemas.microsoft.com/office/drawing/2014/main" id="{69341F6B-F233-A179-BA8D-8C55F0E5CA34}"/>
              </a:ext>
            </a:extLst>
          </p:cNvPr>
          <p:cNvSpPr txBox="1"/>
          <p:nvPr/>
        </p:nvSpPr>
        <p:spPr>
          <a:xfrm flipH="1">
            <a:off x="14528634" y="3813690"/>
            <a:ext cx="3055282" cy="1583810"/>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Recent integration with Sparta QMS</a:t>
            </a:r>
          </a:p>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Highlight HCE’s ability to operate as standalone, profitable business unit</a:t>
            </a:r>
          </a:p>
          <a:p>
            <a:pPr marL="365760" indent="-152400">
              <a:spcBef>
                <a:spcPts val="2000"/>
              </a:spcBef>
              <a:buClr>
                <a:schemeClr val="dk1"/>
              </a:buClr>
              <a:buSzPts val="1200"/>
              <a:buFont typeface="Roboto"/>
              <a:buChar char="●"/>
            </a:pPr>
            <a:r>
              <a:rPr lang="en-US">
                <a:solidFill>
                  <a:schemeClr val="accent6">
                    <a:lumMod val="50000"/>
                  </a:schemeClr>
                </a:solidFill>
                <a:latin typeface="Now" panose="020B0604020202020204" charset="0"/>
                <a:ea typeface="Roboto"/>
                <a:cs typeface="Roboto"/>
                <a:sym typeface="Roboto"/>
              </a:rPr>
              <a:t>Recruitment and job redesign to ensure sufficient support to company and operate profitably</a:t>
            </a:r>
          </a:p>
        </p:txBody>
      </p:sp>
      <p:sp>
        <p:nvSpPr>
          <p:cNvPr id="12" name="Freeform 3">
            <a:extLst>
              <a:ext uri="{FF2B5EF4-FFF2-40B4-BE49-F238E27FC236}">
                <a16:creationId xmlns:a16="http://schemas.microsoft.com/office/drawing/2014/main" id="{86F88D00-086C-3702-6C7D-88E0B4327EAD}"/>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13" name="TextBox 6">
            <a:extLst>
              <a:ext uri="{FF2B5EF4-FFF2-40B4-BE49-F238E27FC236}">
                <a16:creationId xmlns:a16="http://schemas.microsoft.com/office/drawing/2014/main" id="{86992C11-3C23-9101-9295-598D6A8AE190}"/>
              </a:ext>
            </a:extLst>
          </p:cNvPr>
          <p:cNvSpPr txBox="1"/>
          <p:nvPr/>
        </p:nvSpPr>
        <p:spPr>
          <a:xfrm>
            <a:off x="683350" y="728674"/>
            <a:ext cx="13078934" cy="1158715"/>
          </a:xfrm>
          <a:prstGeom prst="rect">
            <a:avLst/>
          </a:prstGeom>
        </p:spPr>
        <p:txBody>
          <a:bodyPr wrap="square" lIns="0" tIns="0" rIns="0" bIns="0" rtlCol="0" anchor="t">
            <a:spAutoFit/>
          </a:bodyPr>
          <a:lstStyle/>
          <a:p>
            <a:pPr marL="0" lvl="0" indent="0">
              <a:lnSpc>
                <a:spcPts val="9600"/>
              </a:lnSpc>
            </a:pPr>
            <a:r>
              <a:rPr lang="en" sz="6000">
                <a:solidFill>
                  <a:schemeClr val="accent6">
                    <a:lumMod val="50000"/>
                  </a:schemeClr>
                </a:solidFill>
                <a:latin typeface="Ovo" panose="020B0604020202020204" charset="0"/>
              </a:rPr>
              <a:t>Listening &amp; Addressing Objections</a:t>
            </a:r>
            <a:endParaRPr lang="en-US" sz="6000" spc="-200">
              <a:solidFill>
                <a:srgbClr val="4C7031"/>
              </a:solidFill>
              <a:latin typeface="Ovo"/>
            </a:endParaRPr>
          </a:p>
        </p:txBody>
      </p:sp>
      <p:sp>
        <p:nvSpPr>
          <p:cNvPr id="8" name="Google Shape;721;p44">
            <a:extLst>
              <a:ext uri="{FF2B5EF4-FFF2-40B4-BE49-F238E27FC236}">
                <a16:creationId xmlns:a16="http://schemas.microsoft.com/office/drawing/2014/main" id="{89A34FC1-B4FF-9BA9-E98E-A7CAE6F08AC4}"/>
              </a:ext>
            </a:extLst>
          </p:cNvPr>
          <p:cNvSpPr/>
          <p:nvPr/>
        </p:nvSpPr>
        <p:spPr>
          <a:xfrm>
            <a:off x="4026841" y="2717797"/>
            <a:ext cx="3111686" cy="1418773"/>
          </a:xfrm>
          <a:prstGeom prst="round2SameRect">
            <a:avLst>
              <a:gd name="adj1" fmla="val 34969"/>
              <a:gd name="adj2" fmla="val 0"/>
            </a:avLst>
          </a:prstGeom>
          <a:noFill/>
          <a:ln>
            <a:noFill/>
          </a:ln>
          <a:effectLst/>
        </p:spPr>
        <p:txBody>
          <a:bodyPr spcFirstLastPara="1" wrap="square" lIns="182850" tIns="182850" rIns="182850" bIns="182850" anchor="t" anchorCtr="0">
            <a:noAutofit/>
          </a:bodyPr>
          <a:lstStyle/>
          <a:p>
            <a:pPr algn="ctr"/>
            <a:endParaRPr>
              <a:latin typeface="Now" panose="020B0604020202020204" charset="0"/>
            </a:endParaRPr>
          </a:p>
        </p:txBody>
      </p:sp>
      <p:cxnSp>
        <p:nvCxnSpPr>
          <p:cNvPr id="14" name="Straight Connector 13">
            <a:extLst>
              <a:ext uri="{FF2B5EF4-FFF2-40B4-BE49-F238E27FC236}">
                <a16:creationId xmlns:a16="http://schemas.microsoft.com/office/drawing/2014/main" id="{3A3D6549-1899-EFC4-3457-ED2184B5A79B}"/>
              </a:ext>
            </a:extLst>
          </p:cNvPr>
          <p:cNvCxnSpPr>
            <a:cxnSpLocks/>
          </p:cNvCxnSpPr>
          <p:nvPr/>
        </p:nvCxnSpPr>
        <p:spPr>
          <a:xfrm>
            <a:off x="4043674" y="4136570"/>
            <a:ext cx="3082160" cy="0"/>
          </a:xfrm>
          <a:prstGeom prst="line">
            <a:avLst/>
          </a:prstGeom>
          <a:ln w="25400">
            <a:solidFill>
              <a:srgbClr val="FFCD2D"/>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697651-775E-3FD8-BAF9-9C521AAD53E0}"/>
              </a:ext>
            </a:extLst>
          </p:cNvPr>
          <p:cNvCxnSpPr>
            <a:cxnSpLocks/>
          </p:cNvCxnSpPr>
          <p:nvPr/>
        </p:nvCxnSpPr>
        <p:spPr>
          <a:xfrm>
            <a:off x="710565" y="4136570"/>
            <a:ext cx="3082160" cy="0"/>
          </a:xfrm>
          <a:prstGeom prst="line">
            <a:avLst/>
          </a:prstGeom>
          <a:ln w="25400">
            <a:solidFill>
              <a:srgbClr val="FFCD2D"/>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27BF24-6E9B-E879-A4FD-A1755A8446E0}"/>
              </a:ext>
            </a:extLst>
          </p:cNvPr>
          <p:cNvCxnSpPr>
            <a:cxnSpLocks/>
          </p:cNvCxnSpPr>
          <p:nvPr/>
        </p:nvCxnSpPr>
        <p:spPr>
          <a:xfrm>
            <a:off x="7541931" y="4136570"/>
            <a:ext cx="3082160" cy="0"/>
          </a:xfrm>
          <a:prstGeom prst="line">
            <a:avLst/>
          </a:prstGeom>
          <a:ln w="25400">
            <a:solidFill>
              <a:srgbClr val="FFCD2D"/>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5869DD-A0B1-8C35-897D-11985212F634}"/>
              </a:ext>
            </a:extLst>
          </p:cNvPr>
          <p:cNvCxnSpPr>
            <a:cxnSpLocks/>
          </p:cNvCxnSpPr>
          <p:nvPr/>
        </p:nvCxnSpPr>
        <p:spPr>
          <a:xfrm>
            <a:off x="11045405" y="4136570"/>
            <a:ext cx="3082160" cy="0"/>
          </a:xfrm>
          <a:prstGeom prst="line">
            <a:avLst/>
          </a:prstGeom>
          <a:ln w="25400">
            <a:solidFill>
              <a:srgbClr val="FFCD2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29590E-0662-2CB9-10D1-7CDD1911C4B4}"/>
              </a:ext>
            </a:extLst>
          </p:cNvPr>
          <p:cNvCxnSpPr>
            <a:cxnSpLocks/>
          </p:cNvCxnSpPr>
          <p:nvPr/>
        </p:nvCxnSpPr>
        <p:spPr>
          <a:xfrm>
            <a:off x="14558140" y="4136570"/>
            <a:ext cx="3082160" cy="0"/>
          </a:xfrm>
          <a:prstGeom prst="line">
            <a:avLst/>
          </a:prstGeom>
          <a:ln w="25400">
            <a:solidFill>
              <a:srgbClr val="FFCD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11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graphicFrame>
        <p:nvGraphicFramePr>
          <p:cNvPr id="616" name="Google Shape;616;p40"/>
          <p:cNvGraphicFramePr/>
          <p:nvPr/>
        </p:nvGraphicFramePr>
        <p:xfrm>
          <a:off x="124618" y="1804110"/>
          <a:ext cx="17957800" cy="8482890"/>
        </p:xfrm>
        <a:graphic>
          <a:graphicData uri="http://schemas.openxmlformats.org/drawingml/2006/table">
            <a:tbl>
              <a:tblPr>
                <a:noFill/>
              </a:tblPr>
              <a:tblGrid>
                <a:gridCol w="2906631">
                  <a:extLst>
                    <a:ext uri="{9D8B030D-6E8A-4147-A177-3AD203B41FA5}">
                      <a16:colId xmlns:a16="http://schemas.microsoft.com/office/drawing/2014/main" val="3001431661"/>
                    </a:ext>
                  </a:extLst>
                </a:gridCol>
                <a:gridCol w="4000215">
                  <a:extLst>
                    <a:ext uri="{9D8B030D-6E8A-4147-A177-3AD203B41FA5}">
                      <a16:colId xmlns:a16="http://schemas.microsoft.com/office/drawing/2014/main" val="861493785"/>
                    </a:ext>
                  </a:extLst>
                </a:gridCol>
                <a:gridCol w="11050954">
                  <a:extLst>
                    <a:ext uri="{9D8B030D-6E8A-4147-A177-3AD203B41FA5}">
                      <a16:colId xmlns:a16="http://schemas.microsoft.com/office/drawing/2014/main" val="3597622207"/>
                    </a:ext>
                  </a:extLst>
                </a:gridCol>
              </a:tblGrid>
              <a:tr h="0">
                <a:tc>
                  <a:txBody>
                    <a:bodyPr/>
                    <a:lstStyle/>
                    <a:p>
                      <a:pPr marL="0" lvl="0" indent="0" algn="ctr" rtl="0">
                        <a:spcBef>
                          <a:spcPts val="0"/>
                        </a:spcBef>
                        <a:spcAft>
                          <a:spcPts val="0"/>
                        </a:spcAft>
                        <a:buNone/>
                      </a:pPr>
                      <a:r>
                        <a:rPr lang="en-SG" sz="24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Business Unit</a:t>
                      </a:r>
                    </a:p>
                  </a:txBody>
                  <a:tcPr marL="182850" marR="182850" marT="182850" marB="182850" anchor="ctr">
                    <a:lnL w="28575" cap="flat" cmpd="sng">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rgbClr val="FFCD2D"/>
                    </a:solidFill>
                  </a:tcPr>
                </a:tc>
                <a:tc>
                  <a:txBody>
                    <a:bodyPr/>
                    <a:lstStyle/>
                    <a:p>
                      <a:pPr marL="0" lvl="0" indent="0" algn="ctr" rtl="0">
                        <a:spcBef>
                          <a:spcPts val="0"/>
                        </a:spcBef>
                        <a:spcAft>
                          <a:spcPts val="0"/>
                        </a:spcAft>
                        <a:buNone/>
                      </a:pPr>
                      <a:r>
                        <a:rPr lang="en-SG" sz="24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Business priorities / Interests</a:t>
                      </a:r>
                    </a:p>
                  </a:txBody>
                  <a:tcPr marL="182850" marR="182850" marT="182850" marB="182850" anchor="ctr">
                    <a:lnL w="28575" cap="flat" cmpd="sng" algn="ctr">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rgbClr val="FFCD2D"/>
                    </a:solidFill>
                  </a:tcPr>
                </a:tc>
                <a:tc>
                  <a:txBody>
                    <a:bodyPr/>
                    <a:lstStyle/>
                    <a:p>
                      <a:pPr marL="0" lvl="0" indent="0" algn="ctr" rtl="0">
                        <a:spcBef>
                          <a:spcPts val="0"/>
                        </a:spcBef>
                        <a:spcAft>
                          <a:spcPts val="0"/>
                        </a:spcAft>
                        <a:buNone/>
                      </a:pPr>
                      <a:r>
                        <a:rPr lang="en-SG" sz="24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Potential Outcomes and Benefits</a:t>
                      </a:r>
                    </a:p>
                  </a:txBody>
                  <a:tcPr marL="182850" marR="182850" marT="182850" marB="182850" anchor="ctr">
                    <a:lnL w="28575" cap="flat" cmpd="sng" algn="ctr">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rgbClr val="FFCD2D"/>
                    </a:solidFill>
                  </a:tcPr>
                </a:tc>
                <a:extLst>
                  <a:ext uri="{0D108BD9-81ED-4DB2-BD59-A6C34878D82A}">
                    <a16:rowId xmlns:a16="http://schemas.microsoft.com/office/drawing/2014/main" val="10000"/>
                  </a:ext>
                </a:extLst>
              </a:tr>
              <a:tr h="1467885">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SG" sz="2200" spc="39">
                          <a:solidFill>
                            <a:schemeClr val="accent6">
                              <a:lumMod val="50000"/>
                            </a:schemeClr>
                          </a:solidFill>
                          <a:latin typeface="Now Medium" panose="00000600000000000000" charset="0"/>
                          <a:sym typeface="Fira Sans Extra Condensed SemiBold"/>
                        </a:rPr>
                        <a:t>Performance Materials &amp; Technologies</a:t>
                      </a:r>
                    </a:p>
                  </a:txBody>
                  <a:tcPr marL="182850" marR="182850" marT="182850" marB="182850" anchor="ctr">
                    <a:lnL w="28575" cap="flat" cmpd="sng">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tc>
                  <a:txBody>
                    <a:bodyPr/>
                    <a:lstStyle/>
                    <a:p>
                      <a:pPr marL="0" lvl="0" indent="0" algn="ctr" rtl="0">
                        <a:spcBef>
                          <a:spcPts val="0"/>
                        </a:spcBef>
                        <a:spcAft>
                          <a:spcPts val="0"/>
                        </a:spcAft>
                        <a:buNone/>
                      </a:pPr>
                      <a:r>
                        <a:rPr lang="en-US" sz="1800" b="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Address divide between “Red” &amp; “Blue”, thereby improving business performance</a:t>
                      </a:r>
                    </a:p>
                  </a:txBody>
                  <a:tcPr marL="182850" marR="182850" marT="182850" marB="182850" anchor="ctr">
                    <a:lnL w="28575" cap="flat" cmpd="sng" algn="ctr">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tc>
                  <a:txBody>
                    <a:bodyPr/>
                    <a:lstStyle/>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Healthier working relationships and workplace culture</a:t>
                      </a:r>
                    </a:p>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Lower attrition</a:t>
                      </a:r>
                    </a:p>
                  </a:txBody>
                  <a:tcPr marL="182850" marR="182850" marT="182850" marB="182850" anchor="ctr">
                    <a:lnL w="28575" cap="flat" cmpd="sng" algn="ctr">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extLst>
                  <a:ext uri="{0D108BD9-81ED-4DB2-BD59-A6C34878D82A}">
                    <a16:rowId xmlns:a16="http://schemas.microsoft.com/office/drawing/2014/main" val="3597224688"/>
                  </a:ext>
                </a:extLst>
              </a:tr>
              <a:tr h="996609">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SG" sz="2200" spc="39">
                          <a:solidFill>
                            <a:schemeClr val="accent6">
                              <a:lumMod val="50000"/>
                            </a:schemeClr>
                          </a:solidFill>
                          <a:latin typeface="Now Medium" panose="00000600000000000000" charset="0"/>
                          <a:sym typeface="Fira Sans Extra Condensed SemiBold"/>
                        </a:rPr>
                        <a:t>Honeywell Building Technologies</a:t>
                      </a:r>
                    </a:p>
                  </a:txBody>
                  <a:tcPr marL="182850" marR="182850" marT="182850" marB="18285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tc>
                  <a:txBody>
                    <a:bodyPr/>
                    <a:lstStyle/>
                    <a:p>
                      <a:pPr marL="0" lvl="0" indent="0" algn="ctr" rtl="0">
                        <a:spcBef>
                          <a:spcPts val="0"/>
                        </a:spcBef>
                        <a:spcAft>
                          <a:spcPts val="0"/>
                        </a:spcAft>
                        <a:buNone/>
                      </a:pPr>
                      <a:r>
                        <a:rPr lang="en-US" sz="1800" b="0" kern="12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Reduce reliance on leads from strategic accounts program and promote business development</a:t>
                      </a:r>
                    </a:p>
                  </a:txBody>
                  <a:tcPr marL="182850" marR="182850" marT="182850" marB="182850" anchor="ctr">
                    <a:lnL w="28575" cap="flat" cmpd="sng" algn="ctr">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tc>
                  <a:txBody>
                    <a:bodyPr/>
                    <a:lstStyle/>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Improved customer focus and satisfaction resulting in greater confidence in products and repeat sales</a:t>
                      </a:r>
                    </a:p>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Lower reliance on strategic accounts program and promote ownership within SBG</a:t>
                      </a:r>
                    </a:p>
                  </a:txBody>
                  <a:tcPr marL="182850" marR="182850" marT="182850" marB="182850" anchor="ctr">
                    <a:lnL w="28575" cap="flat" cmpd="sng" algn="ctr">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extLst>
                  <a:ext uri="{0D108BD9-81ED-4DB2-BD59-A6C34878D82A}">
                    <a16:rowId xmlns:a16="http://schemas.microsoft.com/office/drawing/2014/main" val="10001"/>
                  </a:ext>
                </a:extLst>
              </a:tr>
              <a:tr h="535062">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SG" sz="2200" spc="39">
                          <a:solidFill>
                            <a:schemeClr val="accent6">
                              <a:lumMod val="50000"/>
                            </a:schemeClr>
                          </a:solidFill>
                          <a:latin typeface="Now Medium" panose="00000600000000000000" charset="0"/>
                          <a:sym typeface="Fira Sans Extra Condensed SemiBold"/>
                        </a:rPr>
                        <a:t>Safety &amp; Productivity Solutions</a:t>
                      </a:r>
                    </a:p>
                  </a:txBody>
                  <a:tcPr marL="182850" marR="182850" marT="182850" marB="18285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tc>
                  <a:txBody>
                    <a:bodyPr/>
                    <a:lstStyle/>
                    <a:p>
                      <a:pPr marL="0" lvl="0" indent="0" algn="ctr" rtl="0">
                        <a:spcBef>
                          <a:spcPts val="0"/>
                        </a:spcBef>
                        <a:spcAft>
                          <a:spcPts val="0"/>
                        </a:spcAft>
                        <a:buNone/>
                      </a:pPr>
                      <a:r>
                        <a:rPr lang="en-US" sz="1800" b="0" kern="12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Increased recognition within Honeywell and ownership within employees</a:t>
                      </a:r>
                    </a:p>
                  </a:txBody>
                  <a:tcPr marL="182850" marR="182850" marT="182850" marB="182850" anchor="ctr">
                    <a:lnL w="28575" cap="flat" cmpd="sng" algn="ctr">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tc>
                  <a:txBody>
                    <a:bodyPr/>
                    <a:lstStyle/>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Establish diverse workforce to generate new ideas and leads, uncover blind spots</a:t>
                      </a:r>
                    </a:p>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Increased job satisfaction</a:t>
                      </a:r>
                    </a:p>
                  </a:txBody>
                  <a:tcPr marL="182850" marR="182850" marT="182850" marB="182850" anchor="ctr">
                    <a:lnL w="28575" cap="flat" cmpd="sng" algn="ctr">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extLst>
                  <a:ext uri="{0D108BD9-81ED-4DB2-BD59-A6C34878D82A}">
                    <a16:rowId xmlns:a16="http://schemas.microsoft.com/office/drawing/2014/main" val="10002"/>
                  </a:ext>
                </a:extLst>
              </a:tr>
              <a:tr h="978570">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SG" sz="2200" spc="39">
                          <a:solidFill>
                            <a:schemeClr val="accent6">
                              <a:lumMod val="50000"/>
                            </a:schemeClr>
                          </a:solidFill>
                          <a:latin typeface="Now Medium" panose="00000600000000000000" charset="0"/>
                          <a:sym typeface="Fira Sans Extra Condensed SemiBold"/>
                        </a:rPr>
                        <a:t>Aerospace</a:t>
                      </a:r>
                    </a:p>
                  </a:txBody>
                  <a:tcPr marL="182850" marR="182850" marT="182850" marB="18285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800" b="0" kern="1200">
                          <a:solidFill>
                            <a:schemeClr val="accent6">
                              <a:lumMod val="50000"/>
                            </a:schemeClr>
                          </a:solidFill>
                          <a:latin typeface="Now Medium" panose="00000600000000000000" charset="0"/>
                          <a:ea typeface="Roboto"/>
                          <a:cs typeface="Fira Sans Extra Condensed SemiBold"/>
                          <a:sym typeface="Roboto"/>
                        </a:rPr>
                        <a:t>Concerns of displacement as most profitable SBG and perceived importance</a:t>
                      </a:r>
                    </a:p>
                  </a:txBody>
                  <a:tcPr marL="182850" marR="182850" marT="182850" marB="182850" anchor="ctr">
                    <a:lnL w="28575" cap="flat" cmpd="sng" algn="ctr">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tc>
                  <a:txBody>
                    <a:bodyPr/>
                    <a:lstStyle/>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Improved customer intimacy resulting in new clients</a:t>
                      </a:r>
                    </a:p>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Increased sales to existing clients with innovative solutions</a:t>
                      </a:r>
                    </a:p>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Extended “lead” in Honeywell’s portfolio of products</a:t>
                      </a:r>
                    </a:p>
                  </a:txBody>
                  <a:tcPr marL="182850" marR="182850" marT="182850" marB="182850" anchor="ctr">
                    <a:lnL w="28575" cap="flat" cmpd="sng" algn="ctr">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solidFill>
                      <a:schemeClr val="accent4">
                        <a:lumMod val="60000"/>
                        <a:lumOff val="40000"/>
                      </a:schemeClr>
                    </a:solidFill>
                  </a:tcPr>
                </a:tc>
                <a:extLst>
                  <a:ext uri="{0D108BD9-81ED-4DB2-BD59-A6C34878D82A}">
                    <a16:rowId xmlns:a16="http://schemas.microsoft.com/office/drawing/2014/main" val="10003"/>
                  </a:ext>
                </a:extLst>
              </a:tr>
              <a:tr h="1467885">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SG" sz="2200" spc="39">
                          <a:solidFill>
                            <a:schemeClr val="accent6">
                              <a:lumMod val="50000"/>
                            </a:schemeClr>
                          </a:solidFill>
                          <a:latin typeface="Now Medium" panose="00000600000000000000" charset="0"/>
                          <a:sym typeface="Fira Sans Extra Condensed SemiBold"/>
                        </a:rPr>
                        <a:t>Honeywell Connected Enterprise</a:t>
                      </a:r>
                    </a:p>
                  </a:txBody>
                  <a:tcPr marL="182850" marR="182850" marT="182850" marB="182850"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4">
                        <a:lumMod val="60000"/>
                        <a:lumOff val="40000"/>
                      </a:scheme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800" b="0" kern="1200">
                          <a:solidFill>
                            <a:schemeClr val="accent6">
                              <a:lumMod val="50000"/>
                            </a:schemeClr>
                          </a:solidFill>
                          <a:latin typeface="Now Medium" panose="00000600000000000000" charset="0"/>
                          <a:ea typeface="Roboto"/>
                          <a:cs typeface="Fira Sans Extra Condensed SemiBold"/>
                          <a:sym typeface="Roboto"/>
                        </a:rPr>
                        <a:t>Concerns over lack of resources to service internal SBGs while embarking on business development</a:t>
                      </a:r>
                    </a:p>
                  </a:txBody>
                  <a:tcPr marL="182850" marR="182850" marT="182850" marB="182850" anchor="ctr">
                    <a:lnL w="28575" cap="flat" cmpd="sng" algn="ctr">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4">
                        <a:lumMod val="60000"/>
                        <a:lumOff val="40000"/>
                      </a:schemeClr>
                    </a:solidFill>
                  </a:tcPr>
                </a:tc>
                <a:tc>
                  <a:txBody>
                    <a:bodyPr/>
                    <a:lstStyle/>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Improved data visibility and decision making through:</a:t>
                      </a:r>
                    </a:p>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Increased oversight across all SBGs with added manpower and diversity</a:t>
                      </a:r>
                    </a:p>
                    <a:p>
                      <a:pPr marL="0" lvl="0" indent="0" algn="l" rtl="0">
                        <a:spcBef>
                          <a:spcPts val="0"/>
                        </a:spcBef>
                        <a:spcAft>
                          <a:spcPts val="0"/>
                        </a:spcAft>
                        <a:buNone/>
                      </a:pPr>
                      <a:r>
                        <a:rPr lang="en-SG" sz="2200">
                          <a:solidFill>
                            <a:schemeClr val="accent6">
                              <a:lumMod val="50000"/>
                            </a:schemeClr>
                          </a:solidFill>
                          <a:latin typeface="Now" panose="020B0604020202020204" charset="0"/>
                          <a:ea typeface="Roboto"/>
                          <a:cs typeface="Roboto"/>
                          <a:sym typeface="Roboto"/>
                        </a:rPr>
                        <a:t>Added focus on providing solutions to clients directly and increase sales</a:t>
                      </a:r>
                    </a:p>
                  </a:txBody>
                  <a:tcPr marL="182850" marR="182850" marT="182850" marB="182850" anchor="ctr">
                    <a:lnL w="28575" cap="flat" cmpd="sng" algn="ctr">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lgn="ctr">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
        <p:nvSpPr>
          <p:cNvPr id="2" name="Freeform 3">
            <a:extLst>
              <a:ext uri="{FF2B5EF4-FFF2-40B4-BE49-F238E27FC236}">
                <a16:creationId xmlns:a16="http://schemas.microsoft.com/office/drawing/2014/main" id="{ADBFBFCE-AA36-E546-C0C0-495744DA9912}"/>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3" name="TextBox 6">
            <a:extLst>
              <a:ext uri="{FF2B5EF4-FFF2-40B4-BE49-F238E27FC236}">
                <a16:creationId xmlns:a16="http://schemas.microsoft.com/office/drawing/2014/main" id="{E180C0B2-5432-08AF-209B-635E2B5B66C9}"/>
              </a:ext>
            </a:extLst>
          </p:cNvPr>
          <p:cNvSpPr txBox="1"/>
          <p:nvPr/>
        </p:nvSpPr>
        <p:spPr>
          <a:xfrm>
            <a:off x="865666" y="758516"/>
            <a:ext cx="9637031" cy="1228675"/>
          </a:xfrm>
          <a:prstGeom prst="rect">
            <a:avLst/>
          </a:prstGeom>
        </p:spPr>
        <p:txBody>
          <a:bodyPr lIns="0" tIns="0" rIns="0" bIns="0" rtlCol="0" anchor="t">
            <a:spAutoFit/>
          </a:bodyPr>
          <a:lstStyle/>
          <a:p>
            <a:pPr marL="0" lvl="0" indent="0">
              <a:lnSpc>
                <a:spcPts val="9600"/>
              </a:lnSpc>
            </a:pPr>
            <a:r>
              <a:rPr lang="en-US" sz="8000" spc="-200">
                <a:solidFill>
                  <a:srgbClr val="4C7031"/>
                </a:solidFill>
                <a:latin typeface="Ovo"/>
              </a:rPr>
              <a:t>What’s in it for me?</a:t>
            </a:r>
          </a:p>
        </p:txBody>
      </p:sp>
    </p:spTree>
    <p:extLst>
      <p:ext uri="{BB962C8B-B14F-4D97-AF65-F5344CB8AC3E}">
        <p14:creationId xmlns:p14="http://schemas.microsoft.com/office/powerpoint/2010/main" val="2133799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3" name="Google Shape;371;p33">
            <a:extLst>
              <a:ext uri="{FF2B5EF4-FFF2-40B4-BE49-F238E27FC236}">
                <a16:creationId xmlns:a16="http://schemas.microsoft.com/office/drawing/2014/main" id="{8D30BB8D-957D-847C-692D-097D145FAD93}"/>
              </a:ext>
            </a:extLst>
          </p:cNvPr>
          <p:cNvGrpSpPr/>
          <p:nvPr/>
        </p:nvGrpSpPr>
        <p:grpSpPr>
          <a:xfrm>
            <a:off x="11511743" y="3371765"/>
            <a:ext cx="3975640" cy="6709950"/>
            <a:chOff x="6699178" y="1373825"/>
            <a:chExt cx="1987820" cy="3354975"/>
          </a:xfrm>
        </p:grpSpPr>
        <p:sp>
          <p:nvSpPr>
            <p:cNvPr id="34" name="Google Shape;372;p33">
              <a:extLst>
                <a:ext uri="{FF2B5EF4-FFF2-40B4-BE49-F238E27FC236}">
                  <a16:creationId xmlns:a16="http://schemas.microsoft.com/office/drawing/2014/main" id="{51F4580C-12AD-B665-C4DE-765D15112F59}"/>
                </a:ext>
              </a:extLst>
            </p:cNvPr>
            <p:cNvSpPr/>
            <p:nvPr/>
          </p:nvSpPr>
          <p:spPr>
            <a:xfrm rot="10800000">
              <a:off x="6699178" y="3100400"/>
              <a:ext cx="1987500" cy="1628400"/>
            </a:xfrm>
            <a:prstGeom prst="round2SameRect">
              <a:avLst>
                <a:gd name="adj1" fmla="val 16667"/>
                <a:gd name="adj2" fmla="val 0"/>
              </a:avLst>
            </a:prstGeom>
            <a:solidFill>
              <a:schemeClr val="accent4">
                <a:lumMod val="40000"/>
                <a:lumOff val="60000"/>
              </a:schemeClr>
            </a:solidFill>
            <a:ln>
              <a:noFill/>
            </a:ln>
          </p:spPr>
          <p:txBody>
            <a:bodyPr spcFirstLastPara="1" wrap="square" lIns="182850" tIns="182850" rIns="182850" bIns="182850" anchor="ctr" anchorCtr="0">
              <a:noAutofit/>
            </a:bodyPr>
            <a:lstStyle/>
            <a:p>
              <a:endParaRPr sz="3600"/>
            </a:p>
          </p:txBody>
        </p:sp>
        <p:sp>
          <p:nvSpPr>
            <p:cNvPr id="35" name="Google Shape;373;p33">
              <a:extLst>
                <a:ext uri="{FF2B5EF4-FFF2-40B4-BE49-F238E27FC236}">
                  <a16:creationId xmlns:a16="http://schemas.microsoft.com/office/drawing/2014/main" id="{21622127-33D1-2D5A-2C21-56DEBAA962A9}"/>
                </a:ext>
              </a:extLst>
            </p:cNvPr>
            <p:cNvSpPr/>
            <p:nvPr/>
          </p:nvSpPr>
          <p:spPr>
            <a:xfrm rot="5400000">
              <a:off x="7532816" y="3173681"/>
              <a:ext cx="320400" cy="272100"/>
            </a:xfrm>
            <a:prstGeom prst="rightArrow">
              <a:avLst>
                <a:gd name="adj1" fmla="val 34239"/>
                <a:gd name="adj2" fmla="val 57035"/>
              </a:avLst>
            </a:prstGeom>
            <a:solidFill>
              <a:schemeClr val="accent2"/>
            </a:solidFill>
            <a:ln>
              <a:noFill/>
            </a:ln>
          </p:spPr>
          <p:txBody>
            <a:bodyPr spcFirstLastPara="1" wrap="square" lIns="182850" tIns="182850" rIns="182850" bIns="182850" anchor="ctr" anchorCtr="0">
              <a:noAutofit/>
            </a:bodyPr>
            <a:lstStyle/>
            <a:p>
              <a:endParaRPr sz="3600"/>
            </a:p>
          </p:txBody>
        </p:sp>
        <p:sp>
          <p:nvSpPr>
            <p:cNvPr id="36" name="Google Shape;374;p33">
              <a:extLst>
                <a:ext uri="{FF2B5EF4-FFF2-40B4-BE49-F238E27FC236}">
                  <a16:creationId xmlns:a16="http://schemas.microsoft.com/office/drawing/2014/main" id="{F8720749-0461-CA3A-EC93-C7FCD4FEA430}"/>
                </a:ext>
              </a:extLst>
            </p:cNvPr>
            <p:cNvSpPr/>
            <p:nvPr/>
          </p:nvSpPr>
          <p:spPr>
            <a:xfrm>
              <a:off x="6699198" y="1373825"/>
              <a:ext cx="1987800" cy="1808400"/>
            </a:xfrm>
            <a:prstGeom prst="round2SameRect">
              <a:avLst>
                <a:gd name="adj1" fmla="val 16667"/>
                <a:gd name="adj2" fmla="val 0"/>
              </a:avLst>
            </a:prstGeom>
            <a:solidFill>
              <a:srgbClr val="FFCD2D"/>
            </a:solidFill>
            <a:ln>
              <a:noFill/>
            </a:ln>
          </p:spPr>
          <p:txBody>
            <a:bodyPr spcFirstLastPara="1" wrap="square" lIns="182850" tIns="182850" rIns="182850" bIns="182850" anchor="ctr" anchorCtr="0">
              <a:noAutofit/>
            </a:bodyPr>
            <a:lstStyle/>
            <a:p>
              <a:endParaRPr sz="3600"/>
            </a:p>
          </p:txBody>
        </p:sp>
      </p:grpSp>
      <p:sp>
        <p:nvSpPr>
          <p:cNvPr id="37" name="Google Shape;376;p33">
            <a:extLst>
              <a:ext uri="{FF2B5EF4-FFF2-40B4-BE49-F238E27FC236}">
                <a16:creationId xmlns:a16="http://schemas.microsoft.com/office/drawing/2014/main" id="{F986471A-1BE3-B0C3-9D35-1ADF10847598}"/>
              </a:ext>
            </a:extLst>
          </p:cNvPr>
          <p:cNvSpPr/>
          <p:nvPr/>
        </p:nvSpPr>
        <p:spPr>
          <a:xfrm>
            <a:off x="11722839" y="8080302"/>
            <a:ext cx="3552600" cy="1044000"/>
          </a:xfrm>
          <a:prstGeom prst="rect">
            <a:avLst/>
          </a:prstGeom>
          <a:noFill/>
          <a:ln>
            <a:noFill/>
          </a:ln>
        </p:spPr>
        <p:txBody>
          <a:bodyPr spcFirstLastPara="1" wrap="square" lIns="182850" tIns="182850" rIns="182850" bIns="182850" anchor="t" anchorCtr="0">
            <a:noAutofit/>
          </a:bodyPr>
          <a:lstStyle/>
          <a:p>
            <a:endParaRPr sz="2400">
              <a:solidFill>
                <a:schemeClr val="dk1"/>
              </a:solidFill>
              <a:latin typeface="Roboto"/>
              <a:ea typeface="Roboto"/>
              <a:cs typeface="Roboto"/>
              <a:sym typeface="Roboto"/>
            </a:endParaRPr>
          </a:p>
        </p:txBody>
      </p:sp>
      <p:sp>
        <p:nvSpPr>
          <p:cNvPr id="38" name="Google Shape;377;p33">
            <a:extLst>
              <a:ext uri="{FF2B5EF4-FFF2-40B4-BE49-F238E27FC236}">
                <a16:creationId xmlns:a16="http://schemas.microsoft.com/office/drawing/2014/main" id="{1ED46B49-C3BA-40ED-A0C9-B36B1729F677}"/>
              </a:ext>
            </a:extLst>
          </p:cNvPr>
          <p:cNvSpPr/>
          <p:nvPr/>
        </p:nvSpPr>
        <p:spPr>
          <a:xfrm>
            <a:off x="11510895" y="3354677"/>
            <a:ext cx="3935688" cy="3633888"/>
          </a:xfrm>
          <a:prstGeom prst="rect">
            <a:avLst/>
          </a:prstGeom>
          <a:noFill/>
          <a:ln>
            <a:noFill/>
          </a:ln>
        </p:spPr>
        <p:txBody>
          <a:bodyPr spcFirstLastPara="1" wrap="square" lIns="182850" tIns="182850" rIns="182850" bIns="182850" anchor="ctr" anchorCtr="0">
            <a:noAutofit/>
          </a:bodyPr>
          <a:lstStyle/>
          <a:p>
            <a:pPr algn="ctr"/>
            <a:r>
              <a:rPr lang="en-US" sz="28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SVP, </a:t>
            </a:r>
          </a:p>
          <a:p>
            <a:pPr algn="ctr"/>
            <a:r>
              <a:rPr lang="en-US" sz="28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Chief Supply Chain Officer</a:t>
            </a:r>
          </a:p>
          <a:p>
            <a:pPr algn="ctr"/>
            <a:endParaRPr lang="en-US" sz="28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endParaRPr>
          </a:p>
          <a:p>
            <a:pPr algn="ctr"/>
            <a:r>
              <a:rPr lang="en-US" sz="36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Torsten </a:t>
            </a:r>
            <a:r>
              <a:rPr lang="en-US" sz="3600" err="1">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Pilz</a:t>
            </a:r>
            <a:r>
              <a:rPr lang="en-US" sz="36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 </a:t>
            </a:r>
          </a:p>
        </p:txBody>
      </p:sp>
      <p:grpSp>
        <p:nvGrpSpPr>
          <p:cNvPr id="39" name="Google Shape;381;p33">
            <a:extLst>
              <a:ext uri="{FF2B5EF4-FFF2-40B4-BE49-F238E27FC236}">
                <a16:creationId xmlns:a16="http://schemas.microsoft.com/office/drawing/2014/main" id="{42CCBD42-D81E-EF6A-67EC-453CBB5A4CEB}"/>
              </a:ext>
            </a:extLst>
          </p:cNvPr>
          <p:cNvGrpSpPr/>
          <p:nvPr/>
        </p:nvGrpSpPr>
        <p:grpSpPr>
          <a:xfrm>
            <a:off x="7350503" y="3371765"/>
            <a:ext cx="3975640" cy="6709950"/>
            <a:chOff x="4618558" y="1373825"/>
            <a:chExt cx="1987820" cy="3354975"/>
          </a:xfrm>
        </p:grpSpPr>
        <p:sp>
          <p:nvSpPr>
            <p:cNvPr id="40" name="Google Shape;382;p33">
              <a:extLst>
                <a:ext uri="{FF2B5EF4-FFF2-40B4-BE49-F238E27FC236}">
                  <a16:creationId xmlns:a16="http://schemas.microsoft.com/office/drawing/2014/main" id="{952BFF06-3139-8658-0374-8392D73600E5}"/>
                </a:ext>
              </a:extLst>
            </p:cNvPr>
            <p:cNvSpPr/>
            <p:nvPr/>
          </p:nvSpPr>
          <p:spPr>
            <a:xfrm rot="10800000">
              <a:off x="4618558" y="3100400"/>
              <a:ext cx="1987500" cy="1628400"/>
            </a:xfrm>
            <a:prstGeom prst="round2SameRect">
              <a:avLst>
                <a:gd name="adj1" fmla="val 16667"/>
                <a:gd name="adj2" fmla="val 0"/>
              </a:avLst>
            </a:prstGeom>
            <a:solidFill>
              <a:schemeClr val="accent4">
                <a:lumMod val="40000"/>
                <a:lumOff val="60000"/>
              </a:schemeClr>
            </a:solidFill>
            <a:ln>
              <a:noFill/>
            </a:ln>
          </p:spPr>
          <p:txBody>
            <a:bodyPr spcFirstLastPara="1" wrap="square" lIns="182850" tIns="182850" rIns="182850" bIns="182850" anchor="ctr" anchorCtr="0">
              <a:noAutofit/>
            </a:bodyPr>
            <a:lstStyle/>
            <a:p>
              <a:endParaRPr sz="3600"/>
            </a:p>
          </p:txBody>
        </p:sp>
        <p:sp>
          <p:nvSpPr>
            <p:cNvPr id="41" name="Google Shape;383;p33">
              <a:extLst>
                <a:ext uri="{FF2B5EF4-FFF2-40B4-BE49-F238E27FC236}">
                  <a16:creationId xmlns:a16="http://schemas.microsoft.com/office/drawing/2014/main" id="{E274A112-C922-D7C6-C18E-9F557227D869}"/>
                </a:ext>
              </a:extLst>
            </p:cNvPr>
            <p:cNvSpPr/>
            <p:nvPr/>
          </p:nvSpPr>
          <p:spPr>
            <a:xfrm rot="5400000">
              <a:off x="5452196" y="3173681"/>
              <a:ext cx="320400" cy="272100"/>
            </a:xfrm>
            <a:prstGeom prst="rightArrow">
              <a:avLst>
                <a:gd name="adj1" fmla="val 34239"/>
                <a:gd name="adj2" fmla="val 57035"/>
              </a:avLst>
            </a:prstGeom>
            <a:solidFill>
              <a:schemeClr val="accent2"/>
            </a:solidFill>
            <a:ln>
              <a:noFill/>
            </a:ln>
          </p:spPr>
          <p:txBody>
            <a:bodyPr spcFirstLastPara="1" wrap="square" lIns="182850" tIns="182850" rIns="182850" bIns="182850" anchor="ctr" anchorCtr="0">
              <a:noAutofit/>
            </a:bodyPr>
            <a:lstStyle/>
            <a:p>
              <a:endParaRPr sz="3600"/>
            </a:p>
          </p:txBody>
        </p:sp>
        <p:sp>
          <p:nvSpPr>
            <p:cNvPr id="42" name="Google Shape;384;p33">
              <a:extLst>
                <a:ext uri="{FF2B5EF4-FFF2-40B4-BE49-F238E27FC236}">
                  <a16:creationId xmlns:a16="http://schemas.microsoft.com/office/drawing/2014/main" id="{223CD413-7668-9EC6-C218-28AB1131D9D8}"/>
                </a:ext>
              </a:extLst>
            </p:cNvPr>
            <p:cNvSpPr/>
            <p:nvPr/>
          </p:nvSpPr>
          <p:spPr>
            <a:xfrm>
              <a:off x="4618578" y="1373825"/>
              <a:ext cx="1987800" cy="1808400"/>
            </a:xfrm>
            <a:prstGeom prst="round2SameRect">
              <a:avLst>
                <a:gd name="adj1" fmla="val 16667"/>
                <a:gd name="adj2" fmla="val 0"/>
              </a:avLst>
            </a:prstGeom>
            <a:solidFill>
              <a:srgbClr val="FFCD2D"/>
            </a:solidFill>
            <a:ln>
              <a:noFill/>
            </a:ln>
          </p:spPr>
          <p:txBody>
            <a:bodyPr spcFirstLastPara="1" wrap="square" lIns="182850" tIns="182850" rIns="182850" bIns="182850" anchor="ctr" anchorCtr="0">
              <a:noAutofit/>
            </a:bodyPr>
            <a:lstStyle/>
            <a:p>
              <a:endParaRPr sz="3600"/>
            </a:p>
          </p:txBody>
        </p:sp>
      </p:grpSp>
      <p:sp>
        <p:nvSpPr>
          <p:cNvPr id="43" name="Google Shape;385;p33">
            <a:extLst>
              <a:ext uri="{FF2B5EF4-FFF2-40B4-BE49-F238E27FC236}">
                <a16:creationId xmlns:a16="http://schemas.microsoft.com/office/drawing/2014/main" id="{9FC4E028-76BD-98C8-E4EB-90889C794067}"/>
              </a:ext>
            </a:extLst>
          </p:cNvPr>
          <p:cNvSpPr/>
          <p:nvPr/>
        </p:nvSpPr>
        <p:spPr>
          <a:xfrm>
            <a:off x="7350099" y="3371765"/>
            <a:ext cx="3975600" cy="3616800"/>
          </a:xfrm>
          <a:prstGeom prst="rect">
            <a:avLst/>
          </a:prstGeom>
          <a:noFill/>
          <a:ln>
            <a:noFill/>
          </a:ln>
        </p:spPr>
        <p:txBody>
          <a:bodyPr spcFirstLastPara="1" wrap="square" lIns="182850" tIns="182850" rIns="182850" bIns="182850" anchor="ctr" anchorCtr="0">
            <a:noAutofit/>
          </a:bodyPr>
          <a:lstStyle/>
          <a:p>
            <a:pPr algn="ctr"/>
            <a:r>
              <a:rPr lang="en-US" sz="28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SVP, Chief Technology and Innovation Officer</a:t>
            </a:r>
            <a:endParaRPr lang="en-US" sz="36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endParaRPr>
          </a:p>
          <a:p>
            <a:pPr algn="ctr"/>
            <a:r>
              <a:rPr lang="en-US" sz="36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Suresh </a:t>
            </a:r>
            <a:r>
              <a:rPr lang="en-US" sz="3600" err="1">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Venkatarayalu</a:t>
            </a:r>
            <a:endParaRPr lang="en-SG" sz="36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endParaRPr>
          </a:p>
        </p:txBody>
      </p:sp>
      <p:sp>
        <p:nvSpPr>
          <p:cNvPr id="44" name="Google Shape;386;p33">
            <a:extLst>
              <a:ext uri="{FF2B5EF4-FFF2-40B4-BE49-F238E27FC236}">
                <a16:creationId xmlns:a16="http://schemas.microsoft.com/office/drawing/2014/main" id="{662BF8EB-ABB1-0B5D-F5BD-B6A2B2959887}"/>
              </a:ext>
            </a:extLst>
          </p:cNvPr>
          <p:cNvSpPr/>
          <p:nvPr/>
        </p:nvSpPr>
        <p:spPr>
          <a:xfrm>
            <a:off x="7561699" y="5645508"/>
            <a:ext cx="3552600" cy="1044000"/>
          </a:xfrm>
          <a:prstGeom prst="rect">
            <a:avLst/>
          </a:prstGeom>
          <a:noFill/>
          <a:ln>
            <a:noFill/>
          </a:ln>
        </p:spPr>
        <p:txBody>
          <a:bodyPr spcFirstLastPara="1" wrap="square" lIns="182850" tIns="182850" rIns="182850" bIns="182850" anchor="t" anchorCtr="0">
            <a:noAutofit/>
          </a:bodyPr>
          <a:lstStyle/>
          <a:p>
            <a:endParaRPr sz="2000">
              <a:solidFill>
                <a:schemeClr val="dk1"/>
              </a:solidFill>
              <a:latin typeface="Now Medium" panose="00000600000000000000" charset="0"/>
              <a:ea typeface="Roboto"/>
              <a:cs typeface="Roboto"/>
              <a:sym typeface="Roboto"/>
            </a:endParaRPr>
          </a:p>
        </p:txBody>
      </p:sp>
      <p:sp>
        <p:nvSpPr>
          <p:cNvPr id="45" name="Google Shape;387;p33">
            <a:extLst>
              <a:ext uri="{FF2B5EF4-FFF2-40B4-BE49-F238E27FC236}">
                <a16:creationId xmlns:a16="http://schemas.microsoft.com/office/drawing/2014/main" id="{20E4CCF6-208B-7848-6C50-37C52E71952B}"/>
              </a:ext>
            </a:extLst>
          </p:cNvPr>
          <p:cNvSpPr/>
          <p:nvPr/>
        </p:nvSpPr>
        <p:spPr>
          <a:xfrm>
            <a:off x="7561599" y="3781282"/>
            <a:ext cx="3552600" cy="859800"/>
          </a:xfrm>
          <a:prstGeom prst="rect">
            <a:avLst/>
          </a:prstGeom>
          <a:noFill/>
          <a:ln>
            <a:noFill/>
          </a:ln>
        </p:spPr>
        <p:txBody>
          <a:bodyPr spcFirstLastPara="1" wrap="square" lIns="182850" tIns="182850" rIns="182850" bIns="182850" anchor="ctr" anchorCtr="0">
            <a:noAutofit/>
          </a:bodyPr>
          <a:lstStyle/>
          <a:p>
            <a:endParaRPr sz="4000">
              <a:solidFill>
                <a:schemeClr val="dk2"/>
              </a:solidFill>
              <a:latin typeface="Fira Sans Extra Condensed SemiBold"/>
              <a:ea typeface="Fira Sans Extra Condensed SemiBold"/>
              <a:cs typeface="Fira Sans Extra Condensed SemiBold"/>
              <a:sym typeface="Fira Sans Extra Condensed SemiBold"/>
            </a:endParaRPr>
          </a:p>
        </p:txBody>
      </p:sp>
      <p:grpSp>
        <p:nvGrpSpPr>
          <p:cNvPr id="46" name="Google Shape;391;p33">
            <a:extLst>
              <a:ext uri="{FF2B5EF4-FFF2-40B4-BE49-F238E27FC236}">
                <a16:creationId xmlns:a16="http://schemas.microsoft.com/office/drawing/2014/main" id="{E48349A9-D395-391A-0ABB-1556B9F50E18}"/>
              </a:ext>
            </a:extLst>
          </p:cNvPr>
          <p:cNvGrpSpPr/>
          <p:nvPr/>
        </p:nvGrpSpPr>
        <p:grpSpPr>
          <a:xfrm>
            <a:off x="3189263" y="3371765"/>
            <a:ext cx="3975640" cy="6709950"/>
            <a:chOff x="2537938" y="1373825"/>
            <a:chExt cx="1987820" cy="3354975"/>
          </a:xfrm>
        </p:grpSpPr>
        <p:sp>
          <p:nvSpPr>
            <p:cNvPr id="47" name="Google Shape;392;p33">
              <a:extLst>
                <a:ext uri="{FF2B5EF4-FFF2-40B4-BE49-F238E27FC236}">
                  <a16:creationId xmlns:a16="http://schemas.microsoft.com/office/drawing/2014/main" id="{3A2D85EC-2EDA-0AFC-2846-23DCF24ECEC4}"/>
                </a:ext>
              </a:extLst>
            </p:cNvPr>
            <p:cNvSpPr/>
            <p:nvPr/>
          </p:nvSpPr>
          <p:spPr>
            <a:xfrm rot="10800000">
              <a:off x="2537938" y="3100400"/>
              <a:ext cx="1987500" cy="1628400"/>
            </a:xfrm>
            <a:prstGeom prst="round2SameRect">
              <a:avLst>
                <a:gd name="adj1" fmla="val 16667"/>
                <a:gd name="adj2" fmla="val 0"/>
              </a:avLst>
            </a:prstGeom>
            <a:solidFill>
              <a:schemeClr val="accent4">
                <a:lumMod val="40000"/>
                <a:lumOff val="60000"/>
              </a:schemeClr>
            </a:solidFill>
            <a:ln>
              <a:noFill/>
            </a:ln>
          </p:spPr>
          <p:txBody>
            <a:bodyPr spcFirstLastPara="1" wrap="square" lIns="182850" tIns="182850" rIns="182850" bIns="182850" anchor="ctr" anchorCtr="0">
              <a:noAutofit/>
            </a:bodyPr>
            <a:lstStyle/>
            <a:p>
              <a:endParaRPr sz="3600"/>
            </a:p>
          </p:txBody>
        </p:sp>
        <p:sp>
          <p:nvSpPr>
            <p:cNvPr id="48" name="Google Shape;393;p33">
              <a:extLst>
                <a:ext uri="{FF2B5EF4-FFF2-40B4-BE49-F238E27FC236}">
                  <a16:creationId xmlns:a16="http://schemas.microsoft.com/office/drawing/2014/main" id="{8FF40470-0C43-7344-CE8A-BAE84DC728A9}"/>
                </a:ext>
              </a:extLst>
            </p:cNvPr>
            <p:cNvSpPr/>
            <p:nvPr/>
          </p:nvSpPr>
          <p:spPr>
            <a:xfrm rot="5400000">
              <a:off x="3371576" y="3173681"/>
              <a:ext cx="320400" cy="272100"/>
            </a:xfrm>
            <a:prstGeom prst="rightArrow">
              <a:avLst>
                <a:gd name="adj1" fmla="val 34239"/>
                <a:gd name="adj2" fmla="val 57035"/>
              </a:avLst>
            </a:prstGeom>
            <a:solidFill>
              <a:schemeClr val="accent2"/>
            </a:solidFill>
            <a:ln>
              <a:noFill/>
            </a:ln>
          </p:spPr>
          <p:txBody>
            <a:bodyPr spcFirstLastPara="1" wrap="square" lIns="182850" tIns="182850" rIns="182850" bIns="182850" anchor="ctr" anchorCtr="0">
              <a:noAutofit/>
            </a:bodyPr>
            <a:lstStyle/>
            <a:p>
              <a:endParaRPr sz="3600"/>
            </a:p>
          </p:txBody>
        </p:sp>
        <p:sp>
          <p:nvSpPr>
            <p:cNvPr id="49" name="Google Shape;394;p33">
              <a:extLst>
                <a:ext uri="{FF2B5EF4-FFF2-40B4-BE49-F238E27FC236}">
                  <a16:creationId xmlns:a16="http://schemas.microsoft.com/office/drawing/2014/main" id="{E8DFF7B0-BFB4-8EDC-AFA3-7EDC7F661012}"/>
                </a:ext>
              </a:extLst>
            </p:cNvPr>
            <p:cNvSpPr/>
            <p:nvPr/>
          </p:nvSpPr>
          <p:spPr>
            <a:xfrm>
              <a:off x="2537958" y="1373825"/>
              <a:ext cx="1987800" cy="1808400"/>
            </a:xfrm>
            <a:prstGeom prst="round2SameRect">
              <a:avLst>
                <a:gd name="adj1" fmla="val 16667"/>
                <a:gd name="adj2" fmla="val 0"/>
              </a:avLst>
            </a:prstGeom>
            <a:solidFill>
              <a:srgbClr val="FFCD2D"/>
            </a:solidFill>
            <a:ln>
              <a:noFill/>
            </a:ln>
          </p:spPr>
          <p:txBody>
            <a:bodyPr spcFirstLastPara="1" wrap="square" lIns="182850" tIns="182850" rIns="182850" bIns="182850" anchor="ctr" anchorCtr="0">
              <a:noAutofit/>
            </a:bodyPr>
            <a:lstStyle/>
            <a:p>
              <a:endParaRPr sz="3600"/>
            </a:p>
          </p:txBody>
        </p:sp>
      </p:grpSp>
      <p:sp>
        <p:nvSpPr>
          <p:cNvPr id="50" name="Google Shape;395;p33">
            <a:extLst>
              <a:ext uri="{FF2B5EF4-FFF2-40B4-BE49-F238E27FC236}">
                <a16:creationId xmlns:a16="http://schemas.microsoft.com/office/drawing/2014/main" id="{4278E8F3-FFFC-468B-1C3F-B249E7879846}"/>
              </a:ext>
            </a:extLst>
          </p:cNvPr>
          <p:cNvSpPr/>
          <p:nvPr/>
        </p:nvSpPr>
        <p:spPr>
          <a:xfrm>
            <a:off x="3239422" y="3354677"/>
            <a:ext cx="3924438" cy="3633888"/>
          </a:xfrm>
          <a:prstGeom prst="rect">
            <a:avLst/>
          </a:prstGeom>
          <a:noFill/>
          <a:ln>
            <a:noFill/>
          </a:ln>
        </p:spPr>
        <p:txBody>
          <a:bodyPr spcFirstLastPara="1" wrap="square" lIns="182850" tIns="182850" rIns="182850" bIns="182850" anchor="ctr" anchorCtr="0">
            <a:noAutofit/>
          </a:bodyPr>
          <a:lstStyle/>
          <a:p>
            <a:pPr algn="ctr"/>
            <a:r>
              <a:rPr lang="en-US" sz="28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Chief Strategy Officer </a:t>
            </a:r>
          </a:p>
          <a:p>
            <a:pPr algn="ctr"/>
            <a:endParaRPr lang="en-US" sz="36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endParaRPr>
          </a:p>
          <a:p>
            <a:pPr algn="ctr"/>
            <a:r>
              <a:rPr lang="en-US" sz="36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Judy Kay</a:t>
            </a:r>
          </a:p>
        </p:txBody>
      </p:sp>
      <p:sp>
        <p:nvSpPr>
          <p:cNvPr id="51" name="Google Shape;396;p33">
            <a:extLst>
              <a:ext uri="{FF2B5EF4-FFF2-40B4-BE49-F238E27FC236}">
                <a16:creationId xmlns:a16="http://schemas.microsoft.com/office/drawing/2014/main" id="{BE16A759-BC29-F2F9-50A0-0AB3E9E33604}"/>
              </a:ext>
            </a:extLst>
          </p:cNvPr>
          <p:cNvSpPr/>
          <p:nvPr/>
        </p:nvSpPr>
        <p:spPr>
          <a:xfrm>
            <a:off x="3400359" y="8157842"/>
            <a:ext cx="3552600" cy="1044000"/>
          </a:xfrm>
          <a:prstGeom prst="rect">
            <a:avLst/>
          </a:prstGeom>
          <a:noFill/>
          <a:ln>
            <a:noFill/>
          </a:ln>
        </p:spPr>
        <p:txBody>
          <a:bodyPr spcFirstLastPara="1" wrap="square" lIns="182850" tIns="182850" rIns="182850" bIns="182850" anchor="t" anchorCtr="0">
            <a:noAutofit/>
          </a:bodyPr>
          <a:lstStyle/>
          <a:p>
            <a:endParaRPr sz="2400">
              <a:solidFill>
                <a:schemeClr val="dk1"/>
              </a:solidFill>
              <a:latin typeface="Roboto"/>
              <a:ea typeface="Roboto"/>
              <a:cs typeface="Roboto"/>
              <a:sym typeface="Roboto"/>
            </a:endParaRPr>
          </a:p>
        </p:txBody>
      </p:sp>
      <p:sp>
        <p:nvSpPr>
          <p:cNvPr id="52" name="Google Shape;397;p33">
            <a:extLst>
              <a:ext uri="{FF2B5EF4-FFF2-40B4-BE49-F238E27FC236}">
                <a16:creationId xmlns:a16="http://schemas.microsoft.com/office/drawing/2014/main" id="{B35F40E0-127D-B389-968A-60EE20DCD36C}"/>
              </a:ext>
            </a:extLst>
          </p:cNvPr>
          <p:cNvSpPr/>
          <p:nvPr/>
        </p:nvSpPr>
        <p:spPr>
          <a:xfrm>
            <a:off x="3400359" y="3781282"/>
            <a:ext cx="3552600" cy="859800"/>
          </a:xfrm>
          <a:prstGeom prst="rect">
            <a:avLst/>
          </a:prstGeom>
          <a:noFill/>
          <a:ln>
            <a:noFill/>
          </a:ln>
        </p:spPr>
        <p:txBody>
          <a:bodyPr spcFirstLastPara="1" wrap="square" lIns="182850" tIns="182850" rIns="182850" bIns="182850" anchor="ctr" anchorCtr="0">
            <a:noAutofit/>
          </a:bodyPr>
          <a:lstStyle/>
          <a:p>
            <a:endParaRPr sz="4000">
              <a:solidFill>
                <a:schemeClr val="dk2"/>
              </a:solidFill>
              <a:latin typeface="Fira Sans Extra Condensed SemiBold"/>
              <a:ea typeface="Fira Sans Extra Condensed SemiBold"/>
              <a:cs typeface="Fira Sans Extra Condensed SemiBold"/>
              <a:sym typeface="Fira Sans Extra Condensed SemiBold"/>
            </a:endParaRPr>
          </a:p>
        </p:txBody>
      </p:sp>
      <p:sp>
        <p:nvSpPr>
          <p:cNvPr id="53" name="Google Shape;731;p44">
            <a:extLst>
              <a:ext uri="{FF2B5EF4-FFF2-40B4-BE49-F238E27FC236}">
                <a16:creationId xmlns:a16="http://schemas.microsoft.com/office/drawing/2014/main" id="{3EE10132-9087-BA03-1EE1-EC57F7BE88C5}"/>
              </a:ext>
            </a:extLst>
          </p:cNvPr>
          <p:cNvSpPr txBox="1"/>
          <p:nvPr/>
        </p:nvSpPr>
        <p:spPr>
          <a:xfrm flipH="1">
            <a:off x="3214118" y="7194693"/>
            <a:ext cx="3924439" cy="3247022"/>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Appeal to “customer-centric” approach</a:t>
            </a:r>
          </a:p>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Achieve co-innovate, co-develop, co-fund with higher success rates</a:t>
            </a:r>
            <a:endParaRPr sz="2200">
              <a:solidFill>
                <a:schemeClr val="accent6">
                  <a:lumMod val="50000"/>
                </a:schemeClr>
              </a:solidFill>
              <a:latin typeface="Now" panose="020B0604020202020204" charset="0"/>
              <a:ea typeface="Roboto"/>
              <a:cs typeface="Roboto"/>
              <a:sym typeface="Roboto"/>
            </a:endParaRPr>
          </a:p>
        </p:txBody>
      </p:sp>
      <p:sp>
        <p:nvSpPr>
          <p:cNvPr id="57" name="Google Shape;731;p44">
            <a:extLst>
              <a:ext uri="{FF2B5EF4-FFF2-40B4-BE49-F238E27FC236}">
                <a16:creationId xmlns:a16="http://schemas.microsoft.com/office/drawing/2014/main" id="{C334A4D2-F792-D09C-832A-F4D369453736}"/>
              </a:ext>
            </a:extLst>
          </p:cNvPr>
          <p:cNvSpPr txBox="1"/>
          <p:nvPr/>
        </p:nvSpPr>
        <p:spPr>
          <a:xfrm flipH="1">
            <a:off x="7401384" y="7194693"/>
            <a:ext cx="3924439" cy="3247022"/>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Appeal to “R&amp;D” interests in Honeywell</a:t>
            </a:r>
          </a:p>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Achieve greater NPIs with better internal controls</a:t>
            </a:r>
          </a:p>
          <a:p>
            <a:pPr marL="365760" indent="-152400">
              <a:spcBef>
                <a:spcPts val="2000"/>
              </a:spcBef>
              <a:buClr>
                <a:schemeClr val="dk1"/>
              </a:buClr>
              <a:buSzPts val="1200"/>
              <a:buFont typeface="Roboto"/>
              <a:buChar char="●"/>
            </a:pPr>
            <a:endParaRPr sz="2200">
              <a:solidFill>
                <a:schemeClr val="accent6">
                  <a:lumMod val="50000"/>
                </a:schemeClr>
              </a:solidFill>
              <a:latin typeface="Now" panose="020B0604020202020204" charset="0"/>
              <a:ea typeface="Roboto"/>
              <a:cs typeface="Roboto"/>
              <a:sym typeface="Roboto"/>
            </a:endParaRPr>
          </a:p>
        </p:txBody>
      </p:sp>
      <p:sp>
        <p:nvSpPr>
          <p:cNvPr id="58" name="Google Shape;731;p44">
            <a:extLst>
              <a:ext uri="{FF2B5EF4-FFF2-40B4-BE49-F238E27FC236}">
                <a16:creationId xmlns:a16="http://schemas.microsoft.com/office/drawing/2014/main" id="{DBAA5EFE-A215-C090-2D7D-1B8D4E438A15}"/>
              </a:ext>
            </a:extLst>
          </p:cNvPr>
          <p:cNvSpPr txBox="1"/>
          <p:nvPr/>
        </p:nvSpPr>
        <p:spPr>
          <a:xfrm flipH="1">
            <a:off x="11588330" y="7194693"/>
            <a:ext cx="3924439" cy="3247022"/>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Appeal to “operational efficiency” internally</a:t>
            </a:r>
          </a:p>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Achieve quicker delivery of solutions provided to clients </a:t>
            </a:r>
            <a:endParaRPr sz="2200">
              <a:solidFill>
                <a:schemeClr val="accent6">
                  <a:lumMod val="50000"/>
                </a:schemeClr>
              </a:solidFill>
              <a:latin typeface="Now" panose="020B0604020202020204" charset="0"/>
              <a:ea typeface="Roboto"/>
              <a:cs typeface="Roboto"/>
              <a:sym typeface="Roboto"/>
            </a:endParaRPr>
          </a:p>
        </p:txBody>
      </p:sp>
      <p:sp>
        <p:nvSpPr>
          <p:cNvPr id="59" name="Freeform 3">
            <a:extLst>
              <a:ext uri="{FF2B5EF4-FFF2-40B4-BE49-F238E27FC236}">
                <a16:creationId xmlns:a16="http://schemas.microsoft.com/office/drawing/2014/main" id="{406B336E-4DF6-9402-C2CD-4F822AC4D73D}"/>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60" name="TextBox 6">
            <a:extLst>
              <a:ext uri="{FF2B5EF4-FFF2-40B4-BE49-F238E27FC236}">
                <a16:creationId xmlns:a16="http://schemas.microsoft.com/office/drawing/2014/main" id="{4129F70A-30A0-74E0-B4BD-A43CA76D717B}"/>
              </a:ext>
            </a:extLst>
          </p:cNvPr>
          <p:cNvSpPr txBox="1"/>
          <p:nvPr/>
        </p:nvSpPr>
        <p:spPr>
          <a:xfrm>
            <a:off x="279975" y="1237962"/>
            <a:ext cx="15970905" cy="1231106"/>
          </a:xfrm>
          <a:prstGeom prst="rect">
            <a:avLst/>
          </a:prstGeom>
        </p:spPr>
        <p:txBody>
          <a:bodyPr wrap="square" lIns="0" tIns="0" rIns="0" bIns="0" rtlCol="0" anchor="t">
            <a:spAutoFit/>
          </a:bodyPr>
          <a:lstStyle/>
          <a:p>
            <a:pPr marL="0" lvl="0" indent="0">
              <a:lnSpc>
                <a:spcPts val="9600"/>
              </a:lnSpc>
            </a:pPr>
            <a:r>
              <a:rPr lang="en-US" sz="8000" spc="-200">
                <a:solidFill>
                  <a:srgbClr val="4C7031"/>
                </a:solidFill>
                <a:latin typeface="Ovo"/>
              </a:rPr>
              <a:t>Target the “chiefs”, win them over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a:extLst>
            <a:ext uri="{FF2B5EF4-FFF2-40B4-BE49-F238E27FC236}">
              <a16:creationId xmlns:a16="http://schemas.microsoft.com/office/drawing/2014/main" id="{16E04345-B706-BE2C-A5F5-A79B96142DA6}"/>
            </a:ext>
          </a:extLst>
        </p:cNvPr>
        <p:cNvGrpSpPr/>
        <p:nvPr/>
      </p:nvGrpSpPr>
      <p:grpSpPr>
        <a:xfrm>
          <a:off x="0" y="0"/>
          <a:ext cx="0" cy="0"/>
          <a:chOff x="0" y="0"/>
          <a:chExt cx="0" cy="0"/>
        </a:xfrm>
      </p:grpSpPr>
      <p:grpSp>
        <p:nvGrpSpPr>
          <p:cNvPr id="371" name="Google Shape;371;p33">
            <a:extLst>
              <a:ext uri="{FF2B5EF4-FFF2-40B4-BE49-F238E27FC236}">
                <a16:creationId xmlns:a16="http://schemas.microsoft.com/office/drawing/2014/main" id="{5A484D01-3552-979F-E125-ADFF16DEABFA}"/>
              </a:ext>
            </a:extLst>
          </p:cNvPr>
          <p:cNvGrpSpPr/>
          <p:nvPr/>
        </p:nvGrpSpPr>
        <p:grpSpPr>
          <a:xfrm>
            <a:off x="13398600" y="3473365"/>
            <a:ext cx="3975640" cy="6709950"/>
            <a:chOff x="6699178" y="1373825"/>
            <a:chExt cx="1987820" cy="3354975"/>
          </a:xfrm>
        </p:grpSpPr>
        <p:sp>
          <p:nvSpPr>
            <p:cNvPr id="372" name="Google Shape;372;p33">
              <a:extLst>
                <a:ext uri="{FF2B5EF4-FFF2-40B4-BE49-F238E27FC236}">
                  <a16:creationId xmlns:a16="http://schemas.microsoft.com/office/drawing/2014/main" id="{83398D51-8B57-BD62-EE28-EA0F8210248D}"/>
                </a:ext>
              </a:extLst>
            </p:cNvPr>
            <p:cNvSpPr/>
            <p:nvPr/>
          </p:nvSpPr>
          <p:spPr>
            <a:xfrm rot="10800000">
              <a:off x="6699178" y="3100400"/>
              <a:ext cx="1987500" cy="1628400"/>
            </a:xfrm>
            <a:prstGeom prst="round2SameRect">
              <a:avLst>
                <a:gd name="adj1" fmla="val 16667"/>
                <a:gd name="adj2" fmla="val 0"/>
              </a:avLst>
            </a:prstGeom>
            <a:solidFill>
              <a:schemeClr val="accent4">
                <a:lumMod val="40000"/>
                <a:lumOff val="60000"/>
              </a:schemeClr>
            </a:solidFill>
            <a:ln>
              <a:noFill/>
            </a:ln>
          </p:spPr>
          <p:txBody>
            <a:bodyPr spcFirstLastPara="1" wrap="square" lIns="182850" tIns="182850" rIns="182850" bIns="182850" anchor="ctr" anchorCtr="0">
              <a:noAutofit/>
            </a:bodyPr>
            <a:lstStyle/>
            <a:p>
              <a:endParaRPr sz="3600"/>
            </a:p>
          </p:txBody>
        </p:sp>
        <p:sp>
          <p:nvSpPr>
            <p:cNvPr id="373" name="Google Shape;373;p33">
              <a:extLst>
                <a:ext uri="{FF2B5EF4-FFF2-40B4-BE49-F238E27FC236}">
                  <a16:creationId xmlns:a16="http://schemas.microsoft.com/office/drawing/2014/main" id="{644CC261-2B61-C750-FDDF-983DD4E31526}"/>
                </a:ext>
              </a:extLst>
            </p:cNvPr>
            <p:cNvSpPr/>
            <p:nvPr/>
          </p:nvSpPr>
          <p:spPr>
            <a:xfrm rot="5400000">
              <a:off x="7532816" y="3173681"/>
              <a:ext cx="320400" cy="272100"/>
            </a:xfrm>
            <a:prstGeom prst="rightArrow">
              <a:avLst>
                <a:gd name="adj1" fmla="val 34239"/>
                <a:gd name="adj2" fmla="val 57035"/>
              </a:avLst>
            </a:prstGeom>
            <a:solidFill>
              <a:schemeClr val="accent2"/>
            </a:solidFill>
            <a:ln>
              <a:noFill/>
            </a:ln>
          </p:spPr>
          <p:txBody>
            <a:bodyPr spcFirstLastPara="1" wrap="square" lIns="182850" tIns="182850" rIns="182850" bIns="182850" anchor="ctr" anchorCtr="0">
              <a:noAutofit/>
            </a:bodyPr>
            <a:lstStyle/>
            <a:p>
              <a:endParaRPr sz="3600"/>
            </a:p>
          </p:txBody>
        </p:sp>
        <p:sp>
          <p:nvSpPr>
            <p:cNvPr id="374" name="Google Shape;374;p33">
              <a:extLst>
                <a:ext uri="{FF2B5EF4-FFF2-40B4-BE49-F238E27FC236}">
                  <a16:creationId xmlns:a16="http://schemas.microsoft.com/office/drawing/2014/main" id="{F3FB2F19-1DCB-3F23-140C-3187A3BCE1D4}"/>
                </a:ext>
              </a:extLst>
            </p:cNvPr>
            <p:cNvSpPr/>
            <p:nvPr/>
          </p:nvSpPr>
          <p:spPr>
            <a:xfrm>
              <a:off x="6699198" y="1373825"/>
              <a:ext cx="1987800" cy="1808400"/>
            </a:xfrm>
            <a:prstGeom prst="round2SameRect">
              <a:avLst>
                <a:gd name="adj1" fmla="val 16667"/>
                <a:gd name="adj2" fmla="val 0"/>
              </a:avLst>
            </a:prstGeom>
            <a:solidFill>
              <a:srgbClr val="FFCD2D"/>
            </a:solidFill>
            <a:ln>
              <a:noFill/>
            </a:ln>
          </p:spPr>
          <p:txBody>
            <a:bodyPr spcFirstLastPara="1" wrap="square" lIns="182850" tIns="182850" rIns="182850" bIns="182850" anchor="ctr" anchorCtr="0">
              <a:noAutofit/>
            </a:bodyPr>
            <a:lstStyle/>
            <a:p>
              <a:endParaRPr sz="3600"/>
            </a:p>
          </p:txBody>
        </p:sp>
      </p:grpSp>
      <p:sp>
        <p:nvSpPr>
          <p:cNvPr id="376" name="Google Shape;376;p33">
            <a:extLst>
              <a:ext uri="{FF2B5EF4-FFF2-40B4-BE49-F238E27FC236}">
                <a16:creationId xmlns:a16="http://schemas.microsoft.com/office/drawing/2014/main" id="{6A97734E-DDB5-0A42-15A1-B61799A16398}"/>
              </a:ext>
            </a:extLst>
          </p:cNvPr>
          <p:cNvSpPr/>
          <p:nvPr/>
        </p:nvSpPr>
        <p:spPr>
          <a:xfrm>
            <a:off x="13609696" y="8181902"/>
            <a:ext cx="3552600" cy="1044000"/>
          </a:xfrm>
          <a:prstGeom prst="rect">
            <a:avLst/>
          </a:prstGeom>
          <a:noFill/>
          <a:ln>
            <a:noFill/>
          </a:ln>
        </p:spPr>
        <p:txBody>
          <a:bodyPr spcFirstLastPara="1" wrap="square" lIns="182850" tIns="182850" rIns="182850" bIns="182850" anchor="t" anchorCtr="0">
            <a:noAutofit/>
          </a:bodyPr>
          <a:lstStyle/>
          <a:p>
            <a:endParaRPr sz="2400">
              <a:solidFill>
                <a:schemeClr val="dk1"/>
              </a:solidFill>
              <a:latin typeface="Roboto"/>
              <a:ea typeface="Roboto"/>
              <a:cs typeface="Roboto"/>
              <a:sym typeface="Roboto"/>
            </a:endParaRPr>
          </a:p>
        </p:txBody>
      </p:sp>
      <p:sp>
        <p:nvSpPr>
          <p:cNvPr id="377" name="Google Shape;377;p33">
            <a:extLst>
              <a:ext uri="{FF2B5EF4-FFF2-40B4-BE49-F238E27FC236}">
                <a16:creationId xmlns:a16="http://schemas.microsoft.com/office/drawing/2014/main" id="{66C04559-F2FF-C490-09CD-C16FEF17E0FF}"/>
              </a:ext>
            </a:extLst>
          </p:cNvPr>
          <p:cNvSpPr/>
          <p:nvPr/>
        </p:nvSpPr>
        <p:spPr>
          <a:xfrm>
            <a:off x="13437912" y="4799636"/>
            <a:ext cx="3935688" cy="859800"/>
          </a:xfrm>
          <a:prstGeom prst="rect">
            <a:avLst/>
          </a:prstGeom>
          <a:noFill/>
          <a:ln>
            <a:noFill/>
          </a:ln>
        </p:spPr>
        <p:txBody>
          <a:bodyPr spcFirstLastPara="1" wrap="square" lIns="182850" tIns="182850" rIns="182850" bIns="182850" anchor="ctr" anchorCtr="0">
            <a:noAutofit/>
          </a:bodyPr>
          <a:lstStyle/>
          <a:p>
            <a:r>
              <a:rPr lang="en-US" sz="36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Communication of business messages about change</a:t>
            </a:r>
          </a:p>
        </p:txBody>
      </p:sp>
      <p:grpSp>
        <p:nvGrpSpPr>
          <p:cNvPr id="381" name="Google Shape;381;p33">
            <a:extLst>
              <a:ext uri="{FF2B5EF4-FFF2-40B4-BE49-F238E27FC236}">
                <a16:creationId xmlns:a16="http://schemas.microsoft.com/office/drawing/2014/main" id="{5E6435BD-0A42-7216-06B4-6E9AF270E6F3}"/>
              </a:ext>
            </a:extLst>
          </p:cNvPr>
          <p:cNvGrpSpPr/>
          <p:nvPr/>
        </p:nvGrpSpPr>
        <p:grpSpPr>
          <a:xfrm>
            <a:off x="9237360" y="3473365"/>
            <a:ext cx="3975640" cy="6709950"/>
            <a:chOff x="4618558" y="1373825"/>
            <a:chExt cx="1987820" cy="3354975"/>
          </a:xfrm>
        </p:grpSpPr>
        <p:sp>
          <p:nvSpPr>
            <p:cNvPr id="382" name="Google Shape;382;p33">
              <a:extLst>
                <a:ext uri="{FF2B5EF4-FFF2-40B4-BE49-F238E27FC236}">
                  <a16:creationId xmlns:a16="http://schemas.microsoft.com/office/drawing/2014/main" id="{FE1848FF-2BD8-5A9A-0F10-2B0A6BAD40DB}"/>
                </a:ext>
              </a:extLst>
            </p:cNvPr>
            <p:cNvSpPr/>
            <p:nvPr/>
          </p:nvSpPr>
          <p:spPr>
            <a:xfrm rot="10800000">
              <a:off x="4618558" y="3100400"/>
              <a:ext cx="1987500" cy="1628400"/>
            </a:xfrm>
            <a:prstGeom prst="round2SameRect">
              <a:avLst>
                <a:gd name="adj1" fmla="val 16667"/>
                <a:gd name="adj2" fmla="val 0"/>
              </a:avLst>
            </a:prstGeom>
            <a:solidFill>
              <a:schemeClr val="accent4">
                <a:lumMod val="40000"/>
                <a:lumOff val="60000"/>
              </a:schemeClr>
            </a:solidFill>
            <a:ln>
              <a:noFill/>
            </a:ln>
          </p:spPr>
          <p:txBody>
            <a:bodyPr spcFirstLastPara="1" wrap="square" lIns="182850" tIns="182850" rIns="182850" bIns="182850" anchor="ctr" anchorCtr="0">
              <a:noAutofit/>
            </a:bodyPr>
            <a:lstStyle/>
            <a:p>
              <a:endParaRPr sz="3600"/>
            </a:p>
          </p:txBody>
        </p:sp>
        <p:sp>
          <p:nvSpPr>
            <p:cNvPr id="383" name="Google Shape;383;p33">
              <a:extLst>
                <a:ext uri="{FF2B5EF4-FFF2-40B4-BE49-F238E27FC236}">
                  <a16:creationId xmlns:a16="http://schemas.microsoft.com/office/drawing/2014/main" id="{B3246C48-0C69-E133-C2B5-D41B2495C9D8}"/>
                </a:ext>
              </a:extLst>
            </p:cNvPr>
            <p:cNvSpPr/>
            <p:nvPr/>
          </p:nvSpPr>
          <p:spPr>
            <a:xfrm rot="5400000">
              <a:off x="5452196" y="3173681"/>
              <a:ext cx="320400" cy="272100"/>
            </a:xfrm>
            <a:prstGeom prst="rightArrow">
              <a:avLst>
                <a:gd name="adj1" fmla="val 34239"/>
                <a:gd name="adj2" fmla="val 57035"/>
              </a:avLst>
            </a:prstGeom>
            <a:solidFill>
              <a:schemeClr val="accent2"/>
            </a:solidFill>
            <a:ln>
              <a:noFill/>
            </a:ln>
          </p:spPr>
          <p:txBody>
            <a:bodyPr spcFirstLastPara="1" wrap="square" lIns="182850" tIns="182850" rIns="182850" bIns="182850" anchor="ctr" anchorCtr="0">
              <a:noAutofit/>
            </a:bodyPr>
            <a:lstStyle/>
            <a:p>
              <a:endParaRPr sz="3600"/>
            </a:p>
          </p:txBody>
        </p:sp>
        <p:sp>
          <p:nvSpPr>
            <p:cNvPr id="384" name="Google Shape;384;p33">
              <a:extLst>
                <a:ext uri="{FF2B5EF4-FFF2-40B4-BE49-F238E27FC236}">
                  <a16:creationId xmlns:a16="http://schemas.microsoft.com/office/drawing/2014/main" id="{666E053D-7540-4540-AF35-0CCD00322953}"/>
                </a:ext>
              </a:extLst>
            </p:cNvPr>
            <p:cNvSpPr/>
            <p:nvPr/>
          </p:nvSpPr>
          <p:spPr>
            <a:xfrm>
              <a:off x="4618578" y="1373825"/>
              <a:ext cx="1987800" cy="1808400"/>
            </a:xfrm>
            <a:prstGeom prst="round2SameRect">
              <a:avLst>
                <a:gd name="adj1" fmla="val 16667"/>
                <a:gd name="adj2" fmla="val 0"/>
              </a:avLst>
            </a:prstGeom>
            <a:solidFill>
              <a:srgbClr val="FFCD2D"/>
            </a:solidFill>
            <a:ln>
              <a:noFill/>
            </a:ln>
          </p:spPr>
          <p:txBody>
            <a:bodyPr spcFirstLastPara="1" wrap="square" lIns="182850" tIns="182850" rIns="182850" bIns="182850" anchor="ctr" anchorCtr="0">
              <a:noAutofit/>
            </a:bodyPr>
            <a:lstStyle/>
            <a:p>
              <a:endParaRPr sz="3600"/>
            </a:p>
          </p:txBody>
        </p:sp>
      </p:grpSp>
      <p:sp>
        <p:nvSpPr>
          <p:cNvPr id="385" name="Google Shape;385;p33">
            <a:extLst>
              <a:ext uri="{FF2B5EF4-FFF2-40B4-BE49-F238E27FC236}">
                <a16:creationId xmlns:a16="http://schemas.microsoft.com/office/drawing/2014/main" id="{B1A92493-94CF-E708-FD84-C7341583DA09}"/>
              </a:ext>
            </a:extLst>
          </p:cNvPr>
          <p:cNvSpPr/>
          <p:nvPr/>
        </p:nvSpPr>
        <p:spPr>
          <a:xfrm>
            <a:off x="9462312" y="4511400"/>
            <a:ext cx="3552600" cy="640800"/>
          </a:xfrm>
          <a:prstGeom prst="rect">
            <a:avLst/>
          </a:prstGeom>
          <a:noFill/>
          <a:ln>
            <a:noFill/>
          </a:ln>
        </p:spPr>
        <p:txBody>
          <a:bodyPr spcFirstLastPara="1" wrap="square" lIns="182850" tIns="182850" rIns="182850" bIns="182850" anchor="ctr" anchorCtr="0">
            <a:noAutofit/>
          </a:bodyPr>
          <a:lstStyle/>
          <a:p>
            <a:r>
              <a:rPr lang="en-SG" sz="36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Coalition building </a:t>
            </a:r>
          </a:p>
        </p:txBody>
      </p:sp>
      <p:sp>
        <p:nvSpPr>
          <p:cNvPr id="386" name="Google Shape;386;p33">
            <a:extLst>
              <a:ext uri="{FF2B5EF4-FFF2-40B4-BE49-F238E27FC236}">
                <a16:creationId xmlns:a16="http://schemas.microsoft.com/office/drawing/2014/main" id="{C63A6930-FC42-3BD2-D7F5-39414D8FF040}"/>
              </a:ext>
            </a:extLst>
          </p:cNvPr>
          <p:cNvSpPr/>
          <p:nvPr/>
        </p:nvSpPr>
        <p:spPr>
          <a:xfrm>
            <a:off x="9448556" y="5747108"/>
            <a:ext cx="3552600" cy="1044000"/>
          </a:xfrm>
          <a:prstGeom prst="rect">
            <a:avLst/>
          </a:prstGeom>
          <a:noFill/>
          <a:ln>
            <a:noFill/>
          </a:ln>
        </p:spPr>
        <p:txBody>
          <a:bodyPr spcFirstLastPara="1" wrap="square" lIns="182850" tIns="182850" rIns="182850" bIns="182850" anchor="t" anchorCtr="0">
            <a:noAutofit/>
          </a:bodyPr>
          <a:lstStyle/>
          <a:p>
            <a:endParaRPr sz="2000">
              <a:solidFill>
                <a:schemeClr val="dk1"/>
              </a:solidFill>
              <a:latin typeface="Now Medium" panose="00000600000000000000" charset="0"/>
              <a:ea typeface="Roboto"/>
              <a:cs typeface="Roboto"/>
              <a:sym typeface="Roboto"/>
            </a:endParaRPr>
          </a:p>
        </p:txBody>
      </p:sp>
      <p:sp>
        <p:nvSpPr>
          <p:cNvPr id="387" name="Google Shape;387;p33">
            <a:extLst>
              <a:ext uri="{FF2B5EF4-FFF2-40B4-BE49-F238E27FC236}">
                <a16:creationId xmlns:a16="http://schemas.microsoft.com/office/drawing/2014/main" id="{CFC7EB82-959D-08B9-B055-9CBA548AB966}"/>
              </a:ext>
            </a:extLst>
          </p:cNvPr>
          <p:cNvSpPr/>
          <p:nvPr/>
        </p:nvSpPr>
        <p:spPr>
          <a:xfrm>
            <a:off x="9448456" y="3882882"/>
            <a:ext cx="3552600" cy="859800"/>
          </a:xfrm>
          <a:prstGeom prst="rect">
            <a:avLst/>
          </a:prstGeom>
          <a:noFill/>
          <a:ln>
            <a:noFill/>
          </a:ln>
        </p:spPr>
        <p:txBody>
          <a:bodyPr spcFirstLastPara="1" wrap="square" lIns="182850" tIns="182850" rIns="182850" bIns="182850" anchor="ctr" anchorCtr="0">
            <a:noAutofit/>
          </a:bodyPr>
          <a:lstStyle/>
          <a:p>
            <a:endParaRPr sz="4000">
              <a:solidFill>
                <a:schemeClr val="dk2"/>
              </a:solidFill>
              <a:latin typeface="Fira Sans Extra Condensed SemiBold"/>
              <a:ea typeface="Fira Sans Extra Condensed SemiBold"/>
              <a:cs typeface="Fira Sans Extra Condensed SemiBold"/>
              <a:sym typeface="Fira Sans Extra Condensed SemiBold"/>
            </a:endParaRPr>
          </a:p>
        </p:txBody>
      </p:sp>
      <p:grpSp>
        <p:nvGrpSpPr>
          <p:cNvPr id="391" name="Google Shape;391;p33">
            <a:extLst>
              <a:ext uri="{FF2B5EF4-FFF2-40B4-BE49-F238E27FC236}">
                <a16:creationId xmlns:a16="http://schemas.microsoft.com/office/drawing/2014/main" id="{C4ADDE09-86D8-5079-AA9E-58F4ACC2504A}"/>
              </a:ext>
            </a:extLst>
          </p:cNvPr>
          <p:cNvGrpSpPr/>
          <p:nvPr/>
        </p:nvGrpSpPr>
        <p:grpSpPr>
          <a:xfrm>
            <a:off x="5076120" y="3473365"/>
            <a:ext cx="3975640" cy="6709950"/>
            <a:chOff x="2537938" y="1373825"/>
            <a:chExt cx="1987820" cy="3354975"/>
          </a:xfrm>
        </p:grpSpPr>
        <p:sp>
          <p:nvSpPr>
            <p:cNvPr id="392" name="Google Shape;392;p33">
              <a:extLst>
                <a:ext uri="{FF2B5EF4-FFF2-40B4-BE49-F238E27FC236}">
                  <a16:creationId xmlns:a16="http://schemas.microsoft.com/office/drawing/2014/main" id="{4ADFBFFC-30A0-5274-A5B1-321C1E2193D3}"/>
                </a:ext>
              </a:extLst>
            </p:cNvPr>
            <p:cNvSpPr/>
            <p:nvPr/>
          </p:nvSpPr>
          <p:spPr>
            <a:xfrm rot="10800000">
              <a:off x="2537938" y="3100400"/>
              <a:ext cx="1987500" cy="1628400"/>
            </a:xfrm>
            <a:prstGeom prst="round2SameRect">
              <a:avLst>
                <a:gd name="adj1" fmla="val 16667"/>
                <a:gd name="adj2" fmla="val 0"/>
              </a:avLst>
            </a:prstGeom>
            <a:solidFill>
              <a:schemeClr val="accent4">
                <a:lumMod val="40000"/>
                <a:lumOff val="60000"/>
              </a:schemeClr>
            </a:solidFill>
            <a:ln>
              <a:noFill/>
            </a:ln>
          </p:spPr>
          <p:txBody>
            <a:bodyPr spcFirstLastPara="1" wrap="square" lIns="182850" tIns="182850" rIns="182850" bIns="182850" anchor="ctr" anchorCtr="0">
              <a:noAutofit/>
            </a:bodyPr>
            <a:lstStyle/>
            <a:p>
              <a:endParaRPr sz="3600"/>
            </a:p>
          </p:txBody>
        </p:sp>
        <p:sp>
          <p:nvSpPr>
            <p:cNvPr id="393" name="Google Shape;393;p33">
              <a:extLst>
                <a:ext uri="{FF2B5EF4-FFF2-40B4-BE49-F238E27FC236}">
                  <a16:creationId xmlns:a16="http://schemas.microsoft.com/office/drawing/2014/main" id="{78C882EC-D6C8-5ADB-040C-3851D1B4D316}"/>
                </a:ext>
              </a:extLst>
            </p:cNvPr>
            <p:cNvSpPr/>
            <p:nvPr/>
          </p:nvSpPr>
          <p:spPr>
            <a:xfrm rot="5400000">
              <a:off x="3371576" y="3173681"/>
              <a:ext cx="320400" cy="272100"/>
            </a:xfrm>
            <a:prstGeom prst="rightArrow">
              <a:avLst>
                <a:gd name="adj1" fmla="val 34239"/>
                <a:gd name="adj2" fmla="val 57035"/>
              </a:avLst>
            </a:prstGeom>
            <a:solidFill>
              <a:schemeClr val="accent2"/>
            </a:solidFill>
            <a:ln>
              <a:noFill/>
            </a:ln>
          </p:spPr>
          <p:txBody>
            <a:bodyPr spcFirstLastPara="1" wrap="square" lIns="182850" tIns="182850" rIns="182850" bIns="182850" anchor="ctr" anchorCtr="0">
              <a:noAutofit/>
            </a:bodyPr>
            <a:lstStyle/>
            <a:p>
              <a:endParaRPr sz="3600"/>
            </a:p>
          </p:txBody>
        </p:sp>
        <p:sp>
          <p:nvSpPr>
            <p:cNvPr id="394" name="Google Shape;394;p33">
              <a:extLst>
                <a:ext uri="{FF2B5EF4-FFF2-40B4-BE49-F238E27FC236}">
                  <a16:creationId xmlns:a16="http://schemas.microsoft.com/office/drawing/2014/main" id="{1EEEF134-66B2-ACB0-BA74-5B2B23A23F54}"/>
                </a:ext>
              </a:extLst>
            </p:cNvPr>
            <p:cNvSpPr/>
            <p:nvPr/>
          </p:nvSpPr>
          <p:spPr>
            <a:xfrm>
              <a:off x="2537958" y="1373825"/>
              <a:ext cx="1987800" cy="1808400"/>
            </a:xfrm>
            <a:prstGeom prst="round2SameRect">
              <a:avLst>
                <a:gd name="adj1" fmla="val 16667"/>
                <a:gd name="adj2" fmla="val 0"/>
              </a:avLst>
            </a:prstGeom>
            <a:solidFill>
              <a:srgbClr val="FFCD2D"/>
            </a:solidFill>
            <a:ln>
              <a:noFill/>
            </a:ln>
          </p:spPr>
          <p:txBody>
            <a:bodyPr spcFirstLastPara="1" wrap="square" lIns="182850" tIns="182850" rIns="182850" bIns="182850" anchor="ctr" anchorCtr="0">
              <a:noAutofit/>
            </a:bodyPr>
            <a:lstStyle/>
            <a:p>
              <a:endParaRPr sz="3600"/>
            </a:p>
          </p:txBody>
        </p:sp>
      </p:grpSp>
      <p:sp>
        <p:nvSpPr>
          <p:cNvPr id="395" name="Google Shape;395;p33">
            <a:extLst>
              <a:ext uri="{FF2B5EF4-FFF2-40B4-BE49-F238E27FC236}">
                <a16:creationId xmlns:a16="http://schemas.microsoft.com/office/drawing/2014/main" id="{F6A014B7-28B2-01E7-B0FD-78D42D632A3A}"/>
              </a:ext>
            </a:extLst>
          </p:cNvPr>
          <p:cNvSpPr/>
          <p:nvPr/>
        </p:nvSpPr>
        <p:spPr>
          <a:xfrm>
            <a:off x="5287216" y="4873472"/>
            <a:ext cx="3552600" cy="640800"/>
          </a:xfrm>
          <a:prstGeom prst="rect">
            <a:avLst/>
          </a:prstGeom>
          <a:noFill/>
          <a:ln>
            <a:noFill/>
          </a:ln>
        </p:spPr>
        <p:txBody>
          <a:bodyPr spcFirstLastPara="1" wrap="square" lIns="182850" tIns="182850" rIns="182850" bIns="182850" anchor="ctr" anchorCtr="0">
            <a:noAutofit/>
          </a:bodyPr>
          <a:lstStyle/>
          <a:p>
            <a:r>
              <a:rPr lang="en-SG" sz="3600">
                <a:solidFill>
                  <a:schemeClr val="accent6">
                    <a:lumMod val="50000"/>
                  </a:schemeClr>
                </a:solidFill>
                <a:latin typeface="Now Medium" panose="00000600000000000000" charset="0"/>
                <a:ea typeface="Fira Sans Extra Condensed SemiBold"/>
                <a:cs typeface="Fira Sans Extra Condensed SemiBold"/>
                <a:sym typeface="Fira Sans Extra Condensed SemiBold"/>
              </a:rPr>
              <a:t>Active and Visible Participation</a:t>
            </a:r>
          </a:p>
        </p:txBody>
      </p:sp>
      <p:sp>
        <p:nvSpPr>
          <p:cNvPr id="396" name="Google Shape;396;p33">
            <a:extLst>
              <a:ext uri="{FF2B5EF4-FFF2-40B4-BE49-F238E27FC236}">
                <a16:creationId xmlns:a16="http://schemas.microsoft.com/office/drawing/2014/main" id="{7CB0D677-5310-9DE2-E1C2-8817499E41A2}"/>
              </a:ext>
            </a:extLst>
          </p:cNvPr>
          <p:cNvSpPr/>
          <p:nvPr/>
        </p:nvSpPr>
        <p:spPr>
          <a:xfrm>
            <a:off x="5287216" y="8259442"/>
            <a:ext cx="3552600" cy="1044000"/>
          </a:xfrm>
          <a:prstGeom prst="rect">
            <a:avLst/>
          </a:prstGeom>
          <a:noFill/>
          <a:ln>
            <a:noFill/>
          </a:ln>
        </p:spPr>
        <p:txBody>
          <a:bodyPr spcFirstLastPara="1" wrap="square" lIns="182850" tIns="182850" rIns="182850" bIns="182850" anchor="t" anchorCtr="0">
            <a:noAutofit/>
          </a:bodyPr>
          <a:lstStyle/>
          <a:p>
            <a:endParaRPr sz="2400">
              <a:solidFill>
                <a:schemeClr val="dk1"/>
              </a:solidFill>
              <a:latin typeface="Roboto"/>
              <a:ea typeface="Roboto"/>
              <a:cs typeface="Roboto"/>
              <a:sym typeface="Roboto"/>
            </a:endParaRPr>
          </a:p>
        </p:txBody>
      </p:sp>
      <p:sp>
        <p:nvSpPr>
          <p:cNvPr id="397" name="Google Shape;397;p33">
            <a:extLst>
              <a:ext uri="{FF2B5EF4-FFF2-40B4-BE49-F238E27FC236}">
                <a16:creationId xmlns:a16="http://schemas.microsoft.com/office/drawing/2014/main" id="{8996F599-1468-74C7-5163-76E80C7BA262}"/>
              </a:ext>
            </a:extLst>
          </p:cNvPr>
          <p:cNvSpPr/>
          <p:nvPr/>
        </p:nvSpPr>
        <p:spPr>
          <a:xfrm>
            <a:off x="5287216" y="3882882"/>
            <a:ext cx="3552600" cy="859800"/>
          </a:xfrm>
          <a:prstGeom prst="rect">
            <a:avLst/>
          </a:prstGeom>
          <a:noFill/>
          <a:ln>
            <a:noFill/>
          </a:ln>
        </p:spPr>
        <p:txBody>
          <a:bodyPr spcFirstLastPara="1" wrap="square" lIns="182850" tIns="182850" rIns="182850" bIns="182850" anchor="ctr" anchorCtr="0">
            <a:noAutofit/>
          </a:bodyPr>
          <a:lstStyle/>
          <a:p>
            <a:endParaRPr sz="4000">
              <a:solidFill>
                <a:schemeClr val="dk2"/>
              </a:solidFill>
              <a:latin typeface="Fira Sans Extra Condensed SemiBold"/>
              <a:ea typeface="Fira Sans Extra Condensed SemiBold"/>
              <a:cs typeface="Fira Sans Extra Condensed SemiBold"/>
              <a:sym typeface="Fira Sans Extra Condensed SemiBold"/>
            </a:endParaRPr>
          </a:p>
        </p:txBody>
      </p:sp>
      <p:sp>
        <p:nvSpPr>
          <p:cNvPr id="3" name="Google Shape;731;p44">
            <a:extLst>
              <a:ext uri="{FF2B5EF4-FFF2-40B4-BE49-F238E27FC236}">
                <a16:creationId xmlns:a16="http://schemas.microsoft.com/office/drawing/2014/main" id="{073A336A-7CB5-4E0C-ED9E-F25210745806}"/>
              </a:ext>
            </a:extLst>
          </p:cNvPr>
          <p:cNvSpPr txBox="1"/>
          <p:nvPr/>
        </p:nvSpPr>
        <p:spPr>
          <a:xfrm flipH="1">
            <a:off x="5100975" y="7296293"/>
            <a:ext cx="3924439" cy="3247022"/>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Lobby for resources with senior management</a:t>
            </a:r>
          </a:p>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Open to new ideas and adopt open-door policy to questions </a:t>
            </a:r>
          </a:p>
        </p:txBody>
      </p:sp>
      <p:sp>
        <p:nvSpPr>
          <p:cNvPr id="6" name="Freeform 3">
            <a:extLst>
              <a:ext uri="{FF2B5EF4-FFF2-40B4-BE49-F238E27FC236}">
                <a16:creationId xmlns:a16="http://schemas.microsoft.com/office/drawing/2014/main" id="{01E7B4A0-5A27-0AF4-0AB3-78DC2FBC9D15}"/>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7" name="TextBox 6">
            <a:extLst>
              <a:ext uri="{FF2B5EF4-FFF2-40B4-BE49-F238E27FC236}">
                <a16:creationId xmlns:a16="http://schemas.microsoft.com/office/drawing/2014/main" id="{ED3C85D1-2095-9E51-659F-97BA96DC5FE2}"/>
              </a:ext>
            </a:extLst>
          </p:cNvPr>
          <p:cNvSpPr txBox="1"/>
          <p:nvPr/>
        </p:nvSpPr>
        <p:spPr>
          <a:xfrm>
            <a:off x="865666" y="758516"/>
            <a:ext cx="9637031" cy="1228675"/>
          </a:xfrm>
          <a:prstGeom prst="rect">
            <a:avLst/>
          </a:prstGeom>
        </p:spPr>
        <p:txBody>
          <a:bodyPr lIns="0" tIns="0" rIns="0" bIns="0" rtlCol="0" anchor="t">
            <a:spAutoFit/>
          </a:bodyPr>
          <a:lstStyle/>
          <a:p>
            <a:pPr marL="0" lvl="0" indent="0">
              <a:lnSpc>
                <a:spcPts val="9600"/>
              </a:lnSpc>
            </a:pPr>
            <a:r>
              <a:rPr lang="en-US" sz="8000" spc="-200">
                <a:solidFill>
                  <a:srgbClr val="4C7031"/>
                </a:solidFill>
                <a:latin typeface="Ovo"/>
              </a:rPr>
              <a:t>Change Sponsor </a:t>
            </a:r>
          </a:p>
        </p:txBody>
      </p:sp>
      <p:pic>
        <p:nvPicPr>
          <p:cNvPr id="5" name="Picture 4">
            <a:extLst>
              <a:ext uri="{FF2B5EF4-FFF2-40B4-BE49-F238E27FC236}">
                <a16:creationId xmlns:a16="http://schemas.microsoft.com/office/drawing/2014/main" id="{A45D5E36-DDDD-53B5-6CCF-A5198ADC8330}"/>
              </a:ext>
            </a:extLst>
          </p:cNvPr>
          <p:cNvPicPr>
            <a:picLocks noChangeAspect="1"/>
          </p:cNvPicPr>
          <p:nvPr/>
        </p:nvPicPr>
        <p:blipFill>
          <a:blip r:embed="rId4"/>
          <a:stretch>
            <a:fillRect/>
          </a:stretch>
        </p:blipFill>
        <p:spPr>
          <a:xfrm>
            <a:off x="1343286" y="4596801"/>
            <a:ext cx="2303447" cy="2161697"/>
          </a:xfrm>
          <a:prstGeom prst="rect">
            <a:avLst/>
          </a:prstGeom>
        </p:spPr>
      </p:pic>
      <p:sp>
        <p:nvSpPr>
          <p:cNvPr id="8" name="Google Shape;411;p33">
            <a:extLst>
              <a:ext uri="{FF2B5EF4-FFF2-40B4-BE49-F238E27FC236}">
                <a16:creationId xmlns:a16="http://schemas.microsoft.com/office/drawing/2014/main" id="{3044D203-E1F3-E965-30E9-4817B789E117}"/>
              </a:ext>
            </a:extLst>
          </p:cNvPr>
          <p:cNvSpPr txBox="1">
            <a:spLocks/>
          </p:cNvSpPr>
          <p:nvPr/>
        </p:nvSpPr>
        <p:spPr>
          <a:xfrm>
            <a:off x="-297199" y="7018777"/>
            <a:ext cx="5584415" cy="646800"/>
          </a:xfrm>
          <a:prstGeom prst="rect">
            <a:avLst/>
          </a:prstGeom>
        </p:spPr>
        <p:txBody>
          <a:bodyPr spcFirstLastPara="1" vert="horz" wrap="square" lIns="182850" tIns="182850" rIns="182850" bIns="182850" rtlCol="0" anchor="ctr" anchorCtr="0">
            <a:no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a:spcBef>
                <a:spcPts val="0"/>
              </a:spcBef>
            </a:pPr>
            <a:br>
              <a:rPr lang="en-SG" sz="4400">
                <a:solidFill>
                  <a:schemeClr val="accent6">
                    <a:lumMod val="50000"/>
                  </a:schemeClr>
                </a:solidFill>
                <a:latin typeface="Ovo" panose="020B0604020202020204" charset="0"/>
              </a:rPr>
            </a:br>
            <a:r>
              <a:rPr lang="en-SG" sz="4400">
                <a:solidFill>
                  <a:schemeClr val="accent6">
                    <a:lumMod val="50000"/>
                  </a:schemeClr>
                </a:solidFill>
                <a:latin typeface="Ovo" panose="020B0604020202020204" charset="0"/>
              </a:rPr>
              <a:t>Tim Mahoney</a:t>
            </a:r>
            <a:br>
              <a:rPr lang="en-SG" sz="4400">
                <a:solidFill>
                  <a:schemeClr val="accent6">
                    <a:lumMod val="50000"/>
                  </a:schemeClr>
                </a:solidFill>
                <a:latin typeface="Ovo" panose="020B0604020202020204" charset="0"/>
              </a:rPr>
            </a:br>
            <a:endParaRPr lang="en-SG" sz="4400">
              <a:solidFill>
                <a:schemeClr val="accent6">
                  <a:lumMod val="50000"/>
                </a:schemeClr>
              </a:solidFill>
              <a:latin typeface="Ovo" panose="020B0604020202020204" charset="0"/>
            </a:endParaRPr>
          </a:p>
        </p:txBody>
      </p:sp>
      <p:sp>
        <p:nvSpPr>
          <p:cNvPr id="14" name="Google Shape;731;p44">
            <a:extLst>
              <a:ext uri="{FF2B5EF4-FFF2-40B4-BE49-F238E27FC236}">
                <a16:creationId xmlns:a16="http://schemas.microsoft.com/office/drawing/2014/main" id="{78C1333E-AA6E-468F-A37C-D16F1B2D4497}"/>
              </a:ext>
            </a:extLst>
          </p:cNvPr>
          <p:cNvSpPr txBox="1"/>
          <p:nvPr/>
        </p:nvSpPr>
        <p:spPr>
          <a:xfrm flipH="1">
            <a:off x="9288241" y="7296293"/>
            <a:ext cx="3924439" cy="3247022"/>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Leads and provide guidance to change </a:t>
            </a:r>
          </a:p>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Lends strong support to encourage employees leading change and build camaraderie </a:t>
            </a:r>
            <a:endParaRPr sz="2200">
              <a:solidFill>
                <a:schemeClr val="accent6">
                  <a:lumMod val="50000"/>
                </a:schemeClr>
              </a:solidFill>
              <a:latin typeface="Now" panose="020B0604020202020204" charset="0"/>
              <a:ea typeface="Roboto"/>
              <a:cs typeface="Roboto"/>
              <a:sym typeface="Roboto"/>
            </a:endParaRPr>
          </a:p>
        </p:txBody>
      </p:sp>
      <p:sp>
        <p:nvSpPr>
          <p:cNvPr id="15" name="Google Shape;731;p44">
            <a:extLst>
              <a:ext uri="{FF2B5EF4-FFF2-40B4-BE49-F238E27FC236}">
                <a16:creationId xmlns:a16="http://schemas.microsoft.com/office/drawing/2014/main" id="{53B7E997-FE7E-900E-41EB-BA9D2595514D}"/>
              </a:ext>
            </a:extLst>
          </p:cNvPr>
          <p:cNvSpPr txBox="1"/>
          <p:nvPr/>
        </p:nvSpPr>
        <p:spPr>
          <a:xfrm flipH="1">
            <a:off x="13475187" y="7296293"/>
            <a:ext cx="3924439" cy="3247022"/>
          </a:xfrm>
          <a:prstGeom prst="rect">
            <a:avLst/>
          </a:prstGeom>
          <a:noFill/>
          <a:ln>
            <a:noFill/>
          </a:ln>
        </p:spPr>
        <p:txBody>
          <a:bodyPr spcFirstLastPara="1" wrap="square" lIns="0" tIns="182850" rIns="0" bIns="182850" anchor="t" anchorCtr="0">
            <a:noAutofit/>
          </a:bodyPr>
          <a:lstStyle/>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Highlight importance and success stories tailored to respective SBGs and hierarchy</a:t>
            </a:r>
          </a:p>
          <a:p>
            <a:pPr marL="365760" indent="-152400">
              <a:spcBef>
                <a:spcPts val="2000"/>
              </a:spcBef>
              <a:buClr>
                <a:schemeClr val="dk1"/>
              </a:buClr>
              <a:buSzPts val="1200"/>
              <a:buFont typeface="Roboto"/>
              <a:buChar char="●"/>
            </a:pPr>
            <a:r>
              <a:rPr lang="en-SG" sz="2200">
                <a:solidFill>
                  <a:schemeClr val="accent6">
                    <a:lumMod val="50000"/>
                  </a:schemeClr>
                </a:solidFill>
                <a:latin typeface="Now" panose="020B0604020202020204" charset="0"/>
                <a:ea typeface="Roboto"/>
                <a:cs typeface="Roboto"/>
                <a:sym typeface="Roboto"/>
              </a:rPr>
              <a:t>Reiterate importance of change and purpose</a:t>
            </a:r>
            <a:endParaRPr sz="2200">
              <a:solidFill>
                <a:schemeClr val="accent6">
                  <a:lumMod val="50000"/>
                </a:schemeClr>
              </a:solidFill>
              <a:latin typeface="Now" panose="020B0604020202020204" charset="0"/>
              <a:ea typeface="Roboto"/>
              <a:cs typeface="Roboto"/>
              <a:sym typeface="Roboto"/>
            </a:endParaRPr>
          </a:p>
        </p:txBody>
      </p:sp>
    </p:spTree>
    <p:extLst>
      <p:ext uri="{BB962C8B-B14F-4D97-AF65-F5344CB8AC3E}">
        <p14:creationId xmlns:p14="http://schemas.microsoft.com/office/powerpoint/2010/main" val="3117873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2"/>
            <a:stretch>
              <a:fillRect/>
            </a:stretch>
          </a:blipFill>
        </p:spPr>
        <p:txBody>
          <a:bodyPr/>
          <a:lstStyle/>
          <a:p>
            <a:endParaRPr lang="en-SG"/>
          </a:p>
        </p:txBody>
      </p:sp>
      <p:sp>
        <p:nvSpPr>
          <p:cNvPr id="15" name="Freeform 15"/>
          <p:cNvSpPr/>
          <p:nvPr/>
        </p:nvSpPr>
        <p:spPr>
          <a:xfrm>
            <a:off x="14652286" y="4512823"/>
            <a:ext cx="3701152" cy="8110095"/>
          </a:xfrm>
          <a:custGeom>
            <a:avLst/>
            <a:gdLst/>
            <a:ahLst/>
            <a:cxnLst/>
            <a:rect l="l" t="t" r="r" b="b"/>
            <a:pathLst>
              <a:path w="3701152" h="8110095">
                <a:moveTo>
                  <a:pt x="0" y="0"/>
                </a:moveTo>
                <a:lnTo>
                  <a:pt x="3701152" y="0"/>
                </a:lnTo>
                <a:lnTo>
                  <a:pt x="3701152" y="8110095"/>
                </a:lnTo>
                <a:lnTo>
                  <a:pt x="0" y="8110095"/>
                </a:lnTo>
                <a:lnTo>
                  <a:pt x="0" y="0"/>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txBody>
          <a:bodyPr/>
          <a:lstStyle/>
          <a:p>
            <a:endParaRPr lang="en-SG"/>
          </a:p>
        </p:txBody>
      </p:sp>
      <p:sp>
        <p:nvSpPr>
          <p:cNvPr id="16" name="Freeform 16"/>
          <p:cNvSpPr/>
          <p:nvPr/>
        </p:nvSpPr>
        <p:spPr>
          <a:xfrm rot="526413">
            <a:off x="-3461235" y="-496433"/>
            <a:ext cx="7813155" cy="7418551"/>
          </a:xfrm>
          <a:custGeom>
            <a:avLst/>
            <a:gdLst/>
            <a:ahLst/>
            <a:cxnLst/>
            <a:rect l="l" t="t" r="r" b="b"/>
            <a:pathLst>
              <a:path w="7813155" h="7418551">
                <a:moveTo>
                  <a:pt x="0" y="0"/>
                </a:moveTo>
                <a:lnTo>
                  <a:pt x="7813155" y="0"/>
                </a:lnTo>
                <a:lnTo>
                  <a:pt x="7813155" y="7418551"/>
                </a:lnTo>
                <a:lnTo>
                  <a:pt x="0" y="7418551"/>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txBody>
          <a:bodyPr/>
          <a:lstStyle/>
          <a:p>
            <a:endParaRPr lang="en-SG"/>
          </a:p>
        </p:txBody>
      </p:sp>
      <p:sp>
        <p:nvSpPr>
          <p:cNvPr id="17" name="TextBox 17"/>
          <p:cNvSpPr txBox="1"/>
          <p:nvPr/>
        </p:nvSpPr>
        <p:spPr>
          <a:xfrm>
            <a:off x="1066800" y="700820"/>
            <a:ext cx="9133495" cy="1190600"/>
          </a:xfrm>
          <a:prstGeom prst="rect">
            <a:avLst/>
          </a:prstGeom>
        </p:spPr>
        <p:txBody>
          <a:bodyPr lIns="0" tIns="0" rIns="0" bIns="0" rtlCol="0" anchor="t">
            <a:spAutoFit/>
          </a:bodyPr>
          <a:lstStyle/>
          <a:p>
            <a:pPr marL="0" lvl="0" indent="0">
              <a:lnSpc>
                <a:spcPts val="9359"/>
              </a:lnSpc>
            </a:pPr>
            <a:r>
              <a:rPr lang="en-US" sz="7799" spc="-194">
                <a:solidFill>
                  <a:srgbClr val="34571A"/>
                </a:solidFill>
                <a:latin typeface="Ovo"/>
              </a:rPr>
              <a:t>We connect as ONE.</a:t>
            </a:r>
          </a:p>
        </p:txBody>
      </p:sp>
      <p:sp>
        <p:nvSpPr>
          <p:cNvPr id="31" name="TextBox 30">
            <a:extLst>
              <a:ext uri="{FF2B5EF4-FFF2-40B4-BE49-F238E27FC236}">
                <a16:creationId xmlns:a16="http://schemas.microsoft.com/office/drawing/2014/main" id="{4A7D335D-3A7B-7384-6CB9-D2CD8F16DF1F}"/>
              </a:ext>
            </a:extLst>
          </p:cNvPr>
          <p:cNvSpPr txBox="1"/>
          <p:nvPr/>
        </p:nvSpPr>
        <p:spPr>
          <a:xfrm>
            <a:off x="3952187" y="7638421"/>
            <a:ext cx="1068515" cy="369332"/>
          </a:xfrm>
          <a:prstGeom prst="rect">
            <a:avLst/>
          </a:prstGeom>
          <a:noFill/>
        </p:spPr>
        <p:txBody>
          <a:bodyPr wrap="square" lIns="91440" tIns="45720" rIns="91440" bIns="45720" anchor="t">
            <a:spAutoFit/>
          </a:bodyPr>
          <a:lstStyle/>
          <a:p>
            <a:r>
              <a:rPr lang="en-SG" b="1" i="1">
                <a:solidFill>
                  <a:schemeClr val="accent3">
                    <a:lumMod val="50000"/>
                  </a:schemeClr>
                </a:solidFill>
                <a:latin typeface="Now"/>
              </a:rPr>
              <a:t>Low</a:t>
            </a:r>
            <a:endParaRPr lang="en-SG" b="1">
              <a:solidFill>
                <a:schemeClr val="accent3">
                  <a:lumMod val="50000"/>
                </a:schemeClr>
              </a:solidFill>
              <a:latin typeface="Now"/>
            </a:endParaRPr>
          </a:p>
        </p:txBody>
      </p:sp>
      <p:sp>
        <p:nvSpPr>
          <p:cNvPr id="32" name="TextBox 31">
            <a:extLst>
              <a:ext uri="{FF2B5EF4-FFF2-40B4-BE49-F238E27FC236}">
                <a16:creationId xmlns:a16="http://schemas.microsoft.com/office/drawing/2014/main" id="{50C4CCCB-84C2-E767-69AF-FD070FAFC8CE}"/>
              </a:ext>
            </a:extLst>
          </p:cNvPr>
          <p:cNvSpPr txBox="1"/>
          <p:nvPr/>
        </p:nvSpPr>
        <p:spPr>
          <a:xfrm>
            <a:off x="13241553" y="7753835"/>
            <a:ext cx="1304673" cy="369332"/>
          </a:xfrm>
          <a:prstGeom prst="rect">
            <a:avLst/>
          </a:prstGeom>
          <a:noFill/>
        </p:spPr>
        <p:txBody>
          <a:bodyPr wrap="square" lIns="91440" tIns="45720" rIns="91440" bIns="45720" anchor="t">
            <a:spAutoFit/>
          </a:bodyPr>
          <a:lstStyle/>
          <a:p>
            <a:r>
              <a:rPr lang="en-SG" b="1" i="1">
                <a:solidFill>
                  <a:schemeClr val="accent3">
                    <a:lumMod val="50000"/>
                  </a:schemeClr>
                </a:solidFill>
                <a:latin typeface="Now"/>
              </a:rPr>
              <a:t>High</a:t>
            </a:r>
            <a:endParaRPr lang="en-SG" b="1">
              <a:solidFill>
                <a:schemeClr val="accent3">
                  <a:lumMod val="50000"/>
                </a:schemeClr>
              </a:solidFill>
              <a:latin typeface="Now"/>
            </a:endParaRPr>
          </a:p>
        </p:txBody>
      </p:sp>
      <p:sp>
        <p:nvSpPr>
          <p:cNvPr id="33" name="TextBox 32">
            <a:extLst>
              <a:ext uri="{FF2B5EF4-FFF2-40B4-BE49-F238E27FC236}">
                <a16:creationId xmlns:a16="http://schemas.microsoft.com/office/drawing/2014/main" id="{E866BB5A-4F1D-3483-91B8-45CF42C780BF}"/>
              </a:ext>
            </a:extLst>
          </p:cNvPr>
          <p:cNvSpPr txBox="1"/>
          <p:nvPr/>
        </p:nvSpPr>
        <p:spPr>
          <a:xfrm>
            <a:off x="3784797" y="2194934"/>
            <a:ext cx="1068515" cy="369332"/>
          </a:xfrm>
          <a:prstGeom prst="rect">
            <a:avLst/>
          </a:prstGeom>
          <a:noFill/>
        </p:spPr>
        <p:txBody>
          <a:bodyPr wrap="square" lIns="91440" tIns="45720" rIns="91440" bIns="45720" anchor="t">
            <a:spAutoFit/>
          </a:bodyPr>
          <a:lstStyle/>
          <a:p>
            <a:r>
              <a:rPr lang="en-SG" b="1" i="1">
                <a:solidFill>
                  <a:srgbClr val="404040"/>
                </a:solidFill>
                <a:latin typeface="Now"/>
              </a:rPr>
              <a:t>High</a:t>
            </a:r>
            <a:endParaRPr lang="en-SG" b="1">
              <a:latin typeface="Now"/>
            </a:endParaRPr>
          </a:p>
        </p:txBody>
      </p:sp>
      <p:sp>
        <p:nvSpPr>
          <p:cNvPr id="34" name="TextBox 33">
            <a:extLst>
              <a:ext uri="{FF2B5EF4-FFF2-40B4-BE49-F238E27FC236}">
                <a16:creationId xmlns:a16="http://schemas.microsoft.com/office/drawing/2014/main" id="{2BA9CF0B-F237-93D5-FE7A-129811490863}"/>
              </a:ext>
            </a:extLst>
          </p:cNvPr>
          <p:cNvSpPr txBox="1"/>
          <p:nvPr/>
        </p:nvSpPr>
        <p:spPr>
          <a:xfrm rot="16200000">
            <a:off x="2408739" y="4516745"/>
            <a:ext cx="3468432" cy="369332"/>
          </a:xfrm>
          <a:prstGeom prst="rect">
            <a:avLst/>
          </a:prstGeom>
          <a:noFill/>
        </p:spPr>
        <p:txBody>
          <a:bodyPr wrap="square" lIns="91440" tIns="45720" rIns="91440" bIns="45720" rtlCol="0" anchor="t">
            <a:spAutoFit/>
          </a:bodyPr>
          <a:lstStyle/>
          <a:p>
            <a:r>
              <a:rPr lang="en-SG" b="1">
                <a:solidFill>
                  <a:schemeClr val="accent6">
                    <a:lumMod val="50000"/>
                  </a:schemeClr>
                </a:solidFill>
                <a:latin typeface="Now"/>
              </a:rPr>
              <a:t>Degree of influence (power)</a:t>
            </a:r>
          </a:p>
        </p:txBody>
      </p:sp>
      <p:sp>
        <p:nvSpPr>
          <p:cNvPr id="35" name="TextBox 34">
            <a:extLst>
              <a:ext uri="{FF2B5EF4-FFF2-40B4-BE49-F238E27FC236}">
                <a16:creationId xmlns:a16="http://schemas.microsoft.com/office/drawing/2014/main" id="{D70941E3-B390-CFB9-0AA8-ABFD41E0955F}"/>
              </a:ext>
            </a:extLst>
          </p:cNvPr>
          <p:cNvSpPr txBox="1"/>
          <p:nvPr/>
        </p:nvSpPr>
        <p:spPr>
          <a:xfrm>
            <a:off x="6548735" y="7929692"/>
            <a:ext cx="5776396" cy="369332"/>
          </a:xfrm>
          <a:prstGeom prst="rect">
            <a:avLst/>
          </a:prstGeom>
          <a:noFill/>
        </p:spPr>
        <p:txBody>
          <a:bodyPr wrap="square" lIns="91440" tIns="45720" rIns="91440" bIns="45720" rtlCol="0" anchor="t">
            <a:spAutoFit/>
          </a:bodyPr>
          <a:lstStyle/>
          <a:p>
            <a:r>
              <a:rPr lang="en-SG" b="1">
                <a:solidFill>
                  <a:schemeClr val="accent6">
                    <a:lumMod val="50000"/>
                  </a:schemeClr>
                </a:solidFill>
                <a:latin typeface="Now"/>
              </a:rPr>
              <a:t>Level of interest / Degree of Impact</a:t>
            </a:r>
          </a:p>
        </p:txBody>
      </p:sp>
      <p:sp>
        <p:nvSpPr>
          <p:cNvPr id="40" name="Rectangle 39">
            <a:extLst>
              <a:ext uri="{FF2B5EF4-FFF2-40B4-BE49-F238E27FC236}">
                <a16:creationId xmlns:a16="http://schemas.microsoft.com/office/drawing/2014/main" id="{736A9765-0098-4961-F214-A6DD782551B0}"/>
              </a:ext>
            </a:extLst>
          </p:cNvPr>
          <p:cNvSpPr/>
          <p:nvPr/>
        </p:nvSpPr>
        <p:spPr>
          <a:xfrm>
            <a:off x="10668000" y="8575747"/>
            <a:ext cx="4169953" cy="1246591"/>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3">
                  <a:lumMod val="50000"/>
                </a:schemeClr>
              </a:solidFill>
              <a:latin typeface="Now" panose="020B0604020202020204" charset="0"/>
            </a:endParaRPr>
          </a:p>
        </p:txBody>
      </p:sp>
      <p:sp>
        <p:nvSpPr>
          <p:cNvPr id="41" name="Rectangle 40">
            <a:extLst>
              <a:ext uri="{FF2B5EF4-FFF2-40B4-BE49-F238E27FC236}">
                <a16:creationId xmlns:a16="http://schemas.microsoft.com/office/drawing/2014/main" id="{C1D19A5B-B095-6E8A-1607-0163241964E7}"/>
              </a:ext>
            </a:extLst>
          </p:cNvPr>
          <p:cNvSpPr/>
          <p:nvPr/>
        </p:nvSpPr>
        <p:spPr>
          <a:xfrm>
            <a:off x="11005127" y="8948458"/>
            <a:ext cx="188224" cy="18822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200">
              <a:solidFill>
                <a:schemeClr val="accent3">
                  <a:lumMod val="50000"/>
                </a:schemeClr>
              </a:solidFill>
              <a:latin typeface="Now" panose="020B0604020202020204" charset="0"/>
            </a:endParaRPr>
          </a:p>
        </p:txBody>
      </p:sp>
      <p:sp>
        <p:nvSpPr>
          <p:cNvPr id="42" name="Rectangle 41">
            <a:extLst>
              <a:ext uri="{FF2B5EF4-FFF2-40B4-BE49-F238E27FC236}">
                <a16:creationId xmlns:a16="http://schemas.microsoft.com/office/drawing/2014/main" id="{F14E8CFE-A961-D40F-99AF-897160CF142F}"/>
              </a:ext>
            </a:extLst>
          </p:cNvPr>
          <p:cNvSpPr/>
          <p:nvPr/>
        </p:nvSpPr>
        <p:spPr>
          <a:xfrm>
            <a:off x="11005127" y="9213143"/>
            <a:ext cx="188224" cy="188224"/>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200">
              <a:solidFill>
                <a:schemeClr val="accent3">
                  <a:lumMod val="50000"/>
                </a:schemeClr>
              </a:solidFill>
              <a:latin typeface="Now" panose="020B0604020202020204" charset="0"/>
            </a:endParaRPr>
          </a:p>
        </p:txBody>
      </p:sp>
      <p:sp>
        <p:nvSpPr>
          <p:cNvPr id="43" name="Rectangle 42">
            <a:extLst>
              <a:ext uri="{FF2B5EF4-FFF2-40B4-BE49-F238E27FC236}">
                <a16:creationId xmlns:a16="http://schemas.microsoft.com/office/drawing/2014/main" id="{D5F5B947-0BB3-A377-F2A4-05988C1D9290}"/>
              </a:ext>
            </a:extLst>
          </p:cNvPr>
          <p:cNvSpPr/>
          <p:nvPr/>
        </p:nvSpPr>
        <p:spPr>
          <a:xfrm>
            <a:off x="11005127" y="9490142"/>
            <a:ext cx="188224" cy="18822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200">
              <a:solidFill>
                <a:schemeClr val="accent3">
                  <a:lumMod val="50000"/>
                </a:schemeClr>
              </a:solidFill>
              <a:latin typeface="Now" panose="020B0604020202020204" charset="0"/>
            </a:endParaRPr>
          </a:p>
        </p:txBody>
      </p:sp>
      <p:sp>
        <p:nvSpPr>
          <p:cNvPr id="45" name="TextBox 44">
            <a:extLst>
              <a:ext uri="{FF2B5EF4-FFF2-40B4-BE49-F238E27FC236}">
                <a16:creationId xmlns:a16="http://schemas.microsoft.com/office/drawing/2014/main" id="{D3FF36A7-E970-3A4B-832F-F96FB2EA1DC5}"/>
              </a:ext>
            </a:extLst>
          </p:cNvPr>
          <p:cNvSpPr txBox="1"/>
          <p:nvPr/>
        </p:nvSpPr>
        <p:spPr>
          <a:xfrm>
            <a:off x="11193351" y="9445754"/>
            <a:ext cx="2051252" cy="276999"/>
          </a:xfrm>
          <a:prstGeom prst="rect">
            <a:avLst/>
          </a:prstGeom>
          <a:noFill/>
        </p:spPr>
        <p:txBody>
          <a:bodyPr wrap="square" rtlCol="0">
            <a:spAutoFit/>
          </a:bodyPr>
          <a:lstStyle/>
          <a:p>
            <a:r>
              <a:rPr lang="en-SG" sz="1200">
                <a:solidFill>
                  <a:schemeClr val="accent3">
                    <a:lumMod val="50000"/>
                  </a:schemeClr>
                </a:solidFill>
                <a:latin typeface="Now" panose="020B0604020202020204" charset="0"/>
              </a:rPr>
              <a:t>External Stakeholders </a:t>
            </a:r>
          </a:p>
        </p:txBody>
      </p:sp>
      <p:sp>
        <p:nvSpPr>
          <p:cNvPr id="46" name="TextBox 45">
            <a:extLst>
              <a:ext uri="{FF2B5EF4-FFF2-40B4-BE49-F238E27FC236}">
                <a16:creationId xmlns:a16="http://schemas.microsoft.com/office/drawing/2014/main" id="{BFA4105D-D9BE-A311-2DEF-D9A0BAC35B3B}"/>
              </a:ext>
            </a:extLst>
          </p:cNvPr>
          <p:cNvSpPr txBox="1"/>
          <p:nvPr/>
        </p:nvSpPr>
        <p:spPr>
          <a:xfrm>
            <a:off x="11193351" y="8904070"/>
            <a:ext cx="2245855" cy="276999"/>
          </a:xfrm>
          <a:prstGeom prst="rect">
            <a:avLst/>
          </a:prstGeom>
          <a:noFill/>
        </p:spPr>
        <p:txBody>
          <a:bodyPr wrap="square" rtlCol="0">
            <a:spAutoFit/>
          </a:bodyPr>
          <a:lstStyle/>
          <a:p>
            <a:r>
              <a:rPr lang="en-SG" sz="1200">
                <a:solidFill>
                  <a:schemeClr val="accent3">
                    <a:lumMod val="50000"/>
                  </a:schemeClr>
                </a:solidFill>
                <a:latin typeface="Now" panose="020B0604020202020204" charset="0"/>
              </a:rPr>
              <a:t>Managerial Employees</a:t>
            </a:r>
          </a:p>
        </p:txBody>
      </p:sp>
      <p:sp>
        <p:nvSpPr>
          <p:cNvPr id="47" name="TextBox 46">
            <a:extLst>
              <a:ext uri="{FF2B5EF4-FFF2-40B4-BE49-F238E27FC236}">
                <a16:creationId xmlns:a16="http://schemas.microsoft.com/office/drawing/2014/main" id="{2420015C-ECB3-A414-18A7-1DBF1A78553E}"/>
              </a:ext>
            </a:extLst>
          </p:cNvPr>
          <p:cNvSpPr txBox="1"/>
          <p:nvPr/>
        </p:nvSpPr>
        <p:spPr>
          <a:xfrm>
            <a:off x="11209482" y="9174912"/>
            <a:ext cx="2541131" cy="276999"/>
          </a:xfrm>
          <a:prstGeom prst="rect">
            <a:avLst/>
          </a:prstGeom>
          <a:noFill/>
        </p:spPr>
        <p:txBody>
          <a:bodyPr wrap="square" rtlCol="0">
            <a:spAutoFit/>
          </a:bodyPr>
          <a:lstStyle/>
          <a:p>
            <a:r>
              <a:rPr lang="en-SG" sz="1200">
                <a:solidFill>
                  <a:schemeClr val="accent3">
                    <a:lumMod val="50000"/>
                  </a:schemeClr>
                </a:solidFill>
                <a:latin typeface="Now" panose="020B0604020202020204" charset="0"/>
              </a:rPr>
              <a:t>Non-Managerial Employees</a:t>
            </a:r>
          </a:p>
        </p:txBody>
      </p:sp>
      <p:grpSp>
        <p:nvGrpSpPr>
          <p:cNvPr id="52" name="Group 51">
            <a:extLst>
              <a:ext uri="{FF2B5EF4-FFF2-40B4-BE49-F238E27FC236}">
                <a16:creationId xmlns:a16="http://schemas.microsoft.com/office/drawing/2014/main" id="{EFF4AFF6-B09A-9C94-35C8-0A131401C7EA}"/>
              </a:ext>
            </a:extLst>
          </p:cNvPr>
          <p:cNvGrpSpPr/>
          <p:nvPr/>
        </p:nvGrpSpPr>
        <p:grpSpPr>
          <a:xfrm>
            <a:off x="13481977" y="8905849"/>
            <a:ext cx="1355976" cy="461665"/>
            <a:chOff x="13481977" y="8905849"/>
            <a:chExt cx="1355976" cy="461665"/>
          </a:xfrm>
        </p:grpSpPr>
        <p:sp>
          <p:nvSpPr>
            <p:cNvPr id="44" name="TextBox 43">
              <a:extLst>
                <a:ext uri="{FF2B5EF4-FFF2-40B4-BE49-F238E27FC236}">
                  <a16:creationId xmlns:a16="http://schemas.microsoft.com/office/drawing/2014/main" id="{B4DB401F-6950-ABA1-127B-E41102016971}"/>
                </a:ext>
              </a:extLst>
            </p:cNvPr>
            <p:cNvSpPr txBox="1"/>
            <p:nvPr/>
          </p:nvSpPr>
          <p:spPr>
            <a:xfrm>
              <a:off x="13627430" y="8905849"/>
              <a:ext cx="1210523" cy="461665"/>
            </a:xfrm>
            <a:prstGeom prst="rect">
              <a:avLst/>
            </a:prstGeom>
            <a:noFill/>
          </p:spPr>
          <p:txBody>
            <a:bodyPr wrap="square" rtlCol="0">
              <a:spAutoFit/>
            </a:bodyPr>
            <a:lstStyle/>
            <a:p>
              <a:pPr algn="ctr"/>
              <a:r>
                <a:rPr lang="en-SG" sz="1200">
                  <a:latin typeface="Now" panose="020B0604020202020204" charset="0"/>
                </a:rPr>
                <a:t>Internal Stakeholders </a:t>
              </a:r>
            </a:p>
          </p:txBody>
        </p:sp>
        <p:sp>
          <p:nvSpPr>
            <p:cNvPr id="48" name="Right Brace 47">
              <a:extLst>
                <a:ext uri="{FF2B5EF4-FFF2-40B4-BE49-F238E27FC236}">
                  <a16:creationId xmlns:a16="http://schemas.microsoft.com/office/drawing/2014/main" id="{02E8295C-9C9D-13A4-CCDF-740337C81C78}"/>
                </a:ext>
              </a:extLst>
            </p:cNvPr>
            <p:cNvSpPr/>
            <p:nvPr/>
          </p:nvSpPr>
          <p:spPr>
            <a:xfrm>
              <a:off x="13481977" y="8923532"/>
              <a:ext cx="126832" cy="426298"/>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chemeClr val="accent3">
                    <a:lumMod val="50000"/>
                  </a:schemeClr>
                </a:solidFill>
                <a:latin typeface="Now" panose="020B0604020202020204" charset="0"/>
              </a:endParaRPr>
            </a:p>
          </p:txBody>
        </p:sp>
      </p:grpSp>
      <p:sp>
        <p:nvSpPr>
          <p:cNvPr id="49" name="TextBox 48">
            <a:extLst>
              <a:ext uri="{FF2B5EF4-FFF2-40B4-BE49-F238E27FC236}">
                <a16:creationId xmlns:a16="http://schemas.microsoft.com/office/drawing/2014/main" id="{62D02975-7205-A926-3916-7D055B8CE2B2}"/>
              </a:ext>
            </a:extLst>
          </p:cNvPr>
          <p:cNvSpPr txBox="1"/>
          <p:nvPr/>
        </p:nvSpPr>
        <p:spPr>
          <a:xfrm>
            <a:off x="10912608" y="8575748"/>
            <a:ext cx="1210523" cy="307777"/>
          </a:xfrm>
          <a:prstGeom prst="rect">
            <a:avLst/>
          </a:prstGeom>
          <a:noFill/>
        </p:spPr>
        <p:txBody>
          <a:bodyPr wrap="square" rtlCol="0">
            <a:spAutoFit/>
          </a:bodyPr>
          <a:lstStyle/>
          <a:p>
            <a:r>
              <a:rPr lang="en-SG" sz="1400" b="1">
                <a:solidFill>
                  <a:schemeClr val="accent3">
                    <a:lumMod val="50000"/>
                  </a:schemeClr>
                </a:solidFill>
                <a:latin typeface="Now" panose="020B0604020202020204" charset="0"/>
              </a:rPr>
              <a:t>Legend:</a:t>
            </a:r>
          </a:p>
        </p:txBody>
      </p:sp>
      <p:graphicFrame>
        <p:nvGraphicFramePr>
          <p:cNvPr id="53" name="Diagram 52">
            <a:extLst>
              <a:ext uri="{FF2B5EF4-FFF2-40B4-BE49-F238E27FC236}">
                <a16:creationId xmlns:a16="http://schemas.microsoft.com/office/drawing/2014/main" id="{3732FD21-5466-7797-2F14-FF1D9A20269D}"/>
              </a:ext>
            </a:extLst>
          </p:cNvPr>
          <p:cNvGraphicFramePr/>
          <p:nvPr>
            <p:extLst>
              <p:ext uri="{D42A27DB-BD31-4B8C-83A1-F6EECF244321}">
                <p14:modId xmlns:p14="http://schemas.microsoft.com/office/powerpoint/2010/main" val="1013170804"/>
              </p:ext>
            </p:extLst>
          </p:nvPr>
        </p:nvGraphicFramePr>
        <p:xfrm>
          <a:off x="4579552" y="1764934"/>
          <a:ext cx="9161547" cy="60573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18">
            <a:extLst>
              <a:ext uri="{FF2B5EF4-FFF2-40B4-BE49-F238E27FC236}">
                <a16:creationId xmlns:a16="http://schemas.microsoft.com/office/drawing/2014/main" id="{2CCAB791-9358-061F-4934-0038ADD32F10}"/>
              </a:ext>
            </a:extLst>
          </p:cNvPr>
          <p:cNvSpPr txBox="1"/>
          <p:nvPr/>
        </p:nvSpPr>
        <p:spPr>
          <a:xfrm>
            <a:off x="11020952" y="1996531"/>
            <a:ext cx="2591102" cy="646331"/>
          </a:xfrm>
          <a:prstGeom prst="rect">
            <a:avLst/>
          </a:prstGeom>
          <a:solidFill>
            <a:srgbClr val="ED7D32"/>
          </a:solidFill>
        </p:spPr>
        <p:txBody>
          <a:bodyPr wrap="square">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b="1">
                <a:solidFill>
                  <a:srgbClr val="538135"/>
                </a:solidFill>
                <a:latin typeface="Georgia Pro"/>
              </a:rPr>
              <a:t>Shareholders &amp; Board of Directors</a:t>
            </a:r>
          </a:p>
        </p:txBody>
      </p:sp>
      <p:sp>
        <p:nvSpPr>
          <p:cNvPr id="9" name="Rectangle: Rounded Corners 8">
            <a:extLst>
              <a:ext uri="{FF2B5EF4-FFF2-40B4-BE49-F238E27FC236}">
                <a16:creationId xmlns:a16="http://schemas.microsoft.com/office/drawing/2014/main" id="{1043156B-CB59-EA9D-EA5C-15A09CE0EA0E}"/>
              </a:ext>
            </a:extLst>
          </p:cNvPr>
          <p:cNvSpPr/>
          <p:nvPr/>
        </p:nvSpPr>
        <p:spPr>
          <a:xfrm>
            <a:off x="9172420" y="3393699"/>
            <a:ext cx="2021122" cy="646331"/>
          </a:xfrm>
          <a:prstGeom prst="roundRect">
            <a:avLst>
              <a:gd name="adj" fmla="val 0"/>
            </a:avLst>
          </a:prstGeom>
          <a:solidFill>
            <a:srgbClr val="ED7D32"/>
          </a:solidFill>
        </p:spPr>
        <p:txBody>
          <a:bodyPr wrap="square" lIns="91440" tIns="45720" rIns="91440" bIns="45720" anchor="t">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b="1">
                <a:solidFill>
                  <a:srgbClr val="538135"/>
                </a:solidFill>
                <a:latin typeface="Georgia Pro"/>
              </a:rPr>
              <a:t>Middle Management</a:t>
            </a:r>
          </a:p>
        </p:txBody>
      </p:sp>
      <p:sp>
        <p:nvSpPr>
          <p:cNvPr id="10" name="Rectangle: Rounded Corners 9">
            <a:extLst>
              <a:ext uri="{FF2B5EF4-FFF2-40B4-BE49-F238E27FC236}">
                <a16:creationId xmlns:a16="http://schemas.microsoft.com/office/drawing/2014/main" id="{1F348867-CF01-9736-9756-D6208D442CB7}"/>
              </a:ext>
            </a:extLst>
          </p:cNvPr>
          <p:cNvSpPr/>
          <p:nvPr/>
        </p:nvSpPr>
        <p:spPr>
          <a:xfrm>
            <a:off x="11209015" y="3060332"/>
            <a:ext cx="2424541" cy="669898"/>
          </a:xfrm>
          <a:prstGeom prst="roundRect">
            <a:avLst>
              <a:gd name="adj" fmla="val 0"/>
            </a:avLst>
          </a:prstGeom>
          <a:solidFill>
            <a:srgbClr val="ED7D32"/>
          </a:solidFill>
        </p:spPr>
        <p:txBody>
          <a:bodyPr wrap="square" lIns="91440" tIns="45720" rIns="91440" bIns="45720" anchor="t">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b="1">
                <a:solidFill>
                  <a:srgbClr val="538135"/>
                </a:solidFill>
                <a:latin typeface="Georgia Pro"/>
              </a:rPr>
              <a:t>Senior</a:t>
            </a:r>
          </a:p>
          <a:p>
            <a:pPr algn="ctr"/>
            <a:r>
              <a:rPr lang="en-SG" b="1">
                <a:solidFill>
                  <a:srgbClr val="538135"/>
                </a:solidFill>
                <a:latin typeface="Georgia Pro"/>
              </a:rPr>
              <a:t>Management</a:t>
            </a:r>
          </a:p>
        </p:txBody>
      </p:sp>
      <p:sp>
        <p:nvSpPr>
          <p:cNvPr id="11" name="TextBox 23">
            <a:extLst>
              <a:ext uri="{FF2B5EF4-FFF2-40B4-BE49-F238E27FC236}">
                <a16:creationId xmlns:a16="http://schemas.microsoft.com/office/drawing/2014/main" id="{6A5FB260-F06C-C249-D931-25745CCE0A27}"/>
              </a:ext>
            </a:extLst>
          </p:cNvPr>
          <p:cNvSpPr txBox="1"/>
          <p:nvPr/>
        </p:nvSpPr>
        <p:spPr>
          <a:xfrm>
            <a:off x="4992741" y="1925235"/>
            <a:ext cx="1716985" cy="640527"/>
          </a:xfrm>
          <a:prstGeom prst="rect">
            <a:avLst/>
          </a:prstGeom>
          <a:solidFill>
            <a:srgbClr val="FFC000"/>
          </a:solidFill>
        </p:spPr>
        <p:txBody>
          <a:bodyPr wrap="square" lIns="91440" tIns="45720" rIns="91440" bIns="45720" anchor="t">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b="1">
                <a:solidFill>
                  <a:srgbClr val="538135"/>
                </a:solidFill>
                <a:latin typeface="Georgia Pro"/>
              </a:rPr>
              <a:t>Government &amp; Regulators</a:t>
            </a:r>
          </a:p>
        </p:txBody>
      </p:sp>
      <p:sp>
        <p:nvSpPr>
          <p:cNvPr id="12" name="TextBox 25">
            <a:extLst>
              <a:ext uri="{FF2B5EF4-FFF2-40B4-BE49-F238E27FC236}">
                <a16:creationId xmlns:a16="http://schemas.microsoft.com/office/drawing/2014/main" id="{911ACD28-4002-EA21-9E62-D3DE9FB7B050}"/>
              </a:ext>
            </a:extLst>
          </p:cNvPr>
          <p:cNvSpPr txBox="1"/>
          <p:nvPr/>
        </p:nvSpPr>
        <p:spPr>
          <a:xfrm>
            <a:off x="7191178" y="3312502"/>
            <a:ext cx="1640995" cy="646331"/>
          </a:xfrm>
          <a:prstGeom prst="rect">
            <a:avLst/>
          </a:prstGeom>
          <a:solidFill>
            <a:srgbClr val="FFC000"/>
          </a:solidFill>
        </p:spPr>
        <p:txBody>
          <a:bodyPr wrap="square" lIns="91440" tIns="45720" rIns="91440" bIns="45720" anchor="t">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b="1">
                <a:solidFill>
                  <a:srgbClr val="538135"/>
                </a:solidFill>
                <a:latin typeface="Georgia Pro"/>
              </a:rPr>
              <a:t>Suppliers &amp; Partners</a:t>
            </a:r>
          </a:p>
        </p:txBody>
      </p:sp>
      <p:sp>
        <p:nvSpPr>
          <p:cNvPr id="13" name="Hexagon 4">
            <a:extLst>
              <a:ext uri="{FF2B5EF4-FFF2-40B4-BE49-F238E27FC236}">
                <a16:creationId xmlns:a16="http://schemas.microsoft.com/office/drawing/2014/main" id="{1A1FD434-E949-0391-2716-E81C4A803633}"/>
              </a:ext>
            </a:extLst>
          </p:cNvPr>
          <p:cNvSpPr txBox="1"/>
          <p:nvPr/>
        </p:nvSpPr>
        <p:spPr>
          <a:xfrm>
            <a:off x="7103758" y="5609672"/>
            <a:ext cx="1850902" cy="430536"/>
          </a:xfrm>
          <a:prstGeom prst="rect">
            <a:avLst/>
          </a:prstGeom>
          <a:solidFill>
            <a:srgbClr val="FFE59A"/>
          </a:solidFill>
          <a:ln>
            <a:noFill/>
          </a:ln>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b="1">
                <a:solidFill>
                  <a:srgbClr val="538135"/>
                </a:solidFill>
                <a:latin typeface="Georgia Pro"/>
              </a:rPr>
              <a:t>Other Employees</a:t>
            </a:r>
            <a:endParaRPr lang="en-SG" b="1">
              <a:solidFill>
                <a:srgbClr val="538135"/>
              </a:solidFill>
              <a:latin typeface="Georgia Pro"/>
            </a:endParaRPr>
          </a:p>
        </p:txBody>
      </p:sp>
      <p:sp>
        <p:nvSpPr>
          <p:cNvPr id="18" name="Hexagon 4">
            <a:extLst>
              <a:ext uri="{FF2B5EF4-FFF2-40B4-BE49-F238E27FC236}">
                <a16:creationId xmlns:a16="http://schemas.microsoft.com/office/drawing/2014/main" id="{82009BBB-835B-A887-18F5-D30351EBB420}"/>
              </a:ext>
            </a:extLst>
          </p:cNvPr>
          <p:cNvSpPr txBox="1"/>
          <p:nvPr/>
        </p:nvSpPr>
        <p:spPr>
          <a:xfrm>
            <a:off x="9282297" y="5614951"/>
            <a:ext cx="2933703" cy="609822"/>
          </a:xfrm>
          <a:prstGeom prst="rect">
            <a:avLst/>
          </a:prstGeom>
          <a:solidFill>
            <a:srgbClr val="FFE59A"/>
          </a:solidFill>
          <a:ln>
            <a:noFill/>
          </a:ln>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solidFill>
                  <a:srgbClr val="538135"/>
                </a:solidFill>
                <a:latin typeface="Georgia Pro"/>
              </a:rPr>
              <a:t>Key Employees from change drivers</a:t>
            </a:r>
            <a:endParaRPr lang="en-US"/>
          </a:p>
        </p:txBody>
      </p:sp>
      <p:sp>
        <p:nvSpPr>
          <p:cNvPr id="19" name="TextBox 16">
            <a:extLst>
              <a:ext uri="{FF2B5EF4-FFF2-40B4-BE49-F238E27FC236}">
                <a16:creationId xmlns:a16="http://schemas.microsoft.com/office/drawing/2014/main" id="{5C3C7685-8096-2271-64C0-D9EEAC21BF32}"/>
              </a:ext>
            </a:extLst>
          </p:cNvPr>
          <p:cNvSpPr txBox="1"/>
          <p:nvPr/>
        </p:nvSpPr>
        <p:spPr>
          <a:xfrm>
            <a:off x="10574150" y="4145332"/>
            <a:ext cx="2544091" cy="369332"/>
          </a:xfrm>
          <a:prstGeom prst="rect">
            <a:avLst/>
          </a:prstGeom>
          <a:solidFill>
            <a:srgbClr val="FFC000"/>
          </a:solidFill>
        </p:spPr>
        <p:txBody>
          <a:bodyPr wrap="square" lIns="91440" tIns="45720" rIns="91440" bIns="45720" anchor="t">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b="1">
                <a:solidFill>
                  <a:srgbClr val="538135"/>
                </a:solidFill>
                <a:latin typeface="Georgia Pro"/>
              </a:rPr>
              <a:t>Customers</a:t>
            </a:r>
            <a:endParaRPr lang="en-US" b="1">
              <a:solidFill>
                <a:srgbClr val="538135"/>
              </a:solidFill>
              <a:latin typeface="Georgia Pro"/>
            </a:endParaRPr>
          </a:p>
        </p:txBody>
      </p:sp>
      <p:sp>
        <p:nvSpPr>
          <p:cNvPr id="267" name="TextBox 266">
            <a:extLst>
              <a:ext uri="{FF2B5EF4-FFF2-40B4-BE49-F238E27FC236}">
                <a16:creationId xmlns:a16="http://schemas.microsoft.com/office/drawing/2014/main" id="{FB0C57B8-4A29-4FE3-7208-A189BAA19AF7}"/>
              </a:ext>
            </a:extLst>
          </p:cNvPr>
          <p:cNvSpPr txBox="1"/>
          <p:nvPr/>
        </p:nvSpPr>
        <p:spPr>
          <a:xfrm>
            <a:off x="14275023" y="1765168"/>
            <a:ext cx="3703554" cy="1861006"/>
          </a:xfrm>
          <a:prstGeom prst="flowChartTerminator">
            <a:avLst/>
          </a:prstGeom>
          <a:solidFill>
            <a:schemeClr val="accent4">
              <a:lumMod val="40000"/>
              <a:lumOff val="60000"/>
            </a:schemeClr>
          </a:solidFill>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ctr">
              <a:buFont typeface="Wingdings"/>
              <a:buChar char="v"/>
            </a:pPr>
            <a:r>
              <a:rPr lang="en-US" sz="2000" b="1" i="1">
                <a:solidFill>
                  <a:schemeClr val="accent6">
                    <a:lumMod val="50000"/>
                  </a:schemeClr>
                </a:solidFill>
                <a:latin typeface="Georgia Pro"/>
              </a:rPr>
              <a:t>Senior and middle management include managers from different SBGs</a:t>
            </a:r>
            <a:endParaRPr lang="en-US" sz="2000" b="1" i="1">
              <a:solidFill>
                <a:schemeClr val="accent6">
                  <a:lumMod val="50000"/>
                </a:schemeClr>
              </a:solidFill>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73749" y="-1087030"/>
            <a:ext cx="17534527" cy="2185734"/>
          </a:xfrm>
        </p:spPr>
        <p:txBody>
          <a:bodyPr>
            <a:normAutofit/>
          </a:bodyPr>
          <a:lstStyle/>
          <a:p>
            <a:endParaRPr lang="en-US" sz="6050">
              <a:solidFill>
                <a:schemeClr val="accent3">
                  <a:lumMod val="50000"/>
                </a:schemeClr>
              </a:solidFill>
              <a:latin typeface="Ovo"/>
              <a:cs typeface="Arial"/>
            </a:endParaRPr>
          </a:p>
          <a:p>
            <a:r>
              <a:rPr lang="en-US" sz="6000" spc="-194">
                <a:solidFill>
                  <a:srgbClr val="34571A"/>
                </a:solidFill>
                <a:latin typeface="Ovo"/>
                <a:cs typeface="+mn-cs"/>
              </a:rPr>
              <a:t>Tailored Communication Plan</a:t>
            </a:r>
          </a:p>
        </p:txBody>
      </p:sp>
      <p:graphicFrame>
        <p:nvGraphicFramePr>
          <p:cNvPr id="4" name="Table 3">
            <a:extLst>
              <a:ext uri="{FF2B5EF4-FFF2-40B4-BE49-F238E27FC236}">
                <a16:creationId xmlns:a16="http://schemas.microsoft.com/office/drawing/2014/main" id="{B871CC35-6E83-6813-47F8-90DDBA6CC57A}"/>
              </a:ext>
            </a:extLst>
          </p:cNvPr>
          <p:cNvGraphicFramePr>
            <a:graphicFrameLocks noGrp="1"/>
          </p:cNvGraphicFramePr>
          <p:nvPr>
            <p:extLst>
              <p:ext uri="{D42A27DB-BD31-4B8C-83A1-F6EECF244321}">
                <p14:modId xmlns:p14="http://schemas.microsoft.com/office/powerpoint/2010/main" val="1619158367"/>
              </p:ext>
            </p:extLst>
          </p:nvPr>
        </p:nvGraphicFramePr>
        <p:xfrm>
          <a:off x="11663" y="793102"/>
          <a:ext cx="18355820" cy="9822861"/>
        </p:xfrm>
        <a:graphic>
          <a:graphicData uri="http://schemas.openxmlformats.org/drawingml/2006/table">
            <a:tbl>
              <a:tblPr firstRow="1" bandRow="1">
                <a:tableStyleId>{1E171933-4619-4E11-9A3F-F7608DF75F80}</a:tableStyleId>
              </a:tblPr>
              <a:tblGrid>
                <a:gridCol w="2766393">
                  <a:extLst>
                    <a:ext uri="{9D8B030D-6E8A-4147-A177-3AD203B41FA5}">
                      <a16:colId xmlns:a16="http://schemas.microsoft.com/office/drawing/2014/main" val="1476160001"/>
                    </a:ext>
                  </a:extLst>
                </a:gridCol>
                <a:gridCol w="1123958">
                  <a:extLst>
                    <a:ext uri="{9D8B030D-6E8A-4147-A177-3AD203B41FA5}">
                      <a16:colId xmlns:a16="http://schemas.microsoft.com/office/drawing/2014/main" val="1773419166"/>
                    </a:ext>
                  </a:extLst>
                </a:gridCol>
                <a:gridCol w="1100540">
                  <a:extLst>
                    <a:ext uri="{9D8B030D-6E8A-4147-A177-3AD203B41FA5}">
                      <a16:colId xmlns:a16="http://schemas.microsoft.com/office/drawing/2014/main" val="3462445744"/>
                    </a:ext>
                  </a:extLst>
                </a:gridCol>
                <a:gridCol w="1381530">
                  <a:extLst>
                    <a:ext uri="{9D8B030D-6E8A-4147-A177-3AD203B41FA5}">
                      <a16:colId xmlns:a16="http://schemas.microsoft.com/office/drawing/2014/main" val="1403280684"/>
                    </a:ext>
                  </a:extLst>
                </a:gridCol>
                <a:gridCol w="2224500">
                  <a:extLst>
                    <a:ext uri="{9D8B030D-6E8A-4147-A177-3AD203B41FA5}">
                      <a16:colId xmlns:a16="http://schemas.microsoft.com/office/drawing/2014/main" val="2950292878"/>
                    </a:ext>
                  </a:extLst>
                </a:gridCol>
                <a:gridCol w="2364996">
                  <a:extLst>
                    <a:ext uri="{9D8B030D-6E8A-4147-A177-3AD203B41FA5}">
                      <a16:colId xmlns:a16="http://schemas.microsoft.com/office/drawing/2014/main" val="1529638931"/>
                    </a:ext>
                  </a:extLst>
                </a:gridCol>
                <a:gridCol w="2880144">
                  <a:extLst>
                    <a:ext uri="{9D8B030D-6E8A-4147-A177-3AD203B41FA5}">
                      <a16:colId xmlns:a16="http://schemas.microsoft.com/office/drawing/2014/main" val="3385798654"/>
                    </a:ext>
                  </a:extLst>
                </a:gridCol>
                <a:gridCol w="2364996">
                  <a:extLst>
                    <a:ext uri="{9D8B030D-6E8A-4147-A177-3AD203B41FA5}">
                      <a16:colId xmlns:a16="http://schemas.microsoft.com/office/drawing/2014/main" val="628971455"/>
                    </a:ext>
                  </a:extLst>
                </a:gridCol>
                <a:gridCol w="2148763">
                  <a:extLst>
                    <a:ext uri="{9D8B030D-6E8A-4147-A177-3AD203B41FA5}">
                      <a16:colId xmlns:a16="http://schemas.microsoft.com/office/drawing/2014/main" val="3249064842"/>
                    </a:ext>
                  </a:extLst>
                </a:gridCol>
              </a:tblGrid>
              <a:tr h="1518869">
                <a:tc>
                  <a:txBody>
                    <a:bodyPr/>
                    <a:lstStyle>
                      <a:lvl1pPr marL="0" algn="l" defTabSz="914423" rtl="0" eaLnBrk="1" latinLnBrk="0" hangingPunct="1">
                        <a:defRPr sz="1800" b="1" kern="1200">
                          <a:solidFill>
                            <a:schemeClr val="lt1"/>
                          </a:solidFill>
                          <a:latin typeface="Calibri" panose="020F0502020204030204"/>
                        </a:defRPr>
                      </a:lvl1pPr>
                      <a:lvl2pPr marL="457212" algn="l" defTabSz="914423" rtl="0" eaLnBrk="1" latinLnBrk="0" hangingPunct="1">
                        <a:defRPr sz="1800" b="1" kern="1200">
                          <a:solidFill>
                            <a:schemeClr val="lt1"/>
                          </a:solidFill>
                          <a:latin typeface="Calibri" panose="020F0502020204030204"/>
                        </a:defRPr>
                      </a:lvl2pPr>
                      <a:lvl3pPr marL="914423" algn="l" defTabSz="914423" rtl="0" eaLnBrk="1" latinLnBrk="0" hangingPunct="1">
                        <a:defRPr sz="1800" b="1" kern="1200">
                          <a:solidFill>
                            <a:schemeClr val="lt1"/>
                          </a:solidFill>
                          <a:latin typeface="Calibri" panose="020F0502020204030204"/>
                        </a:defRPr>
                      </a:lvl3pPr>
                      <a:lvl4pPr marL="1371635" algn="l" defTabSz="914423" rtl="0" eaLnBrk="1" latinLnBrk="0" hangingPunct="1">
                        <a:defRPr sz="1800" b="1" kern="1200">
                          <a:solidFill>
                            <a:schemeClr val="lt1"/>
                          </a:solidFill>
                          <a:latin typeface="Calibri" panose="020F0502020204030204"/>
                        </a:defRPr>
                      </a:lvl4pPr>
                      <a:lvl5pPr marL="1828845" algn="l" defTabSz="914423" rtl="0" eaLnBrk="1" latinLnBrk="0" hangingPunct="1">
                        <a:defRPr sz="1800" b="1" kern="1200">
                          <a:solidFill>
                            <a:schemeClr val="lt1"/>
                          </a:solidFill>
                          <a:latin typeface="Calibri" panose="020F0502020204030204"/>
                        </a:defRPr>
                      </a:lvl5pPr>
                      <a:lvl6pPr marL="2286058" algn="l" defTabSz="914423" rtl="0" eaLnBrk="1" latinLnBrk="0" hangingPunct="1">
                        <a:defRPr sz="1800" b="1" kern="1200">
                          <a:solidFill>
                            <a:schemeClr val="lt1"/>
                          </a:solidFill>
                          <a:latin typeface="Calibri" panose="020F0502020204030204"/>
                        </a:defRPr>
                      </a:lvl6pPr>
                      <a:lvl7pPr marL="2743268" algn="l" defTabSz="914423" rtl="0" eaLnBrk="1" latinLnBrk="0" hangingPunct="1">
                        <a:defRPr sz="1800" b="1" kern="1200">
                          <a:solidFill>
                            <a:schemeClr val="lt1"/>
                          </a:solidFill>
                          <a:latin typeface="Calibri" panose="020F0502020204030204"/>
                        </a:defRPr>
                      </a:lvl7pPr>
                      <a:lvl8pPr marL="3200480" algn="l" defTabSz="914423" rtl="0" eaLnBrk="1" latinLnBrk="0" hangingPunct="1">
                        <a:defRPr sz="1800" b="1" kern="1200">
                          <a:solidFill>
                            <a:schemeClr val="lt1"/>
                          </a:solidFill>
                          <a:latin typeface="Calibri" panose="020F0502020204030204"/>
                        </a:defRPr>
                      </a:lvl8pPr>
                      <a:lvl9pPr marL="3657692" algn="l" defTabSz="914423" rtl="0" eaLnBrk="1" latinLnBrk="0" hangingPunct="1">
                        <a:defRPr sz="1800" b="1" kern="1200">
                          <a:solidFill>
                            <a:schemeClr val="lt1"/>
                          </a:solidFill>
                          <a:latin typeface="Calibri" panose="020F0502020204030204"/>
                        </a:defRPr>
                      </a:lvl9pPr>
                    </a:lstStyle>
                    <a:p>
                      <a:pPr marL="0" indent="0" algn="ctr" defTabSz="457200" rtl="0" eaLnBrk="1" latinLnBrk="0" hangingPunct="1">
                        <a:buClr>
                          <a:schemeClr val="dk1"/>
                        </a:buClr>
                        <a:buNone/>
                      </a:pPr>
                      <a:r>
                        <a:rPr lang="en-SG" sz="2400" b="1">
                          <a:solidFill>
                            <a:schemeClr val="accent6">
                              <a:lumMod val="50000"/>
                            </a:schemeClr>
                          </a:solidFill>
                          <a:latin typeface="Georgia Pro"/>
                        </a:rPr>
                        <a:t>Stakeholder</a:t>
                      </a:r>
                    </a:p>
                  </a:txBody>
                  <a:tcPr marL="54000" marR="54000" marT="54000" marB="54000" anchor="ctr">
                    <a:lnL w="0">
                      <a:noFill/>
                    </a:lnL>
                    <a:lnR w="0">
                      <a:noFill/>
                    </a:lnR>
                    <a:lnT w="0">
                      <a:noFill/>
                    </a:lnT>
                    <a:lnB w="0">
                      <a:noFill/>
                    </a:lnB>
                  </a:tcPr>
                </a:tc>
                <a:tc>
                  <a:txBody>
                    <a:bodyPr/>
                    <a:lstStyle>
                      <a:lvl1pPr marL="0" algn="l" defTabSz="914423" rtl="0" eaLnBrk="1" latinLnBrk="0" hangingPunct="1">
                        <a:defRPr sz="1800" b="1" kern="1200">
                          <a:solidFill>
                            <a:schemeClr val="lt1"/>
                          </a:solidFill>
                          <a:latin typeface="Calibri" panose="020F0502020204030204"/>
                        </a:defRPr>
                      </a:lvl1pPr>
                      <a:lvl2pPr marL="457212" algn="l" defTabSz="914423" rtl="0" eaLnBrk="1" latinLnBrk="0" hangingPunct="1">
                        <a:defRPr sz="1800" b="1" kern="1200">
                          <a:solidFill>
                            <a:schemeClr val="lt1"/>
                          </a:solidFill>
                          <a:latin typeface="Calibri" panose="020F0502020204030204"/>
                        </a:defRPr>
                      </a:lvl2pPr>
                      <a:lvl3pPr marL="914423" algn="l" defTabSz="914423" rtl="0" eaLnBrk="1" latinLnBrk="0" hangingPunct="1">
                        <a:defRPr sz="1800" b="1" kern="1200">
                          <a:solidFill>
                            <a:schemeClr val="lt1"/>
                          </a:solidFill>
                          <a:latin typeface="Calibri" panose="020F0502020204030204"/>
                        </a:defRPr>
                      </a:lvl3pPr>
                      <a:lvl4pPr marL="1371635" algn="l" defTabSz="914423" rtl="0" eaLnBrk="1" latinLnBrk="0" hangingPunct="1">
                        <a:defRPr sz="1800" b="1" kern="1200">
                          <a:solidFill>
                            <a:schemeClr val="lt1"/>
                          </a:solidFill>
                          <a:latin typeface="Calibri" panose="020F0502020204030204"/>
                        </a:defRPr>
                      </a:lvl4pPr>
                      <a:lvl5pPr marL="1828845" algn="l" defTabSz="914423" rtl="0" eaLnBrk="1" latinLnBrk="0" hangingPunct="1">
                        <a:defRPr sz="1800" b="1" kern="1200">
                          <a:solidFill>
                            <a:schemeClr val="lt1"/>
                          </a:solidFill>
                          <a:latin typeface="Calibri" panose="020F0502020204030204"/>
                        </a:defRPr>
                      </a:lvl5pPr>
                      <a:lvl6pPr marL="2286058" algn="l" defTabSz="914423" rtl="0" eaLnBrk="1" latinLnBrk="0" hangingPunct="1">
                        <a:defRPr sz="1800" b="1" kern="1200">
                          <a:solidFill>
                            <a:schemeClr val="lt1"/>
                          </a:solidFill>
                          <a:latin typeface="Calibri" panose="020F0502020204030204"/>
                        </a:defRPr>
                      </a:lvl6pPr>
                      <a:lvl7pPr marL="2743268" algn="l" defTabSz="914423" rtl="0" eaLnBrk="1" latinLnBrk="0" hangingPunct="1">
                        <a:defRPr sz="1800" b="1" kern="1200">
                          <a:solidFill>
                            <a:schemeClr val="lt1"/>
                          </a:solidFill>
                          <a:latin typeface="Calibri" panose="020F0502020204030204"/>
                        </a:defRPr>
                      </a:lvl7pPr>
                      <a:lvl8pPr marL="3200480" algn="l" defTabSz="914423" rtl="0" eaLnBrk="1" latinLnBrk="0" hangingPunct="1">
                        <a:defRPr sz="1800" b="1" kern="1200">
                          <a:solidFill>
                            <a:schemeClr val="lt1"/>
                          </a:solidFill>
                          <a:latin typeface="Calibri" panose="020F0502020204030204"/>
                        </a:defRPr>
                      </a:lvl8pPr>
                      <a:lvl9pPr marL="3657692" algn="l" defTabSz="914423" rtl="0" eaLnBrk="1" latinLnBrk="0" hangingPunct="1">
                        <a:defRPr sz="1800" b="1" kern="1200">
                          <a:solidFill>
                            <a:schemeClr val="lt1"/>
                          </a:solidFill>
                          <a:latin typeface="Calibri" panose="020F0502020204030204"/>
                        </a:defRPr>
                      </a:lvl9pPr>
                    </a:lstStyle>
                    <a:p>
                      <a:pPr marL="0" indent="0" algn="ctr" defTabSz="457200" rtl="0" eaLnBrk="1" latinLnBrk="0" hangingPunct="1">
                        <a:buClr>
                          <a:schemeClr val="dk1"/>
                        </a:buClr>
                        <a:buNone/>
                      </a:pPr>
                      <a:r>
                        <a:rPr lang="en-SG" sz="1800" b="1">
                          <a:solidFill>
                            <a:schemeClr val="bg1"/>
                          </a:solidFill>
                          <a:latin typeface="Georgia Pro"/>
                        </a:rPr>
                        <a:t>Interest</a:t>
                      </a:r>
                    </a:p>
                  </a:txBody>
                  <a:tcPr marL="54000" marR="54000" marT="54000" marB="54000" anchor="ctr">
                    <a:lnL w="0">
                      <a:noFill/>
                    </a:lnL>
                    <a:lnR w="0">
                      <a:noFill/>
                    </a:lnR>
                    <a:lnT w="0">
                      <a:noFill/>
                    </a:lnT>
                    <a:lnB w="0">
                      <a:noFill/>
                    </a:lnB>
                    <a:solidFill>
                      <a:schemeClr val="accent4">
                        <a:lumMod val="75000"/>
                      </a:schemeClr>
                    </a:solidFill>
                  </a:tcPr>
                </a:tc>
                <a:tc>
                  <a:txBody>
                    <a:bodyPr/>
                    <a:lstStyle>
                      <a:lvl1pPr marL="0" algn="l" defTabSz="914423" rtl="0" eaLnBrk="1" latinLnBrk="0" hangingPunct="1">
                        <a:defRPr sz="1800" b="1" kern="1200">
                          <a:solidFill>
                            <a:schemeClr val="lt1"/>
                          </a:solidFill>
                          <a:latin typeface="Calibri" panose="020F0502020204030204"/>
                        </a:defRPr>
                      </a:lvl1pPr>
                      <a:lvl2pPr marL="457212" algn="l" defTabSz="914423" rtl="0" eaLnBrk="1" latinLnBrk="0" hangingPunct="1">
                        <a:defRPr sz="1800" b="1" kern="1200">
                          <a:solidFill>
                            <a:schemeClr val="lt1"/>
                          </a:solidFill>
                          <a:latin typeface="Calibri" panose="020F0502020204030204"/>
                        </a:defRPr>
                      </a:lvl2pPr>
                      <a:lvl3pPr marL="914423" algn="l" defTabSz="914423" rtl="0" eaLnBrk="1" latinLnBrk="0" hangingPunct="1">
                        <a:defRPr sz="1800" b="1" kern="1200">
                          <a:solidFill>
                            <a:schemeClr val="lt1"/>
                          </a:solidFill>
                          <a:latin typeface="Calibri" panose="020F0502020204030204"/>
                        </a:defRPr>
                      </a:lvl3pPr>
                      <a:lvl4pPr marL="1371635" algn="l" defTabSz="914423" rtl="0" eaLnBrk="1" latinLnBrk="0" hangingPunct="1">
                        <a:defRPr sz="1800" b="1" kern="1200">
                          <a:solidFill>
                            <a:schemeClr val="lt1"/>
                          </a:solidFill>
                          <a:latin typeface="Calibri" panose="020F0502020204030204"/>
                        </a:defRPr>
                      </a:lvl4pPr>
                      <a:lvl5pPr marL="1828845" algn="l" defTabSz="914423" rtl="0" eaLnBrk="1" latinLnBrk="0" hangingPunct="1">
                        <a:defRPr sz="1800" b="1" kern="1200">
                          <a:solidFill>
                            <a:schemeClr val="lt1"/>
                          </a:solidFill>
                          <a:latin typeface="Calibri" panose="020F0502020204030204"/>
                        </a:defRPr>
                      </a:lvl5pPr>
                      <a:lvl6pPr marL="2286058" algn="l" defTabSz="914423" rtl="0" eaLnBrk="1" latinLnBrk="0" hangingPunct="1">
                        <a:defRPr sz="1800" b="1" kern="1200">
                          <a:solidFill>
                            <a:schemeClr val="lt1"/>
                          </a:solidFill>
                          <a:latin typeface="Calibri" panose="020F0502020204030204"/>
                        </a:defRPr>
                      </a:lvl6pPr>
                      <a:lvl7pPr marL="2743268" algn="l" defTabSz="914423" rtl="0" eaLnBrk="1" latinLnBrk="0" hangingPunct="1">
                        <a:defRPr sz="1800" b="1" kern="1200">
                          <a:solidFill>
                            <a:schemeClr val="lt1"/>
                          </a:solidFill>
                          <a:latin typeface="Calibri" panose="020F0502020204030204"/>
                        </a:defRPr>
                      </a:lvl7pPr>
                      <a:lvl8pPr marL="3200480" algn="l" defTabSz="914423" rtl="0" eaLnBrk="1" latinLnBrk="0" hangingPunct="1">
                        <a:defRPr sz="1800" b="1" kern="1200">
                          <a:solidFill>
                            <a:schemeClr val="lt1"/>
                          </a:solidFill>
                          <a:latin typeface="Calibri" panose="020F0502020204030204"/>
                        </a:defRPr>
                      </a:lvl8pPr>
                      <a:lvl9pPr marL="3657692" algn="l" defTabSz="914423" rtl="0" eaLnBrk="1" latinLnBrk="0" hangingPunct="1">
                        <a:defRPr sz="1800" b="1" kern="1200">
                          <a:solidFill>
                            <a:schemeClr val="lt1"/>
                          </a:solidFill>
                          <a:latin typeface="Calibri" panose="020F0502020204030204"/>
                        </a:defRPr>
                      </a:lvl9pPr>
                    </a:lstStyle>
                    <a:p>
                      <a:pPr marL="0" indent="0" algn="ctr" defTabSz="457200" rtl="0" eaLnBrk="1" latinLnBrk="0" hangingPunct="1">
                        <a:buClr>
                          <a:schemeClr val="dk1"/>
                        </a:buClr>
                        <a:buNone/>
                      </a:pPr>
                      <a:r>
                        <a:rPr lang="en-SG" sz="1800" b="1">
                          <a:solidFill>
                            <a:schemeClr val="bg1"/>
                          </a:solidFill>
                          <a:latin typeface="Georgia Pro"/>
                        </a:rPr>
                        <a:t>Impact</a:t>
                      </a:r>
                    </a:p>
                  </a:txBody>
                  <a:tcPr marL="54000" marR="54000" marT="54000" marB="54000" anchor="ctr">
                    <a:lnL w="0">
                      <a:noFill/>
                    </a:lnL>
                    <a:lnR w="0">
                      <a:noFill/>
                    </a:lnR>
                    <a:lnT w="0">
                      <a:noFill/>
                    </a:lnT>
                    <a:lnB w="0">
                      <a:noFill/>
                    </a:lnB>
                    <a:solidFill>
                      <a:schemeClr val="accent4">
                        <a:lumMod val="75000"/>
                      </a:schemeClr>
                    </a:solidFill>
                  </a:tcPr>
                </a:tc>
                <a:tc>
                  <a:txBody>
                    <a:bodyPr/>
                    <a:lstStyle>
                      <a:lvl1pPr marL="0" algn="l" defTabSz="914423" rtl="0" eaLnBrk="1" latinLnBrk="0" hangingPunct="1">
                        <a:defRPr sz="1800" b="1" kern="1200">
                          <a:solidFill>
                            <a:schemeClr val="lt1"/>
                          </a:solidFill>
                          <a:latin typeface="Calibri" panose="020F0502020204030204"/>
                        </a:defRPr>
                      </a:lvl1pPr>
                      <a:lvl2pPr marL="457212" algn="l" defTabSz="914423" rtl="0" eaLnBrk="1" latinLnBrk="0" hangingPunct="1">
                        <a:defRPr sz="1800" b="1" kern="1200">
                          <a:solidFill>
                            <a:schemeClr val="lt1"/>
                          </a:solidFill>
                          <a:latin typeface="Calibri" panose="020F0502020204030204"/>
                        </a:defRPr>
                      </a:lvl2pPr>
                      <a:lvl3pPr marL="914423" algn="l" defTabSz="914423" rtl="0" eaLnBrk="1" latinLnBrk="0" hangingPunct="1">
                        <a:defRPr sz="1800" b="1" kern="1200">
                          <a:solidFill>
                            <a:schemeClr val="lt1"/>
                          </a:solidFill>
                          <a:latin typeface="Calibri" panose="020F0502020204030204"/>
                        </a:defRPr>
                      </a:lvl3pPr>
                      <a:lvl4pPr marL="1371635" algn="l" defTabSz="914423" rtl="0" eaLnBrk="1" latinLnBrk="0" hangingPunct="1">
                        <a:defRPr sz="1800" b="1" kern="1200">
                          <a:solidFill>
                            <a:schemeClr val="lt1"/>
                          </a:solidFill>
                          <a:latin typeface="Calibri" panose="020F0502020204030204"/>
                        </a:defRPr>
                      </a:lvl4pPr>
                      <a:lvl5pPr marL="1828845" algn="l" defTabSz="914423" rtl="0" eaLnBrk="1" latinLnBrk="0" hangingPunct="1">
                        <a:defRPr sz="1800" b="1" kern="1200">
                          <a:solidFill>
                            <a:schemeClr val="lt1"/>
                          </a:solidFill>
                          <a:latin typeface="Calibri" panose="020F0502020204030204"/>
                        </a:defRPr>
                      </a:lvl5pPr>
                      <a:lvl6pPr marL="2286058" algn="l" defTabSz="914423" rtl="0" eaLnBrk="1" latinLnBrk="0" hangingPunct="1">
                        <a:defRPr sz="1800" b="1" kern="1200">
                          <a:solidFill>
                            <a:schemeClr val="lt1"/>
                          </a:solidFill>
                          <a:latin typeface="Calibri" panose="020F0502020204030204"/>
                        </a:defRPr>
                      </a:lvl6pPr>
                      <a:lvl7pPr marL="2743268" algn="l" defTabSz="914423" rtl="0" eaLnBrk="1" latinLnBrk="0" hangingPunct="1">
                        <a:defRPr sz="1800" b="1" kern="1200">
                          <a:solidFill>
                            <a:schemeClr val="lt1"/>
                          </a:solidFill>
                          <a:latin typeface="Calibri" panose="020F0502020204030204"/>
                        </a:defRPr>
                      </a:lvl7pPr>
                      <a:lvl8pPr marL="3200480" algn="l" defTabSz="914423" rtl="0" eaLnBrk="1" latinLnBrk="0" hangingPunct="1">
                        <a:defRPr sz="1800" b="1" kern="1200">
                          <a:solidFill>
                            <a:schemeClr val="lt1"/>
                          </a:solidFill>
                          <a:latin typeface="Calibri" panose="020F0502020204030204"/>
                        </a:defRPr>
                      </a:lvl8pPr>
                      <a:lvl9pPr marL="3657692" algn="l" defTabSz="914423" rtl="0" eaLnBrk="1" latinLnBrk="0" hangingPunct="1">
                        <a:defRPr sz="1800" b="1" kern="1200">
                          <a:solidFill>
                            <a:schemeClr val="lt1"/>
                          </a:solidFill>
                          <a:latin typeface="Calibri" panose="020F0502020204030204"/>
                        </a:defRPr>
                      </a:lvl9pPr>
                    </a:lstStyle>
                    <a:p>
                      <a:pPr marL="0" indent="0" algn="ctr" defTabSz="457200" rtl="0" eaLnBrk="1" latinLnBrk="0" hangingPunct="1">
                        <a:buClr>
                          <a:schemeClr val="dk1"/>
                        </a:buClr>
                        <a:buNone/>
                      </a:pPr>
                      <a:r>
                        <a:rPr lang="en-SG" sz="1800" b="1">
                          <a:solidFill>
                            <a:schemeClr val="bg1"/>
                          </a:solidFill>
                          <a:latin typeface="Georgia Pro"/>
                        </a:rPr>
                        <a:t>Influence</a:t>
                      </a:r>
                    </a:p>
                  </a:txBody>
                  <a:tcPr marL="54000" marR="54000" marT="54000" marB="54000" anchor="ctr">
                    <a:lnL w="0">
                      <a:noFill/>
                    </a:lnL>
                    <a:lnR w="0">
                      <a:noFill/>
                    </a:lnR>
                    <a:lnT w="0">
                      <a:noFill/>
                    </a:lnT>
                    <a:lnB w="0">
                      <a:noFill/>
                    </a:lnB>
                    <a:solidFill>
                      <a:schemeClr val="accent4">
                        <a:lumMod val="75000"/>
                      </a:schemeClr>
                    </a:solidFill>
                  </a:tcPr>
                </a:tc>
                <a:tc>
                  <a:txBody>
                    <a:bodyPr/>
                    <a:lstStyle>
                      <a:lvl1pPr marL="0" algn="l" defTabSz="914423" rtl="0" eaLnBrk="1" latinLnBrk="0" hangingPunct="1">
                        <a:defRPr sz="1800" b="1" kern="1200">
                          <a:solidFill>
                            <a:schemeClr val="lt1"/>
                          </a:solidFill>
                          <a:latin typeface="Calibri" panose="020F0502020204030204"/>
                        </a:defRPr>
                      </a:lvl1pPr>
                      <a:lvl2pPr marL="457212" algn="l" defTabSz="914423" rtl="0" eaLnBrk="1" latinLnBrk="0" hangingPunct="1">
                        <a:defRPr sz="1800" b="1" kern="1200">
                          <a:solidFill>
                            <a:schemeClr val="lt1"/>
                          </a:solidFill>
                          <a:latin typeface="Calibri" panose="020F0502020204030204"/>
                        </a:defRPr>
                      </a:lvl2pPr>
                      <a:lvl3pPr marL="914423" algn="l" defTabSz="914423" rtl="0" eaLnBrk="1" latinLnBrk="0" hangingPunct="1">
                        <a:defRPr sz="1800" b="1" kern="1200">
                          <a:solidFill>
                            <a:schemeClr val="lt1"/>
                          </a:solidFill>
                          <a:latin typeface="Calibri" panose="020F0502020204030204"/>
                        </a:defRPr>
                      </a:lvl3pPr>
                      <a:lvl4pPr marL="1371635" algn="l" defTabSz="914423" rtl="0" eaLnBrk="1" latinLnBrk="0" hangingPunct="1">
                        <a:defRPr sz="1800" b="1" kern="1200">
                          <a:solidFill>
                            <a:schemeClr val="lt1"/>
                          </a:solidFill>
                          <a:latin typeface="Calibri" panose="020F0502020204030204"/>
                        </a:defRPr>
                      </a:lvl4pPr>
                      <a:lvl5pPr marL="1828845" algn="l" defTabSz="914423" rtl="0" eaLnBrk="1" latinLnBrk="0" hangingPunct="1">
                        <a:defRPr sz="1800" b="1" kern="1200">
                          <a:solidFill>
                            <a:schemeClr val="lt1"/>
                          </a:solidFill>
                          <a:latin typeface="Calibri" panose="020F0502020204030204"/>
                        </a:defRPr>
                      </a:lvl5pPr>
                      <a:lvl6pPr marL="2286058" algn="l" defTabSz="914423" rtl="0" eaLnBrk="1" latinLnBrk="0" hangingPunct="1">
                        <a:defRPr sz="1800" b="1" kern="1200">
                          <a:solidFill>
                            <a:schemeClr val="lt1"/>
                          </a:solidFill>
                          <a:latin typeface="Calibri" panose="020F0502020204030204"/>
                        </a:defRPr>
                      </a:lvl6pPr>
                      <a:lvl7pPr marL="2743268" algn="l" defTabSz="914423" rtl="0" eaLnBrk="1" latinLnBrk="0" hangingPunct="1">
                        <a:defRPr sz="1800" b="1" kern="1200">
                          <a:solidFill>
                            <a:schemeClr val="lt1"/>
                          </a:solidFill>
                          <a:latin typeface="Calibri" panose="020F0502020204030204"/>
                        </a:defRPr>
                      </a:lvl7pPr>
                      <a:lvl8pPr marL="3200480" algn="l" defTabSz="914423" rtl="0" eaLnBrk="1" latinLnBrk="0" hangingPunct="1">
                        <a:defRPr sz="1800" b="1" kern="1200">
                          <a:solidFill>
                            <a:schemeClr val="lt1"/>
                          </a:solidFill>
                          <a:latin typeface="Calibri" panose="020F0502020204030204"/>
                        </a:defRPr>
                      </a:lvl8pPr>
                      <a:lvl9pPr marL="3657692" algn="l" defTabSz="914423" rtl="0" eaLnBrk="1" latinLnBrk="0" hangingPunct="1">
                        <a:defRPr sz="1800" b="1" kern="1200">
                          <a:solidFill>
                            <a:schemeClr val="lt1"/>
                          </a:solidFill>
                          <a:latin typeface="Calibri" panose="020F0502020204030204"/>
                        </a:defRPr>
                      </a:lvl9pPr>
                    </a:lstStyle>
                    <a:p>
                      <a:pPr marL="0" indent="0" algn="ctr" defTabSz="457200" rtl="0" eaLnBrk="1" latinLnBrk="0" hangingPunct="1">
                        <a:buClr>
                          <a:schemeClr val="dk1"/>
                        </a:buClr>
                        <a:buNone/>
                      </a:pPr>
                      <a:r>
                        <a:rPr lang="en-SG" sz="2400" b="1">
                          <a:solidFill>
                            <a:schemeClr val="accent6">
                              <a:lumMod val="50000"/>
                            </a:schemeClr>
                          </a:solidFill>
                          <a:latin typeface="Georgia Pro"/>
                        </a:rPr>
                        <a:t>Importance</a:t>
                      </a:r>
                    </a:p>
                  </a:txBody>
                  <a:tcPr marL="54000" marR="54000" marT="54000" marB="54000" anchor="ctr">
                    <a:lnL w="0">
                      <a:noFill/>
                    </a:lnL>
                    <a:lnR w="0">
                      <a:noFill/>
                    </a:lnR>
                    <a:lnT w="0">
                      <a:noFill/>
                    </a:lnT>
                    <a:lnB w="0">
                      <a:noFill/>
                    </a:lnB>
                  </a:tcPr>
                </a:tc>
                <a:tc>
                  <a:txBody>
                    <a:bodyPr/>
                    <a:lstStyle>
                      <a:lvl1pPr marL="0" algn="l" defTabSz="914423" rtl="0" eaLnBrk="1" latinLnBrk="0" hangingPunct="1">
                        <a:defRPr sz="1800" b="1" kern="1200">
                          <a:solidFill>
                            <a:schemeClr val="lt1"/>
                          </a:solidFill>
                          <a:latin typeface="Calibri" panose="020F0502020204030204"/>
                        </a:defRPr>
                      </a:lvl1pPr>
                      <a:lvl2pPr marL="457212" algn="l" defTabSz="914423" rtl="0" eaLnBrk="1" latinLnBrk="0" hangingPunct="1">
                        <a:defRPr sz="1800" b="1" kern="1200">
                          <a:solidFill>
                            <a:schemeClr val="lt1"/>
                          </a:solidFill>
                          <a:latin typeface="Calibri" panose="020F0502020204030204"/>
                        </a:defRPr>
                      </a:lvl2pPr>
                      <a:lvl3pPr marL="914423" algn="l" defTabSz="914423" rtl="0" eaLnBrk="1" latinLnBrk="0" hangingPunct="1">
                        <a:defRPr sz="1800" b="1" kern="1200">
                          <a:solidFill>
                            <a:schemeClr val="lt1"/>
                          </a:solidFill>
                          <a:latin typeface="Calibri" panose="020F0502020204030204"/>
                        </a:defRPr>
                      </a:lvl3pPr>
                      <a:lvl4pPr marL="1371635" algn="l" defTabSz="914423" rtl="0" eaLnBrk="1" latinLnBrk="0" hangingPunct="1">
                        <a:defRPr sz="1800" b="1" kern="1200">
                          <a:solidFill>
                            <a:schemeClr val="lt1"/>
                          </a:solidFill>
                          <a:latin typeface="Calibri" panose="020F0502020204030204"/>
                        </a:defRPr>
                      </a:lvl4pPr>
                      <a:lvl5pPr marL="1828845" algn="l" defTabSz="914423" rtl="0" eaLnBrk="1" latinLnBrk="0" hangingPunct="1">
                        <a:defRPr sz="1800" b="1" kern="1200">
                          <a:solidFill>
                            <a:schemeClr val="lt1"/>
                          </a:solidFill>
                          <a:latin typeface="Calibri" panose="020F0502020204030204"/>
                        </a:defRPr>
                      </a:lvl5pPr>
                      <a:lvl6pPr marL="2286058" algn="l" defTabSz="914423" rtl="0" eaLnBrk="1" latinLnBrk="0" hangingPunct="1">
                        <a:defRPr sz="1800" b="1" kern="1200">
                          <a:solidFill>
                            <a:schemeClr val="lt1"/>
                          </a:solidFill>
                          <a:latin typeface="Calibri" panose="020F0502020204030204"/>
                        </a:defRPr>
                      </a:lvl6pPr>
                      <a:lvl7pPr marL="2743268" algn="l" defTabSz="914423" rtl="0" eaLnBrk="1" latinLnBrk="0" hangingPunct="1">
                        <a:defRPr sz="1800" b="1" kern="1200">
                          <a:solidFill>
                            <a:schemeClr val="lt1"/>
                          </a:solidFill>
                          <a:latin typeface="Calibri" panose="020F0502020204030204"/>
                        </a:defRPr>
                      </a:lvl7pPr>
                      <a:lvl8pPr marL="3200480" algn="l" defTabSz="914423" rtl="0" eaLnBrk="1" latinLnBrk="0" hangingPunct="1">
                        <a:defRPr sz="1800" b="1" kern="1200">
                          <a:solidFill>
                            <a:schemeClr val="lt1"/>
                          </a:solidFill>
                          <a:latin typeface="Calibri" panose="020F0502020204030204"/>
                        </a:defRPr>
                      </a:lvl8pPr>
                      <a:lvl9pPr marL="3657692" algn="l" defTabSz="914423" rtl="0" eaLnBrk="1" latinLnBrk="0" hangingPunct="1">
                        <a:defRPr sz="1800" b="1" kern="1200">
                          <a:solidFill>
                            <a:schemeClr val="lt1"/>
                          </a:solidFill>
                          <a:latin typeface="Calibri" panose="020F0502020204030204"/>
                        </a:defRPr>
                      </a:lvl9pPr>
                    </a:lstStyle>
                    <a:p>
                      <a:pPr marL="0" indent="0" algn="ctr" defTabSz="457200" rtl="0" eaLnBrk="1" latinLnBrk="0" hangingPunct="1">
                        <a:buClr>
                          <a:schemeClr val="dk1"/>
                        </a:buClr>
                        <a:buNone/>
                      </a:pPr>
                      <a:r>
                        <a:rPr lang="en-SG" sz="2400" b="1">
                          <a:solidFill>
                            <a:schemeClr val="accent6">
                              <a:lumMod val="50000"/>
                            </a:schemeClr>
                          </a:solidFill>
                          <a:latin typeface="Georgia Pro"/>
                        </a:rPr>
                        <a:t>Opportunities</a:t>
                      </a:r>
                    </a:p>
                  </a:txBody>
                  <a:tcPr marL="54000" marR="54000" marT="54000" marB="54000" anchor="ctr">
                    <a:lnL w="0">
                      <a:noFill/>
                    </a:lnL>
                    <a:lnR w="0">
                      <a:noFill/>
                    </a:lnR>
                    <a:lnT w="0">
                      <a:noFill/>
                    </a:lnT>
                    <a:lnB w="0">
                      <a:noFill/>
                    </a:lnB>
                  </a:tcPr>
                </a:tc>
                <a:tc>
                  <a:txBody>
                    <a:bodyPr/>
                    <a:lstStyle>
                      <a:lvl1pPr marL="0" algn="l" defTabSz="914423" rtl="0" eaLnBrk="1" latinLnBrk="0" hangingPunct="1">
                        <a:defRPr sz="1800" b="1" kern="1200">
                          <a:solidFill>
                            <a:schemeClr val="lt1"/>
                          </a:solidFill>
                          <a:latin typeface="Calibri" panose="020F0502020204030204"/>
                        </a:defRPr>
                      </a:lvl1pPr>
                      <a:lvl2pPr marL="457212" algn="l" defTabSz="914423" rtl="0" eaLnBrk="1" latinLnBrk="0" hangingPunct="1">
                        <a:defRPr sz="1800" b="1" kern="1200">
                          <a:solidFill>
                            <a:schemeClr val="lt1"/>
                          </a:solidFill>
                          <a:latin typeface="Calibri" panose="020F0502020204030204"/>
                        </a:defRPr>
                      </a:lvl2pPr>
                      <a:lvl3pPr marL="914423" algn="l" defTabSz="914423" rtl="0" eaLnBrk="1" latinLnBrk="0" hangingPunct="1">
                        <a:defRPr sz="1800" b="1" kern="1200">
                          <a:solidFill>
                            <a:schemeClr val="lt1"/>
                          </a:solidFill>
                          <a:latin typeface="Calibri" panose="020F0502020204030204"/>
                        </a:defRPr>
                      </a:lvl3pPr>
                      <a:lvl4pPr marL="1371635" algn="l" defTabSz="914423" rtl="0" eaLnBrk="1" latinLnBrk="0" hangingPunct="1">
                        <a:defRPr sz="1800" b="1" kern="1200">
                          <a:solidFill>
                            <a:schemeClr val="lt1"/>
                          </a:solidFill>
                          <a:latin typeface="Calibri" panose="020F0502020204030204"/>
                        </a:defRPr>
                      </a:lvl4pPr>
                      <a:lvl5pPr marL="1828845" algn="l" defTabSz="914423" rtl="0" eaLnBrk="1" latinLnBrk="0" hangingPunct="1">
                        <a:defRPr sz="1800" b="1" kern="1200">
                          <a:solidFill>
                            <a:schemeClr val="lt1"/>
                          </a:solidFill>
                          <a:latin typeface="Calibri" panose="020F0502020204030204"/>
                        </a:defRPr>
                      </a:lvl5pPr>
                      <a:lvl6pPr marL="2286058" algn="l" defTabSz="914423" rtl="0" eaLnBrk="1" latinLnBrk="0" hangingPunct="1">
                        <a:defRPr sz="1800" b="1" kern="1200">
                          <a:solidFill>
                            <a:schemeClr val="lt1"/>
                          </a:solidFill>
                          <a:latin typeface="Calibri" panose="020F0502020204030204"/>
                        </a:defRPr>
                      </a:lvl6pPr>
                      <a:lvl7pPr marL="2743268" algn="l" defTabSz="914423" rtl="0" eaLnBrk="1" latinLnBrk="0" hangingPunct="1">
                        <a:defRPr sz="1800" b="1" kern="1200">
                          <a:solidFill>
                            <a:schemeClr val="lt1"/>
                          </a:solidFill>
                          <a:latin typeface="Calibri" panose="020F0502020204030204"/>
                        </a:defRPr>
                      </a:lvl7pPr>
                      <a:lvl8pPr marL="3200480" algn="l" defTabSz="914423" rtl="0" eaLnBrk="1" latinLnBrk="0" hangingPunct="1">
                        <a:defRPr sz="1800" b="1" kern="1200">
                          <a:solidFill>
                            <a:schemeClr val="lt1"/>
                          </a:solidFill>
                          <a:latin typeface="Calibri" panose="020F0502020204030204"/>
                        </a:defRPr>
                      </a:lvl8pPr>
                      <a:lvl9pPr marL="3657692" algn="l" defTabSz="914423" rtl="0" eaLnBrk="1" latinLnBrk="0" hangingPunct="1">
                        <a:defRPr sz="1800" b="1" kern="1200">
                          <a:solidFill>
                            <a:schemeClr val="lt1"/>
                          </a:solidFill>
                          <a:latin typeface="Calibri" panose="020F0502020204030204"/>
                        </a:defRPr>
                      </a:lvl9pPr>
                    </a:lstStyle>
                    <a:p>
                      <a:pPr marL="0" indent="0" algn="ctr" defTabSz="457200" rtl="0" eaLnBrk="1" latinLnBrk="0" hangingPunct="1">
                        <a:buClr>
                          <a:schemeClr val="dk1"/>
                        </a:buClr>
                        <a:buNone/>
                      </a:pPr>
                      <a:r>
                        <a:rPr lang="en-SG" sz="2400" b="1">
                          <a:solidFill>
                            <a:schemeClr val="accent6">
                              <a:lumMod val="50000"/>
                            </a:schemeClr>
                          </a:solidFill>
                          <a:latin typeface="Georgia Pro"/>
                        </a:rPr>
                        <a:t>Risks</a:t>
                      </a:r>
                    </a:p>
                  </a:txBody>
                  <a:tcPr marL="54000" marR="54000" marT="54000" marB="54000" anchor="ctr">
                    <a:lnL w="0">
                      <a:noFill/>
                    </a:lnL>
                    <a:lnR w="0">
                      <a:noFill/>
                    </a:lnR>
                    <a:lnT w="0">
                      <a:noFill/>
                    </a:lnT>
                    <a:lnB w="0">
                      <a:noFill/>
                    </a:lnB>
                  </a:tcPr>
                </a:tc>
                <a:tc>
                  <a:txBody>
                    <a:bodyPr/>
                    <a:lstStyle>
                      <a:lvl1pPr marL="0" algn="l" defTabSz="914423" rtl="0" eaLnBrk="1" latinLnBrk="0" hangingPunct="1">
                        <a:defRPr sz="1800" b="1" kern="1200">
                          <a:solidFill>
                            <a:schemeClr val="lt1"/>
                          </a:solidFill>
                          <a:latin typeface="Calibri" panose="020F0502020204030204"/>
                        </a:defRPr>
                      </a:lvl1pPr>
                      <a:lvl2pPr marL="457212" algn="l" defTabSz="914423" rtl="0" eaLnBrk="1" latinLnBrk="0" hangingPunct="1">
                        <a:defRPr sz="1800" b="1" kern="1200">
                          <a:solidFill>
                            <a:schemeClr val="lt1"/>
                          </a:solidFill>
                          <a:latin typeface="Calibri" panose="020F0502020204030204"/>
                        </a:defRPr>
                      </a:lvl2pPr>
                      <a:lvl3pPr marL="914423" algn="l" defTabSz="914423" rtl="0" eaLnBrk="1" latinLnBrk="0" hangingPunct="1">
                        <a:defRPr sz="1800" b="1" kern="1200">
                          <a:solidFill>
                            <a:schemeClr val="lt1"/>
                          </a:solidFill>
                          <a:latin typeface="Calibri" panose="020F0502020204030204"/>
                        </a:defRPr>
                      </a:lvl3pPr>
                      <a:lvl4pPr marL="1371635" algn="l" defTabSz="914423" rtl="0" eaLnBrk="1" latinLnBrk="0" hangingPunct="1">
                        <a:defRPr sz="1800" b="1" kern="1200">
                          <a:solidFill>
                            <a:schemeClr val="lt1"/>
                          </a:solidFill>
                          <a:latin typeface="Calibri" panose="020F0502020204030204"/>
                        </a:defRPr>
                      </a:lvl4pPr>
                      <a:lvl5pPr marL="1828845" algn="l" defTabSz="914423" rtl="0" eaLnBrk="1" latinLnBrk="0" hangingPunct="1">
                        <a:defRPr sz="1800" b="1" kern="1200">
                          <a:solidFill>
                            <a:schemeClr val="lt1"/>
                          </a:solidFill>
                          <a:latin typeface="Calibri" panose="020F0502020204030204"/>
                        </a:defRPr>
                      </a:lvl5pPr>
                      <a:lvl6pPr marL="2286058" algn="l" defTabSz="914423" rtl="0" eaLnBrk="1" latinLnBrk="0" hangingPunct="1">
                        <a:defRPr sz="1800" b="1" kern="1200">
                          <a:solidFill>
                            <a:schemeClr val="lt1"/>
                          </a:solidFill>
                          <a:latin typeface="Calibri" panose="020F0502020204030204"/>
                        </a:defRPr>
                      </a:lvl6pPr>
                      <a:lvl7pPr marL="2743268" algn="l" defTabSz="914423" rtl="0" eaLnBrk="1" latinLnBrk="0" hangingPunct="1">
                        <a:defRPr sz="1800" b="1" kern="1200">
                          <a:solidFill>
                            <a:schemeClr val="lt1"/>
                          </a:solidFill>
                          <a:latin typeface="Calibri" panose="020F0502020204030204"/>
                        </a:defRPr>
                      </a:lvl7pPr>
                      <a:lvl8pPr marL="3200480" algn="l" defTabSz="914423" rtl="0" eaLnBrk="1" latinLnBrk="0" hangingPunct="1">
                        <a:defRPr sz="1800" b="1" kern="1200">
                          <a:solidFill>
                            <a:schemeClr val="lt1"/>
                          </a:solidFill>
                          <a:latin typeface="Calibri" panose="020F0502020204030204"/>
                        </a:defRPr>
                      </a:lvl8pPr>
                      <a:lvl9pPr marL="3657692" algn="l" defTabSz="914423" rtl="0" eaLnBrk="1" latinLnBrk="0" hangingPunct="1">
                        <a:defRPr sz="1800" b="1" kern="1200">
                          <a:solidFill>
                            <a:schemeClr val="lt1"/>
                          </a:solidFill>
                          <a:latin typeface="Calibri" panose="020F0502020204030204"/>
                        </a:defRPr>
                      </a:lvl9pPr>
                    </a:lstStyle>
                    <a:p>
                      <a:pPr marL="0" indent="0" algn="ctr" defTabSz="457200" rtl="0" eaLnBrk="1" latinLnBrk="0" hangingPunct="1">
                        <a:buClr>
                          <a:schemeClr val="dk1"/>
                        </a:buClr>
                        <a:buNone/>
                      </a:pPr>
                      <a:r>
                        <a:rPr lang="en-SG" sz="2400" b="1">
                          <a:solidFill>
                            <a:schemeClr val="accent6">
                              <a:lumMod val="50000"/>
                            </a:schemeClr>
                          </a:solidFill>
                          <a:latin typeface="Georgia Pro"/>
                        </a:rPr>
                        <a:t>Strategy </a:t>
                      </a:r>
                    </a:p>
                  </a:txBody>
                  <a:tcPr marL="54000" marR="54000" marT="54000" marB="54000" anchor="ctr">
                    <a:lnL w="0">
                      <a:noFill/>
                    </a:lnL>
                    <a:lnR w="0">
                      <a:noFill/>
                    </a:lnR>
                    <a:lnT w="0">
                      <a:noFill/>
                    </a:lnT>
                    <a:lnB w="0">
                      <a:noFill/>
                    </a:lnB>
                  </a:tcPr>
                </a:tc>
                <a:tc>
                  <a:txBody>
                    <a:bodyPr/>
                    <a:lstStyle>
                      <a:lvl1pPr marL="0" algn="l" defTabSz="914423" rtl="0" eaLnBrk="1" latinLnBrk="0" hangingPunct="1">
                        <a:defRPr sz="1800" b="1" kern="1200">
                          <a:solidFill>
                            <a:schemeClr val="lt1"/>
                          </a:solidFill>
                          <a:latin typeface="Calibri" panose="020F0502020204030204"/>
                        </a:defRPr>
                      </a:lvl1pPr>
                      <a:lvl2pPr marL="457212" algn="l" defTabSz="914423" rtl="0" eaLnBrk="1" latinLnBrk="0" hangingPunct="1">
                        <a:defRPr sz="1800" b="1" kern="1200">
                          <a:solidFill>
                            <a:schemeClr val="lt1"/>
                          </a:solidFill>
                          <a:latin typeface="Calibri" panose="020F0502020204030204"/>
                        </a:defRPr>
                      </a:lvl2pPr>
                      <a:lvl3pPr marL="914423" algn="l" defTabSz="914423" rtl="0" eaLnBrk="1" latinLnBrk="0" hangingPunct="1">
                        <a:defRPr sz="1800" b="1" kern="1200">
                          <a:solidFill>
                            <a:schemeClr val="lt1"/>
                          </a:solidFill>
                          <a:latin typeface="Calibri" panose="020F0502020204030204"/>
                        </a:defRPr>
                      </a:lvl3pPr>
                      <a:lvl4pPr marL="1371635" algn="l" defTabSz="914423" rtl="0" eaLnBrk="1" latinLnBrk="0" hangingPunct="1">
                        <a:defRPr sz="1800" b="1" kern="1200">
                          <a:solidFill>
                            <a:schemeClr val="lt1"/>
                          </a:solidFill>
                          <a:latin typeface="Calibri" panose="020F0502020204030204"/>
                        </a:defRPr>
                      </a:lvl4pPr>
                      <a:lvl5pPr marL="1828845" algn="l" defTabSz="914423" rtl="0" eaLnBrk="1" latinLnBrk="0" hangingPunct="1">
                        <a:defRPr sz="1800" b="1" kern="1200">
                          <a:solidFill>
                            <a:schemeClr val="lt1"/>
                          </a:solidFill>
                          <a:latin typeface="Calibri" panose="020F0502020204030204"/>
                        </a:defRPr>
                      </a:lvl5pPr>
                      <a:lvl6pPr marL="2286058" algn="l" defTabSz="914423" rtl="0" eaLnBrk="1" latinLnBrk="0" hangingPunct="1">
                        <a:defRPr sz="1800" b="1" kern="1200">
                          <a:solidFill>
                            <a:schemeClr val="lt1"/>
                          </a:solidFill>
                          <a:latin typeface="Calibri" panose="020F0502020204030204"/>
                        </a:defRPr>
                      </a:lvl6pPr>
                      <a:lvl7pPr marL="2743268" algn="l" defTabSz="914423" rtl="0" eaLnBrk="1" latinLnBrk="0" hangingPunct="1">
                        <a:defRPr sz="1800" b="1" kern="1200">
                          <a:solidFill>
                            <a:schemeClr val="lt1"/>
                          </a:solidFill>
                          <a:latin typeface="Calibri" panose="020F0502020204030204"/>
                        </a:defRPr>
                      </a:lvl7pPr>
                      <a:lvl8pPr marL="3200480" algn="l" defTabSz="914423" rtl="0" eaLnBrk="1" latinLnBrk="0" hangingPunct="1">
                        <a:defRPr sz="1800" b="1" kern="1200">
                          <a:solidFill>
                            <a:schemeClr val="lt1"/>
                          </a:solidFill>
                          <a:latin typeface="Calibri" panose="020F0502020204030204"/>
                        </a:defRPr>
                      </a:lvl8pPr>
                      <a:lvl9pPr marL="3657692" algn="l" defTabSz="914423" rtl="0" eaLnBrk="1" latinLnBrk="0" hangingPunct="1">
                        <a:defRPr sz="1800" b="1" kern="1200">
                          <a:solidFill>
                            <a:schemeClr val="lt1"/>
                          </a:solidFill>
                          <a:latin typeface="Calibri" panose="020F0502020204030204"/>
                        </a:defRPr>
                      </a:lvl9pPr>
                    </a:lstStyle>
                    <a:p>
                      <a:pPr marL="0" indent="0" algn="ctr" defTabSz="457200" rtl="0" eaLnBrk="1" latinLnBrk="0" hangingPunct="1">
                        <a:buClr>
                          <a:schemeClr val="dk1"/>
                        </a:buClr>
                        <a:buNone/>
                      </a:pPr>
                      <a:r>
                        <a:rPr lang="en-SG" sz="2400" b="1">
                          <a:solidFill>
                            <a:schemeClr val="accent6">
                              <a:lumMod val="50000"/>
                            </a:schemeClr>
                          </a:solidFill>
                          <a:latin typeface="Georgia Pro"/>
                        </a:rPr>
                        <a:t>Remarks</a:t>
                      </a:r>
                    </a:p>
                  </a:txBody>
                  <a:tcPr marL="54000" marR="54000" marT="54000" marB="54000" anchor="ctr">
                    <a:lnL w="0">
                      <a:noFill/>
                    </a:lnL>
                    <a:lnR w="0">
                      <a:noFill/>
                    </a:lnR>
                    <a:lnT w="0">
                      <a:noFill/>
                    </a:lnT>
                    <a:lnB w="0">
                      <a:noFill/>
                    </a:lnB>
                  </a:tcPr>
                </a:tc>
                <a:extLst>
                  <a:ext uri="{0D108BD9-81ED-4DB2-BD59-A6C34878D82A}">
                    <a16:rowId xmlns:a16="http://schemas.microsoft.com/office/drawing/2014/main" val="227262874"/>
                  </a:ext>
                </a:extLst>
              </a:tr>
              <a:tr h="1422433">
                <a:tc>
                  <a:txBody>
                    <a:bodyPr/>
                    <a:lstStyle/>
                    <a:p>
                      <a:pPr marL="0" lvl="0" indent="0" algn="ctr" defTabSz="457200" rtl="0" eaLnBrk="1" fontAlgn="base" latinLnBrk="0" hangingPunct="1">
                        <a:lnSpc>
                          <a:spcPct val="100000"/>
                        </a:lnSpc>
                        <a:spcBef>
                          <a:spcPts val="0"/>
                        </a:spcBef>
                        <a:spcAft>
                          <a:spcPts val="0"/>
                        </a:spcAft>
                        <a:buClr>
                          <a:schemeClr val="dk1"/>
                        </a:buClr>
                        <a:buNone/>
                      </a:pPr>
                      <a:r>
                        <a:rPr lang="en-SG" sz="2000" b="1" i="0" u="none" strike="noStrike" kern="1200" noProof="0">
                          <a:solidFill>
                            <a:schemeClr val="accent6">
                              <a:lumMod val="50000"/>
                            </a:schemeClr>
                          </a:solidFill>
                          <a:latin typeface="Georgia Pro"/>
                          <a:ea typeface="+mn-ea"/>
                          <a:cs typeface="+mn-cs"/>
                        </a:rPr>
                        <a:t>Board of </a:t>
                      </a:r>
                      <a:endParaRPr lang="en-US" sz="2000" b="1" i="0" u="none" strike="noStrike" kern="1200">
                        <a:solidFill>
                          <a:schemeClr val="accent6">
                            <a:lumMod val="50000"/>
                          </a:schemeClr>
                        </a:solidFill>
                        <a:latin typeface="Georgia Pro"/>
                        <a:ea typeface="+mn-ea"/>
                        <a:cs typeface="+mn-cs"/>
                      </a:endParaRPr>
                    </a:p>
                    <a:p>
                      <a:pPr marL="0" lvl="0" indent="0" algn="ctr" defTabSz="457200" rtl="0" eaLnBrk="1" fontAlgn="base" latinLnBrk="0" hangingPunct="1">
                        <a:lnSpc>
                          <a:spcPct val="100000"/>
                        </a:lnSpc>
                        <a:spcBef>
                          <a:spcPts val="0"/>
                        </a:spcBef>
                        <a:spcAft>
                          <a:spcPts val="0"/>
                        </a:spcAft>
                        <a:buClr>
                          <a:schemeClr val="dk1"/>
                        </a:buClr>
                        <a:buNone/>
                      </a:pPr>
                      <a:r>
                        <a:rPr lang="en-SG" sz="2000" b="1" i="0" u="none" strike="noStrike" kern="1200" noProof="0">
                          <a:solidFill>
                            <a:schemeClr val="accent6">
                              <a:lumMod val="50000"/>
                            </a:schemeClr>
                          </a:solidFill>
                          <a:latin typeface="Georgia Pro"/>
                          <a:ea typeface="+mn-ea"/>
                          <a:cs typeface="+mn-cs"/>
                        </a:rPr>
                        <a:t>Directors  </a:t>
                      </a:r>
                    </a:p>
                    <a:p>
                      <a:pPr marL="0" lvl="0" indent="0" algn="ctr" defTabSz="457200" rtl="0" eaLnBrk="1" fontAlgn="base" latinLnBrk="0" hangingPunct="1">
                        <a:lnSpc>
                          <a:spcPct val="100000"/>
                        </a:lnSpc>
                        <a:spcBef>
                          <a:spcPts val="0"/>
                        </a:spcBef>
                        <a:spcAft>
                          <a:spcPts val="0"/>
                        </a:spcAft>
                        <a:buClr>
                          <a:schemeClr val="dk1"/>
                        </a:buClr>
                        <a:buNone/>
                      </a:pPr>
                      <a:endParaRPr lang="en-SG" sz="2000" b="1" i="0" u="none" strike="noStrike" kern="1200" noProof="0">
                        <a:solidFill>
                          <a:schemeClr val="accent6">
                            <a:lumMod val="50000"/>
                          </a:schemeClr>
                        </a:solidFill>
                        <a:latin typeface="Georgia Pro"/>
                        <a:ea typeface="+mn-ea"/>
                        <a:cs typeface="+mn-cs"/>
                      </a:endParaRPr>
                    </a:p>
                  </a:txBody>
                  <a:tcPr marL="54000" marR="54000" marT="54000" marB="54000" anchor="ctr">
                    <a:lnL w="0">
                      <a:noFill/>
                    </a:lnL>
                    <a:lnR w="0">
                      <a:noFill/>
                    </a:lnR>
                    <a:lnT w="0">
                      <a:noFill/>
                    </a:lnT>
                    <a:lnB w="0">
                      <a:noFill/>
                    </a:lnB>
                    <a:solidFill>
                      <a:schemeClr val="accent4">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C00000"/>
                          </a:solidFill>
                          <a:latin typeface="Georgia Pro"/>
                        </a:rPr>
                        <a:t>High </a:t>
                      </a:r>
                      <a:endParaRPr lang="en-US" sz="1600" b="1" i="0" u="none" strike="noStrike">
                        <a:solidFill>
                          <a:srgbClr val="C00000"/>
                        </a:solidFill>
                        <a:latin typeface="Georgia Pro"/>
                      </a:endParaRPr>
                    </a:p>
                    <a:p>
                      <a:pPr marL="0" lvl="0" indent="0" algn="ctr" defTabSz="457200" rtl="0" eaLnBrk="1" latinLnBrk="0" hangingPunct="1">
                        <a:buClr>
                          <a:schemeClr val="dk1"/>
                        </a:buClr>
                        <a:buNone/>
                      </a:pPr>
                      <a:endParaRPr lang="en-SG" sz="1600" b="1">
                        <a:solidFill>
                          <a:srgbClr val="C00000"/>
                        </a:solidFill>
                        <a:latin typeface="Georgia Pro"/>
                      </a:endParaRPr>
                    </a:p>
                  </a:txBody>
                  <a:tcPr marL="54000" marR="54000" marT="54000" marB="54000" anchor="ctr">
                    <a:lnL w="0">
                      <a:noFill/>
                    </a:lnL>
                    <a:lnR w="0">
                      <a:noFill/>
                    </a:lnR>
                    <a:lnT w="0">
                      <a:noFill/>
                    </a:lnT>
                    <a:lnB w="0">
                      <a:noFill/>
                    </a:lnB>
                    <a:solidFill>
                      <a:schemeClr val="accent2">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C00000"/>
                          </a:solidFill>
                          <a:latin typeface="Georgia Pro"/>
                        </a:rPr>
                        <a:t>High </a:t>
                      </a:r>
                      <a:endParaRPr lang="en-US" sz="1600" b="1" i="0" u="none" strike="noStrike">
                        <a:solidFill>
                          <a:srgbClr val="C00000"/>
                        </a:solidFill>
                        <a:latin typeface="Georgia Pro"/>
                      </a:endParaRPr>
                    </a:p>
                    <a:p>
                      <a:pPr marL="0" lvl="0" indent="0" algn="ctr" defTabSz="457200" rtl="0" eaLnBrk="1" latinLnBrk="0" hangingPunct="1">
                        <a:buClr>
                          <a:schemeClr val="dk1"/>
                        </a:buClr>
                        <a:buNone/>
                      </a:pPr>
                      <a:endParaRPr lang="en-SG" sz="1600" b="1">
                        <a:solidFill>
                          <a:srgbClr val="C00000"/>
                        </a:solidFill>
                        <a:latin typeface="Georgia Pro"/>
                      </a:endParaRPr>
                    </a:p>
                  </a:txBody>
                  <a:tcPr marL="54000" marR="54000" marT="54000" marB="54000" anchor="ctr">
                    <a:lnL w="0">
                      <a:noFill/>
                    </a:lnL>
                    <a:lnR w="0">
                      <a:noFill/>
                    </a:lnR>
                    <a:lnT w="0">
                      <a:noFill/>
                    </a:lnT>
                    <a:lnB w="0">
                      <a:noFill/>
                    </a:lnB>
                    <a:solidFill>
                      <a:schemeClr val="accent2">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C00000"/>
                          </a:solidFill>
                          <a:latin typeface="Georgia Pro"/>
                        </a:rPr>
                        <a:t>High </a:t>
                      </a:r>
                      <a:endParaRPr lang="en-US" sz="1600" b="1" i="0" u="none" strike="noStrike">
                        <a:solidFill>
                          <a:srgbClr val="C00000"/>
                        </a:solidFill>
                        <a:latin typeface="Georgia Pro"/>
                      </a:endParaRPr>
                    </a:p>
                    <a:p>
                      <a:pPr marL="0" lvl="0" indent="0" algn="ctr" defTabSz="457200" rtl="0" eaLnBrk="1" latinLnBrk="0" hangingPunct="1">
                        <a:buClr>
                          <a:schemeClr val="dk1"/>
                        </a:buClr>
                        <a:buNone/>
                      </a:pPr>
                      <a:endParaRPr lang="en-SG" sz="1600" b="1">
                        <a:solidFill>
                          <a:srgbClr val="C00000"/>
                        </a:solidFill>
                        <a:latin typeface="Georgia Pro"/>
                      </a:endParaRPr>
                    </a:p>
                  </a:txBody>
                  <a:tcPr marL="54000" marR="54000" marT="54000" marB="54000" anchor="ctr">
                    <a:lnL w="0">
                      <a:noFill/>
                    </a:lnL>
                    <a:lnR w="0">
                      <a:noFill/>
                    </a:lnR>
                    <a:lnT w="0">
                      <a:noFill/>
                    </a:lnT>
                    <a:lnB w="0">
                      <a:noFill/>
                    </a:lnB>
                    <a:solidFill>
                      <a:schemeClr val="accent2">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Vision, strategic guidance and profitability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Offer insights, guidance and resources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Inadequate oversight and poor decision making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Monthly executive board meetings, quarterly strategy reviews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Be Concise &amp; transparent ,</a:t>
                      </a:r>
                      <a:endParaRPr lang="en-US" sz="1400" b="1" i="0" u="none" strike="noStrike">
                        <a:solidFill>
                          <a:schemeClr val="accent6">
                            <a:lumMod val="50000"/>
                          </a:schemeClr>
                        </a:solidFill>
                        <a:latin typeface="Georgia Pro"/>
                      </a:endParaRPr>
                    </a:p>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ensure alignment with the company’s long-term vision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extLst>
                  <a:ext uri="{0D108BD9-81ED-4DB2-BD59-A6C34878D82A}">
                    <a16:rowId xmlns:a16="http://schemas.microsoft.com/office/drawing/2014/main" val="884138685"/>
                  </a:ext>
                </a:extLst>
              </a:tr>
              <a:tr h="1205452">
                <a:tc>
                  <a:txBody>
                    <a:bodyPr/>
                    <a:lstStyle/>
                    <a:p>
                      <a:pPr marL="0" lvl="0" indent="0" algn="ctr" defTabSz="457200" rtl="0" eaLnBrk="1" fontAlgn="base" latinLnBrk="0" hangingPunct="1">
                        <a:lnSpc>
                          <a:spcPct val="100000"/>
                        </a:lnSpc>
                        <a:spcBef>
                          <a:spcPts val="0"/>
                        </a:spcBef>
                        <a:spcAft>
                          <a:spcPts val="0"/>
                        </a:spcAft>
                        <a:buClr>
                          <a:schemeClr val="dk1"/>
                        </a:buClr>
                        <a:buNone/>
                      </a:pPr>
                      <a:r>
                        <a:rPr lang="en-SG" sz="2000" b="1" i="0" u="none" strike="noStrike" kern="1200" noProof="0">
                          <a:solidFill>
                            <a:schemeClr val="accent6">
                              <a:lumMod val="50000"/>
                            </a:schemeClr>
                          </a:solidFill>
                          <a:latin typeface="Georgia Pro"/>
                          <a:ea typeface="+mn-ea"/>
                          <a:cs typeface="+mn-cs"/>
                        </a:rPr>
                        <a:t>Senior </a:t>
                      </a:r>
                      <a:endParaRPr lang="en-US" sz="2000" b="1" i="0" u="none" strike="noStrike" kern="1200">
                        <a:solidFill>
                          <a:schemeClr val="accent6">
                            <a:lumMod val="50000"/>
                          </a:schemeClr>
                        </a:solidFill>
                        <a:latin typeface="Georgia Pro"/>
                        <a:ea typeface="+mn-ea"/>
                        <a:cs typeface="+mn-cs"/>
                      </a:endParaRPr>
                    </a:p>
                    <a:p>
                      <a:pPr marL="0" lvl="0" indent="0" algn="ctr" defTabSz="457200" rtl="0" eaLnBrk="1" latinLnBrk="0" hangingPunct="1">
                        <a:lnSpc>
                          <a:spcPct val="100000"/>
                        </a:lnSpc>
                        <a:spcBef>
                          <a:spcPts val="0"/>
                        </a:spcBef>
                        <a:spcAft>
                          <a:spcPts val="0"/>
                        </a:spcAft>
                        <a:buClr>
                          <a:schemeClr val="dk1"/>
                        </a:buClr>
                        <a:buNone/>
                      </a:pPr>
                      <a:r>
                        <a:rPr lang="en-SG" sz="2000" b="1" i="0" u="none" strike="noStrike" kern="1200" noProof="0">
                          <a:solidFill>
                            <a:schemeClr val="accent6">
                              <a:lumMod val="50000"/>
                            </a:schemeClr>
                          </a:solidFill>
                          <a:latin typeface="Georgia Pro"/>
                          <a:ea typeface="+mn-ea"/>
                          <a:cs typeface="+mn-cs"/>
                        </a:rPr>
                        <a:t>Management  </a:t>
                      </a:r>
                      <a:endParaRPr lang="en-US" sz="2000" b="1" i="0" u="none" strike="noStrike" kern="1200">
                        <a:solidFill>
                          <a:schemeClr val="accent6">
                            <a:lumMod val="50000"/>
                          </a:schemeClr>
                        </a:solidFill>
                        <a:latin typeface="Georgia Pro"/>
                        <a:ea typeface="+mn-ea"/>
                        <a:cs typeface="+mn-cs"/>
                      </a:endParaRPr>
                    </a:p>
                    <a:p>
                      <a:pPr marL="0" marR="0" lvl="0" indent="0" algn="ctr" defTabSz="457200" rtl="0" eaLnBrk="1" fontAlgn="base" latinLnBrk="0" hangingPunct="1">
                        <a:lnSpc>
                          <a:spcPct val="100000"/>
                        </a:lnSpc>
                        <a:spcBef>
                          <a:spcPts val="0"/>
                        </a:spcBef>
                        <a:spcAft>
                          <a:spcPts val="0"/>
                        </a:spcAft>
                        <a:buClr>
                          <a:schemeClr val="dk1"/>
                        </a:buClr>
                        <a:buSzTx/>
                        <a:buFontTx/>
                        <a:buNone/>
                      </a:pPr>
                      <a:endParaRPr lang="en-SG" sz="2000" b="1" i="0" u="none" strike="noStrike" kern="1200">
                        <a:solidFill>
                          <a:schemeClr val="accent6">
                            <a:lumMod val="50000"/>
                          </a:schemeClr>
                        </a:solidFill>
                        <a:latin typeface="Georgia Pro"/>
                        <a:ea typeface="+mn-ea"/>
                        <a:cs typeface="+mn-cs"/>
                      </a:endParaRPr>
                    </a:p>
                  </a:txBody>
                  <a:tcPr marL="54000" marR="54000" marT="54000" marB="54000" anchor="ctr">
                    <a:lnL w="0">
                      <a:noFill/>
                    </a:lnL>
                    <a:lnR w="0">
                      <a:noFill/>
                    </a:lnR>
                    <a:lnT w="0">
                      <a:noFill/>
                    </a:lnT>
                    <a:lnB w="0">
                      <a:noFill/>
                    </a:lnB>
                    <a:solidFill>
                      <a:schemeClr val="accent4">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C00000"/>
                          </a:solidFill>
                          <a:latin typeface="Georgia Pro"/>
                        </a:rPr>
                        <a:t>High </a:t>
                      </a:r>
                      <a:endParaRPr lang="en-US" sz="1600" b="1" i="0" u="none" strike="noStrike">
                        <a:solidFill>
                          <a:srgbClr val="C00000"/>
                        </a:solidFill>
                        <a:latin typeface="Georgia Pro"/>
                      </a:endParaRPr>
                    </a:p>
                    <a:p>
                      <a:pPr marL="0" lvl="0" indent="0" algn="ctr" defTabSz="457200" rtl="0" eaLnBrk="1" latinLnBrk="0" hangingPunct="1">
                        <a:buClr>
                          <a:schemeClr val="dk1"/>
                        </a:buClr>
                        <a:buNone/>
                      </a:pPr>
                      <a:endParaRPr lang="en-US" sz="1600" b="1">
                        <a:solidFill>
                          <a:srgbClr val="C00000"/>
                        </a:solidFill>
                        <a:latin typeface="Georgia Pro"/>
                      </a:endParaRPr>
                    </a:p>
                  </a:txBody>
                  <a:tcPr marL="54000" marR="54000" marT="54000" marB="54000" anchor="ctr">
                    <a:lnL w="0">
                      <a:noFill/>
                    </a:lnL>
                    <a:lnR w="0">
                      <a:noFill/>
                    </a:lnR>
                    <a:lnT w="0">
                      <a:noFill/>
                    </a:lnT>
                    <a:lnB w="0">
                      <a:noFill/>
                    </a:lnB>
                    <a:solidFill>
                      <a:schemeClr val="accent2">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US" sz="1600" b="1" i="0" u="none" strike="noStrike" noProof="0">
                          <a:solidFill>
                            <a:srgbClr val="C00000"/>
                          </a:solidFill>
                          <a:latin typeface="Georgia Pro"/>
                        </a:rPr>
                        <a:t>High </a:t>
                      </a:r>
                      <a:endParaRPr lang="en-US" sz="1600" b="1" i="0" u="none" strike="noStrike">
                        <a:solidFill>
                          <a:srgbClr val="C00000"/>
                        </a:solidFill>
                        <a:latin typeface="Georgia Pro"/>
                      </a:endParaRPr>
                    </a:p>
                    <a:p>
                      <a:pPr marL="0" lvl="0" indent="0" algn="ctr" defTabSz="457200" rtl="0" eaLnBrk="1" latinLnBrk="0" hangingPunct="1">
                        <a:buClr>
                          <a:schemeClr val="dk1"/>
                        </a:buClr>
                        <a:buNone/>
                      </a:pPr>
                      <a:endParaRPr lang="en-US" sz="1600" b="1">
                        <a:solidFill>
                          <a:srgbClr val="C00000"/>
                        </a:solidFill>
                        <a:latin typeface="Georgia Pro"/>
                      </a:endParaRPr>
                    </a:p>
                  </a:txBody>
                  <a:tcPr marL="54000" marR="54000" marT="54000" marB="54000" anchor="ctr">
                    <a:lnL w="0">
                      <a:noFill/>
                    </a:lnL>
                    <a:lnR w="0">
                      <a:noFill/>
                    </a:lnR>
                    <a:lnT w="0">
                      <a:noFill/>
                    </a:lnT>
                    <a:lnB w="0">
                      <a:noFill/>
                    </a:lnB>
                    <a:solidFill>
                      <a:schemeClr val="accent2">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C00000"/>
                          </a:solidFill>
                          <a:latin typeface="Georgia Pro"/>
                        </a:rPr>
                        <a:t>High </a:t>
                      </a:r>
                      <a:endParaRPr lang="en-US" sz="1600" b="1" i="0" u="none" strike="noStrike">
                        <a:solidFill>
                          <a:srgbClr val="C00000"/>
                        </a:solidFill>
                        <a:latin typeface="Georgia Pro"/>
                      </a:endParaRPr>
                    </a:p>
                    <a:p>
                      <a:pPr marL="0" lvl="0" indent="0" algn="ctr" defTabSz="457200" rtl="0" eaLnBrk="1" latinLnBrk="0" hangingPunct="1">
                        <a:buClr>
                          <a:schemeClr val="dk1"/>
                        </a:buClr>
                        <a:buNone/>
                      </a:pPr>
                      <a:endParaRPr lang="en-US" sz="1600" b="1">
                        <a:solidFill>
                          <a:srgbClr val="C00000"/>
                        </a:solidFill>
                        <a:latin typeface="Georgia Pro"/>
                      </a:endParaRPr>
                    </a:p>
                  </a:txBody>
                  <a:tcPr marL="54000" marR="54000" marT="54000" marB="54000" anchor="ctr">
                    <a:lnL w="0">
                      <a:noFill/>
                    </a:lnL>
                    <a:lnR w="0">
                      <a:noFill/>
                    </a:lnR>
                    <a:lnT w="0">
                      <a:noFill/>
                    </a:lnT>
                    <a:lnB w="0">
                      <a:noFill/>
                    </a:lnB>
                    <a:solidFill>
                      <a:schemeClr val="accent2">
                        <a:lumMod val="40000"/>
                        <a:lumOff val="60000"/>
                      </a:schemeClr>
                    </a:solidFill>
                  </a:tcPr>
                </a:tc>
                <a:tc>
                  <a:txBody>
                    <a:bodyPr/>
                    <a:lstStyle/>
                    <a:p>
                      <a:pPr marL="0" lvl="0" indent="0" algn="ctr" rtl="0" eaLnBrk="1" latinLnBrk="0" hangingPunct="1">
                        <a:lnSpc>
                          <a:spcPct val="100000"/>
                        </a:lnSpc>
                        <a:spcBef>
                          <a:spcPts val="0"/>
                        </a:spcBef>
                        <a:spcAft>
                          <a:spcPts val="0"/>
                        </a:spcAft>
                        <a:buClr>
                          <a:schemeClr val="dk1"/>
                        </a:buClr>
                        <a:buNone/>
                      </a:pPr>
                      <a:r>
                        <a:rPr lang="en-US" sz="1400" b="1" i="0" u="none" strike="noStrike" noProof="0">
                          <a:solidFill>
                            <a:schemeClr val="accent6">
                              <a:lumMod val="50000"/>
                            </a:schemeClr>
                          </a:solidFill>
                          <a:latin typeface="Georgia Pro"/>
                        </a:rPr>
                        <a:t>long-term vision and objectives,</a:t>
                      </a:r>
                      <a:endParaRPr lang="en-US" sz="1400" b="1" i="0" u="none" strike="noStrike">
                        <a:solidFill>
                          <a:schemeClr val="accent6">
                            <a:lumMod val="50000"/>
                          </a:schemeClr>
                        </a:solidFill>
                        <a:latin typeface="Georgia Pro"/>
                      </a:endParaRPr>
                    </a:p>
                    <a:p>
                      <a:pPr marL="0" lvl="0" indent="0" algn="ctr" defTabSz="457200">
                        <a:lnSpc>
                          <a:spcPct val="100000"/>
                        </a:lnSpc>
                        <a:spcBef>
                          <a:spcPts val="0"/>
                        </a:spcBef>
                        <a:spcAft>
                          <a:spcPts val="0"/>
                        </a:spcAft>
                        <a:buNone/>
                      </a:pPr>
                      <a:r>
                        <a:rPr lang="en-US" sz="1400" b="1" i="0" u="none" strike="noStrike" noProof="0">
                          <a:solidFill>
                            <a:schemeClr val="accent6">
                              <a:lumMod val="50000"/>
                            </a:schemeClr>
                          </a:solidFill>
                          <a:latin typeface="Georgia Pro"/>
                        </a:rPr>
                        <a:t> Operational Excellence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US"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US" sz="1400" b="1" i="0" u="none" strike="noStrike" noProof="0">
                          <a:solidFill>
                            <a:schemeClr val="accent6">
                              <a:lumMod val="50000"/>
                            </a:schemeClr>
                          </a:solidFill>
                          <a:latin typeface="Georgia Pro"/>
                        </a:rPr>
                        <a:t>Provide clear strategic direction, managing risks, ensuring financial sustainability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US"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US" sz="1400" b="1" i="0" u="none" strike="noStrike" noProof="0">
                          <a:solidFill>
                            <a:schemeClr val="accent6">
                              <a:lumMod val="50000"/>
                            </a:schemeClr>
                          </a:solidFill>
                          <a:latin typeface="Georgia Pro"/>
                        </a:rPr>
                        <a:t>Poor strategic decisions, fostering a toxic work culture, failing to adapt to market trends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US"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US" sz="1400" b="1" i="0" u="none" strike="noStrike" noProof="0">
                          <a:solidFill>
                            <a:schemeClr val="accent6">
                              <a:lumMod val="50000"/>
                            </a:schemeClr>
                          </a:solidFill>
                          <a:latin typeface="Georgia Pro"/>
                        </a:rPr>
                        <a:t>Weekly meetings, Quarterly or monthly strategy reviews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US"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Focused agenda, Ensure alignment with the company’s financial goals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US"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extLst>
                  <a:ext uri="{0D108BD9-81ED-4DB2-BD59-A6C34878D82A}">
                    <a16:rowId xmlns:a16="http://schemas.microsoft.com/office/drawing/2014/main" val="3391500821"/>
                  </a:ext>
                </a:extLst>
              </a:tr>
              <a:tr h="1470651">
                <a:tc>
                  <a:txBody>
                    <a:bodyPr/>
                    <a:lstStyle/>
                    <a:p>
                      <a:pPr marL="0" lvl="0" indent="0" algn="ctr" defTabSz="457200" rtl="0" eaLnBrk="1" fontAlgn="base" latinLnBrk="0" hangingPunct="1">
                        <a:lnSpc>
                          <a:spcPct val="100000"/>
                        </a:lnSpc>
                        <a:spcBef>
                          <a:spcPts val="0"/>
                        </a:spcBef>
                        <a:spcAft>
                          <a:spcPts val="0"/>
                        </a:spcAft>
                        <a:buClr>
                          <a:schemeClr val="dk1"/>
                        </a:buClr>
                        <a:buNone/>
                      </a:pPr>
                      <a:r>
                        <a:rPr lang="en-SG" sz="2000" b="1" i="0" u="none" strike="noStrike" kern="1200" noProof="0">
                          <a:solidFill>
                            <a:schemeClr val="accent6">
                              <a:lumMod val="50000"/>
                            </a:schemeClr>
                          </a:solidFill>
                          <a:latin typeface="Georgia Pro"/>
                          <a:ea typeface="+mn-ea"/>
                          <a:cs typeface="+mn-cs"/>
                        </a:rPr>
                        <a:t>SBG's Middle </a:t>
                      </a:r>
                      <a:endParaRPr lang="en-US" sz="2000" b="1" i="0" u="none" strike="noStrike" kern="1200">
                        <a:solidFill>
                          <a:schemeClr val="accent6">
                            <a:lumMod val="50000"/>
                          </a:schemeClr>
                        </a:solidFill>
                        <a:latin typeface="Georgia Pro"/>
                        <a:ea typeface="+mn-ea"/>
                        <a:cs typeface="+mn-cs"/>
                      </a:endParaRPr>
                    </a:p>
                    <a:p>
                      <a:pPr marL="0" lvl="0" indent="0" algn="ctr" defTabSz="457200" rtl="0" eaLnBrk="1" latinLnBrk="0" hangingPunct="1">
                        <a:lnSpc>
                          <a:spcPct val="100000"/>
                        </a:lnSpc>
                        <a:spcBef>
                          <a:spcPts val="0"/>
                        </a:spcBef>
                        <a:spcAft>
                          <a:spcPts val="0"/>
                        </a:spcAft>
                        <a:buClr>
                          <a:schemeClr val="dk1"/>
                        </a:buClr>
                        <a:buNone/>
                      </a:pPr>
                      <a:r>
                        <a:rPr lang="en-SG" sz="2000" b="1" i="0" u="none" strike="noStrike" kern="1200" noProof="0">
                          <a:solidFill>
                            <a:schemeClr val="accent6">
                              <a:lumMod val="50000"/>
                            </a:schemeClr>
                          </a:solidFill>
                          <a:latin typeface="Georgia Pro"/>
                          <a:ea typeface="+mn-ea"/>
                          <a:cs typeface="+mn-cs"/>
                        </a:rPr>
                        <a:t>Management   </a:t>
                      </a:r>
                      <a:endParaRPr lang="en-US" sz="2000" b="1" i="0" u="none" strike="noStrike" kern="1200">
                        <a:solidFill>
                          <a:schemeClr val="accent6">
                            <a:lumMod val="50000"/>
                          </a:schemeClr>
                        </a:solidFill>
                        <a:latin typeface="Georgia Pro"/>
                        <a:ea typeface="+mn-ea"/>
                        <a:cs typeface="+mn-cs"/>
                      </a:endParaRPr>
                    </a:p>
                    <a:p>
                      <a:pPr marL="0" lvl="0" indent="0" algn="ctr" defTabSz="457200" rtl="0" eaLnBrk="1" fontAlgn="base" latinLnBrk="0" hangingPunct="1">
                        <a:lnSpc>
                          <a:spcPct val="100000"/>
                        </a:lnSpc>
                        <a:spcBef>
                          <a:spcPts val="0"/>
                        </a:spcBef>
                        <a:spcAft>
                          <a:spcPts val="0"/>
                        </a:spcAft>
                        <a:buClr>
                          <a:schemeClr val="dk1"/>
                        </a:buClr>
                        <a:buNone/>
                      </a:pPr>
                      <a:endParaRPr lang="en-SG" sz="2000" b="1" i="0" u="none" strike="noStrike" kern="1200">
                        <a:solidFill>
                          <a:schemeClr val="accent6">
                            <a:lumMod val="50000"/>
                          </a:schemeClr>
                        </a:solidFill>
                        <a:latin typeface="Georgia Pro"/>
                        <a:ea typeface="+mn-ea"/>
                        <a:cs typeface="+mn-cs"/>
                      </a:endParaRPr>
                    </a:p>
                  </a:txBody>
                  <a:tcPr marL="54000" marR="54000" marT="54000" marB="54000" anchor="ctr">
                    <a:lnL w="0">
                      <a:noFill/>
                    </a:lnL>
                    <a:lnR w="0">
                      <a:noFill/>
                    </a:lnR>
                    <a:lnT w="0">
                      <a:noFill/>
                    </a:lnT>
                    <a:lnB w="0">
                      <a:noFill/>
                    </a:lnB>
                    <a:solidFill>
                      <a:schemeClr val="accent4">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C00000"/>
                          </a:solidFill>
                          <a:latin typeface="Georgia Pro"/>
                        </a:rPr>
                        <a:t>High </a:t>
                      </a:r>
                      <a:endParaRPr lang="en-US" sz="1600" b="1" i="0" u="none" strike="noStrike">
                        <a:solidFill>
                          <a:srgbClr val="C00000"/>
                        </a:solidFill>
                        <a:latin typeface="Georgia Pro"/>
                      </a:endParaRPr>
                    </a:p>
                    <a:p>
                      <a:pPr marL="0" lvl="0" indent="0" algn="ctr" defTabSz="457200" rtl="0" eaLnBrk="1" latinLnBrk="0" hangingPunct="1">
                        <a:buClr>
                          <a:schemeClr val="dk1"/>
                        </a:buClr>
                        <a:buNone/>
                      </a:pPr>
                      <a:endParaRPr lang="en-SG" sz="1600" b="1">
                        <a:solidFill>
                          <a:srgbClr val="C00000"/>
                        </a:solidFill>
                        <a:latin typeface="Georgia Pro"/>
                      </a:endParaRPr>
                    </a:p>
                  </a:txBody>
                  <a:tcPr marL="54000" marR="54000" marT="54000" marB="54000" anchor="ctr">
                    <a:lnL w="0">
                      <a:noFill/>
                    </a:lnL>
                    <a:lnR w="0">
                      <a:noFill/>
                    </a:lnR>
                    <a:lnT w="0">
                      <a:noFill/>
                    </a:lnT>
                    <a:lnB w="0">
                      <a:noFill/>
                    </a:lnB>
                    <a:solidFill>
                      <a:schemeClr val="accent2">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endParaRPr lang="en-SG" sz="1600" b="1" i="0" u="none" strike="noStrike" noProof="0">
                        <a:solidFill>
                          <a:srgbClr val="002060"/>
                        </a:solidFill>
                        <a:latin typeface="Georgia Pro"/>
                      </a:endParaRPr>
                    </a:p>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002060"/>
                          </a:solidFill>
                          <a:latin typeface="Georgia Pro"/>
                        </a:rPr>
                        <a:t>Medium </a:t>
                      </a:r>
                      <a:endParaRPr lang="en-US" sz="1600" b="1" i="0" u="none" strike="noStrike">
                        <a:solidFill>
                          <a:srgbClr val="002060"/>
                        </a:solidFill>
                        <a:latin typeface="Georgia Pro"/>
                      </a:endParaRPr>
                    </a:p>
                    <a:p>
                      <a:pPr marL="0" lvl="0" indent="0" algn="ctr" defTabSz="457200" rtl="0" eaLnBrk="1" latinLnBrk="0" hangingPunct="1">
                        <a:buClr>
                          <a:schemeClr val="dk1"/>
                        </a:buClr>
                        <a:buNone/>
                      </a:pPr>
                      <a:endParaRPr lang="en-SG" sz="1600" b="1">
                        <a:solidFill>
                          <a:srgbClr val="002060"/>
                        </a:solidFill>
                        <a:latin typeface="Georgia Pro"/>
                      </a:endParaRPr>
                    </a:p>
                  </a:txBody>
                  <a:tcPr marL="54000" marR="54000" marT="54000" marB="54000" anchor="ctr">
                    <a:lnL w="0">
                      <a:noFill/>
                    </a:lnL>
                    <a:lnR w="0">
                      <a:noFill/>
                    </a:lnR>
                    <a:lnT w="0">
                      <a:noFill/>
                    </a:lnT>
                    <a:lnB w="0">
                      <a:noFill/>
                    </a:lnB>
                    <a:solidFill>
                      <a:schemeClr val="accent1">
                        <a:lumMod val="20000"/>
                        <a:lumOff val="8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002060"/>
                          </a:solidFill>
                          <a:latin typeface="Georgia Pro"/>
                        </a:rPr>
                        <a:t>Medium </a:t>
                      </a:r>
                      <a:endParaRPr lang="en-US" sz="1600" b="1" i="0" u="none" strike="noStrike">
                        <a:solidFill>
                          <a:srgbClr val="002060"/>
                        </a:solidFill>
                        <a:latin typeface="Georgia Pro"/>
                      </a:endParaRPr>
                    </a:p>
                    <a:p>
                      <a:pPr marL="0" lvl="0" indent="0" algn="ctr" defTabSz="457200" rtl="0" eaLnBrk="1" latinLnBrk="0" hangingPunct="1">
                        <a:buClr>
                          <a:schemeClr val="dk1"/>
                        </a:buClr>
                        <a:buNone/>
                      </a:pPr>
                      <a:endParaRPr lang="en-SG" sz="1600" b="1">
                        <a:solidFill>
                          <a:srgbClr val="002060"/>
                        </a:solidFill>
                        <a:latin typeface="Georgia Pro"/>
                      </a:endParaRPr>
                    </a:p>
                  </a:txBody>
                  <a:tcPr marL="54000" marR="54000" marT="54000" marB="54000" anchor="ctr">
                    <a:lnL w="0">
                      <a:noFill/>
                    </a:lnL>
                    <a:lnR w="0">
                      <a:noFill/>
                    </a:lnR>
                    <a:lnT w="0">
                      <a:noFill/>
                    </a:lnT>
                    <a:lnB w="0">
                      <a:noFill/>
                    </a:lnB>
                    <a:solidFill>
                      <a:schemeClr val="accent1">
                        <a:lumMod val="20000"/>
                        <a:lumOff val="8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US" sz="1400" b="1" i="0" u="none" strike="noStrike" noProof="0">
                          <a:solidFill>
                            <a:schemeClr val="accent6">
                              <a:lumMod val="50000"/>
                            </a:schemeClr>
                          </a:solidFill>
                          <a:latin typeface="Georgia Pro"/>
                        </a:rPr>
                        <a:t>Oversight of day-to-day operations, ensuring team alignment with organizational goals </a:t>
                      </a:r>
                      <a:r>
                        <a:rPr lang="en-SG" sz="1400" b="1" i="0" u="none" strike="noStrike" noProof="0">
                          <a:solidFill>
                            <a:schemeClr val="accent6">
                              <a:lumMod val="50000"/>
                            </a:schemeClr>
                          </a:solidFill>
                          <a:latin typeface="Georgia Pro"/>
                        </a:rPr>
                        <a:t>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US" sz="1400" b="1" i="0" u="none" strike="noStrike" noProof="0">
                          <a:solidFill>
                            <a:schemeClr val="accent6">
                              <a:lumMod val="50000"/>
                            </a:schemeClr>
                          </a:solidFill>
                          <a:latin typeface="Georgia Pro"/>
                        </a:rPr>
                        <a:t>Provide ground-level feedback, bridge communication between senior management and employees </a:t>
                      </a:r>
                      <a:r>
                        <a:rPr lang="en-SG" sz="1400" b="1" i="0" u="none" strike="noStrike" noProof="0">
                          <a:solidFill>
                            <a:schemeClr val="accent6">
                              <a:lumMod val="50000"/>
                            </a:schemeClr>
                          </a:solidFill>
                          <a:latin typeface="Georgia Pro"/>
                        </a:rPr>
                        <a:t>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US" sz="1400" b="1" i="0" u="none" strike="noStrike" noProof="0">
                          <a:solidFill>
                            <a:schemeClr val="accent6">
                              <a:lumMod val="50000"/>
                            </a:schemeClr>
                          </a:solidFill>
                          <a:latin typeface="Georgia Pro"/>
                        </a:rPr>
                        <a:t>Misalignment with organizational vision, lack of clarity in directives </a:t>
                      </a:r>
                      <a:r>
                        <a:rPr lang="en-SG" sz="1400" b="1" i="0" u="none" strike="noStrike" noProof="0">
                          <a:solidFill>
                            <a:schemeClr val="accent6">
                              <a:lumMod val="50000"/>
                            </a:schemeClr>
                          </a:solidFill>
                          <a:latin typeface="Georgia Pro"/>
                        </a:rPr>
                        <a:t>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US" sz="1400" b="1" i="0" u="none" strike="noStrike" noProof="0">
                          <a:solidFill>
                            <a:schemeClr val="accent6">
                              <a:lumMod val="50000"/>
                            </a:schemeClr>
                          </a:solidFill>
                          <a:latin typeface="Georgia Pro"/>
                        </a:rPr>
                        <a:t>Monthly departmental meetings, periodic alignment sessions with senior management </a:t>
                      </a:r>
                      <a:r>
                        <a:rPr lang="en-SG" sz="1400" b="1" i="0" u="none" strike="noStrike" noProof="0">
                          <a:solidFill>
                            <a:schemeClr val="accent6">
                              <a:lumMod val="50000"/>
                            </a:schemeClr>
                          </a:solidFill>
                          <a:latin typeface="Georgia Pro"/>
                        </a:rPr>
                        <a:t>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US" sz="1400" b="1" i="0" u="none" strike="noStrike" noProof="0">
                          <a:solidFill>
                            <a:schemeClr val="accent6">
                              <a:lumMod val="50000"/>
                            </a:schemeClr>
                          </a:solidFill>
                          <a:latin typeface="Georgia Pro"/>
                        </a:rPr>
                        <a:t>They manage communication both upward and downward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extLst>
                  <a:ext uri="{0D108BD9-81ED-4DB2-BD59-A6C34878D82A}">
                    <a16:rowId xmlns:a16="http://schemas.microsoft.com/office/drawing/2014/main" val="552963567"/>
                  </a:ext>
                </a:extLst>
              </a:tr>
              <a:tr h="1205452">
                <a:tc>
                  <a:txBody>
                    <a:bodyPr/>
                    <a:lstStyle/>
                    <a:p>
                      <a:pPr marL="0" lvl="0" indent="0" algn="ctr" defTabSz="457200" rtl="0" eaLnBrk="1" fontAlgn="base" latinLnBrk="0" hangingPunct="1">
                        <a:lnSpc>
                          <a:spcPct val="100000"/>
                        </a:lnSpc>
                        <a:spcBef>
                          <a:spcPts val="0"/>
                        </a:spcBef>
                        <a:spcAft>
                          <a:spcPts val="0"/>
                        </a:spcAft>
                        <a:buClr>
                          <a:schemeClr val="dk1"/>
                        </a:buClr>
                        <a:buNone/>
                      </a:pPr>
                      <a:r>
                        <a:rPr lang="en-SG" sz="2000" b="1" i="0" u="none" strike="noStrike" kern="1200" noProof="0">
                          <a:solidFill>
                            <a:schemeClr val="accent6">
                              <a:lumMod val="50000"/>
                            </a:schemeClr>
                          </a:solidFill>
                          <a:latin typeface="Georgia Pro"/>
                          <a:ea typeface="+mn-ea"/>
                          <a:cs typeface="+mn-cs"/>
                        </a:rPr>
                        <a:t>Honeywell Digital team  </a:t>
                      </a:r>
                      <a:endParaRPr lang="en-US" sz="2000" b="1" i="0" u="none" strike="noStrike" kern="1200">
                        <a:solidFill>
                          <a:schemeClr val="accent6">
                            <a:lumMod val="50000"/>
                          </a:schemeClr>
                        </a:solidFill>
                        <a:latin typeface="Georgia Pro"/>
                        <a:ea typeface="+mn-ea"/>
                        <a:cs typeface="+mn-cs"/>
                      </a:endParaRPr>
                    </a:p>
                    <a:p>
                      <a:pPr marL="0" lvl="0" indent="0" algn="ctr" defTabSz="457200" rtl="0" eaLnBrk="1" fontAlgn="base" latinLnBrk="0" hangingPunct="1">
                        <a:lnSpc>
                          <a:spcPct val="100000"/>
                        </a:lnSpc>
                        <a:spcBef>
                          <a:spcPts val="0"/>
                        </a:spcBef>
                        <a:spcAft>
                          <a:spcPts val="0"/>
                        </a:spcAft>
                        <a:buClr>
                          <a:schemeClr val="dk1"/>
                        </a:buClr>
                        <a:buNone/>
                      </a:pPr>
                      <a:endParaRPr lang="en-SG" sz="2000" b="1" i="0" u="none" strike="noStrike" kern="1200">
                        <a:solidFill>
                          <a:schemeClr val="accent6">
                            <a:lumMod val="50000"/>
                          </a:schemeClr>
                        </a:solidFill>
                        <a:latin typeface="Georgia Pro"/>
                        <a:ea typeface="+mn-ea"/>
                        <a:cs typeface="+mn-cs"/>
                      </a:endParaRPr>
                    </a:p>
                  </a:txBody>
                  <a:tcPr marL="54000" marR="54000" marT="54000" marB="54000" anchor="ctr">
                    <a:lnL w="0">
                      <a:noFill/>
                    </a:lnL>
                    <a:lnR w="0">
                      <a:noFill/>
                    </a:lnR>
                    <a:lnT w="0">
                      <a:noFill/>
                    </a:lnT>
                    <a:lnB w="0">
                      <a:noFill/>
                    </a:lnB>
                    <a:solidFill>
                      <a:schemeClr val="accent4">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C00000"/>
                          </a:solidFill>
                          <a:latin typeface="Georgia Pro"/>
                        </a:rPr>
                        <a:t>High </a:t>
                      </a:r>
                      <a:endParaRPr lang="en-US" sz="1600" b="1" i="0" u="none" strike="noStrike">
                        <a:solidFill>
                          <a:srgbClr val="C00000"/>
                        </a:solidFill>
                        <a:latin typeface="Georgia Pro"/>
                      </a:endParaRPr>
                    </a:p>
                    <a:p>
                      <a:pPr marL="0" lvl="0" indent="0" algn="ctr" defTabSz="457200" rtl="0" eaLnBrk="1" latinLnBrk="0" hangingPunct="1">
                        <a:buClr>
                          <a:schemeClr val="dk1"/>
                        </a:buClr>
                        <a:buNone/>
                      </a:pPr>
                      <a:endParaRPr lang="en-SG" sz="1600" b="1">
                        <a:solidFill>
                          <a:srgbClr val="C00000"/>
                        </a:solidFill>
                        <a:latin typeface="Georgia Pro"/>
                      </a:endParaRPr>
                    </a:p>
                  </a:txBody>
                  <a:tcPr marL="54000" marR="54000" marT="54000" marB="54000" anchor="ctr">
                    <a:lnL w="0">
                      <a:noFill/>
                    </a:lnL>
                    <a:lnR w="0">
                      <a:noFill/>
                    </a:lnR>
                    <a:lnT w="0">
                      <a:noFill/>
                    </a:lnT>
                    <a:lnB w="0">
                      <a:noFill/>
                    </a:lnB>
                    <a:solidFill>
                      <a:schemeClr val="accent2">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C00000"/>
                          </a:solidFill>
                          <a:latin typeface="Georgia Pro"/>
                        </a:rPr>
                        <a:t>High </a:t>
                      </a:r>
                      <a:endParaRPr lang="en-US" sz="1600" b="1" i="0" u="none" strike="noStrike">
                        <a:solidFill>
                          <a:srgbClr val="C00000"/>
                        </a:solidFill>
                        <a:latin typeface="Georgia Pro"/>
                      </a:endParaRPr>
                    </a:p>
                    <a:p>
                      <a:pPr marL="0" lvl="0" indent="0" algn="ctr" defTabSz="457200" rtl="0" eaLnBrk="1" latinLnBrk="0" hangingPunct="1">
                        <a:buClr>
                          <a:schemeClr val="dk1"/>
                        </a:buClr>
                        <a:buNone/>
                      </a:pPr>
                      <a:endParaRPr lang="en-SG" sz="1600" b="1">
                        <a:solidFill>
                          <a:srgbClr val="002060"/>
                        </a:solidFill>
                        <a:latin typeface="Georgia Pro"/>
                      </a:endParaRPr>
                    </a:p>
                  </a:txBody>
                  <a:tcPr marL="54000" marR="54000" marT="54000" marB="54000" anchor="ctr">
                    <a:lnL w="0">
                      <a:noFill/>
                    </a:lnL>
                    <a:lnR w="0">
                      <a:noFill/>
                    </a:lnR>
                    <a:lnT w="0">
                      <a:noFill/>
                    </a:lnT>
                    <a:lnB w="0">
                      <a:noFill/>
                    </a:lnB>
                    <a:solidFill>
                      <a:schemeClr val="accent2">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002060"/>
                          </a:solidFill>
                          <a:latin typeface="Georgia Pro"/>
                        </a:rPr>
                        <a:t>Medium </a:t>
                      </a:r>
                      <a:endParaRPr lang="en-US" sz="1600" b="1" i="0" u="none" strike="noStrike">
                        <a:solidFill>
                          <a:srgbClr val="002060"/>
                        </a:solidFill>
                        <a:latin typeface="Georgia Pro"/>
                      </a:endParaRPr>
                    </a:p>
                    <a:p>
                      <a:pPr marL="0" lvl="0" indent="0" algn="ctr" defTabSz="457200" rtl="0" eaLnBrk="1" latinLnBrk="0" hangingPunct="1">
                        <a:buClr>
                          <a:schemeClr val="dk1"/>
                        </a:buClr>
                        <a:buNone/>
                      </a:pPr>
                      <a:endParaRPr lang="en-SG" sz="1600" b="1">
                        <a:solidFill>
                          <a:srgbClr val="002060"/>
                        </a:solidFill>
                        <a:latin typeface="Georgia Pro"/>
                      </a:endParaRPr>
                    </a:p>
                  </a:txBody>
                  <a:tcPr marL="54000" marR="54000" marT="54000" marB="54000" anchor="ctr">
                    <a:lnL w="0">
                      <a:noFill/>
                    </a:lnL>
                    <a:lnR w="0">
                      <a:noFill/>
                    </a:lnR>
                    <a:lnT w="0">
                      <a:noFill/>
                    </a:lnT>
                    <a:lnB w="0">
                      <a:noFill/>
                    </a:lnB>
                    <a:solidFill>
                      <a:schemeClr val="accent1">
                        <a:lumMod val="20000"/>
                        <a:lumOff val="80000"/>
                      </a:schemeClr>
                    </a:solidFill>
                  </a:tcPr>
                </a:tc>
                <a:tc>
                  <a:txBody>
                    <a:bodyPr/>
                    <a:lstStyle/>
                    <a:p>
                      <a:pPr marL="0" lvl="0" indent="0" algn="ctr"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Digital transformation, </a:t>
                      </a:r>
                      <a:endParaRPr lang="en-US" sz="1400" b="1" i="0" u="none" strike="noStrike">
                        <a:solidFill>
                          <a:schemeClr val="accent6">
                            <a:lumMod val="50000"/>
                          </a:schemeClr>
                        </a:solidFill>
                        <a:latin typeface="Georgia Pro"/>
                      </a:endParaRPr>
                    </a:p>
                    <a:p>
                      <a:pPr marL="0" lvl="0" indent="0" algn="ctr" defTabSz="457200">
                        <a:lnSpc>
                          <a:spcPct val="100000"/>
                        </a:lnSpc>
                        <a:spcBef>
                          <a:spcPts val="0"/>
                        </a:spcBef>
                        <a:spcAft>
                          <a:spcPts val="0"/>
                        </a:spcAft>
                        <a:buNone/>
                      </a:pPr>
                      <a:r>
                        <a:rPr lang="en-SG" sz="1400" b="1" i="0" u="none" strike="noStrike" noProof="0">
                          <a:solidFill>
                            <a:schemeClr val="accent6">
                              <a:lumMod val="50000"/>
                            </a:schemeClr>
                          </a:solidFill>
                          <a:latin typeface="Georgia Pro"/>
                        </a:rPr>
                        <a:t>Innovation and new product ideas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Explore emerging technologies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Challenges in translating research into viable products or solutions.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Regular meetings, brainstorming sessions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Inclination to provide </a:t>
                      </a:r>
                      <a:endParaRPr lang="en-US" sz="1400" b="1" i="0" u="none" strike="noStrike">
                        <a:solidFill>
                          <a:schemeClr val="accent6">
                            <a:lumMod val="50000"/>
                          </a:schemeClr>
                        </a:solidFill>
                        <a:latin typeface="Georgia Pro"/>
                      </a:endParaRPr>
                    </a:p>
                    <a:p>
                      <a:pPr marL="0" lvl="0" indent="0" algn="ctr" defTabSz="457200">
                        <a:lnSpc>
                          <a:spcPct val="100000"/>
                        </a:lnSpc>
                        <a:spcBef>
                          <a:spcPts val="0"/>
                        </a:spcBef>
                        <a:spcAft>
                          <a:spcPts val="0"/>
                        </a:spcAft>
                        <a:buNone/>
                      </a:pPr>
                      <a:r>
                        <a:rPr lang="en-SG" sz="1400" b="1" i="0" u="none" strike="noStrike" noProof="0">
                          <a:solidFill>
                            <a:schemeClr val="accent6">
                              <a:lumMod val="50000"/>
                            </a:schemeClr>
                          </a:solidFill>
                          <a:latin typeface="Georgia Pro"/>
                        </a:rPr>
                        <a:t>technical jargon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extLst>
                  <a:ext uri="{0D108BD9-81ED-4DB2-BD59-A6C34878D82A}">
                    <a16:rowId xmlns:a16="http://schemas.microsoft.com/office/drawing/2014/main" val="1655373642"/>
                  </a:ext>
                </a:extLst>
              </a:tr>
              <a:tr h="1253670">
                <a:tc>
                  <a:txBody>
                    <a:bodyPr/>
                    <a:lstStyle/>
                    <a:p>
                      <a:pPr marL="0" lvl="0" indent="0" algn="ctr" defTabSz="457200" rtl="0" eaLnBrk="1" fontAlgn="base" latinLnBrk="0" hangingPunct="1">
                        <a:lnSpc>
                          <a:spcPct val="100000"/>
                        </a:lnSpc>
                        <a:spcBef>
                          <a:spcPts val="0"/>
                        </a:spcBef>
                        <a:spcAft>
                          <a:spcPts val="0"/>
                        </a:spcAft>
                        <a:buClr>
                          <a:schemeClr val="dk1"/>
                        </a:buClr>
                        <a:buNone/>
                      </a:pPr>
                      <a:r>
                        <a:rPr lang="en-SG" sz="2000" b="1" i="0" u="none" strike="noStrike" kern="1200" noProof="0">
                          <a:solidFill>
                            <a:schemeClr val="accent6">
                              <a:lumMod val="50000"/>
                            </a:schemeClr>
                          </a:solidFill>
                          <a:latin typeface="Georgia Pro"/>
                          <a:ea typeface="+mn-ea"/>
                          <a:cs typeface="+mn-cs"/>
                        </a:rPr>
                        <a:t>Supply Chain </a:t>
                      </a:r>
                      <a:endParaRPr lang="en-US" sz="2000" b="1" i="0" u="none" strike="noStrike" kern="1200">
                        <a:solidFill>
                          <a:schemeClr val="accent6">
                            <a:lumMod val="50000"/>
                          </a:schemeClr>
                        </a:solidFill>
                        <a:latin typeface="Georgia Pro"/>
                        <a:ea typeface="+mn-ea"/>
                        <a:cs typeface="+mn-cs"/>
                      </a:endParaRPr>
                    </a:p>
                    <a:p>
                      <a:pPr marL="0" lvl="0" indent="0" algn="ctr" defTabSz="457200" rtl="0" eaLnBrk="1" latinLnBrk="0" hangingPunct="1">
                        <a:lnSpc>
                          <a:spcPct val="100000"/>
                        </a:lnSpc>
                        <a:spcBef>
                          <a:spcPts val="0"/>
                        </a:spcBef>
                        <a:spcAft>
                          <a:spcPts val="0"/>
                        </a:spcAft>
                        <a:buClr>
                          <a:schemeClr val="dk1"/>
                        </a:buClr>
                        <a:buNone/>
                      </a:pPr>
                      <a:r>
                        <a:rPr lang="en-SG" sz="2000" b="1" i="0" u="none" strike="noStrike" kern="1200" noProof="0">
                          <a:solidFill>
                            <a:schemeClr val="accent6">
                              <a:lumMod val="50000"/>
                            </a:schemeClr>
                          </a:solidFill>
                          <a:latin typeface="Georgia Pro"/>
                          <a:ea typeface="+mn-ea"/>
                          <a:cs typeface="+mn-cs"/>
                        </a:rPr>
                        <a:t>Teams </a:t>
                      </a:r>
                      <a:endParaRPr lang="en-US" sz="2000" b="1" i="0" u="none" strike="noStrike" kern="1200">
                        <a:solidFill>
                          <a:schemeClr val="accent6">
                            <a:lumMod val="50000"/>
                          </a:schemeClr>
                        </a:solidFill>
                        <a:latin typeface="Georgia Pro"/>
                        <a:ea typeface="+mn-ea"/>
                        <a:cs typeface="+mn-cs"/>
                      </a:endParaRPr>
                    </a:p>
                    <a:p>
                      <a:pPr marL="0" lvl="0" indent="0" algn="ctr" defTabSz="457200" rtl="0" eaLnBrk="1" fontAlgn="base" latinLnBrk="0" hangingPunct="1">
                        <a:lnSpc>
                          <a:spcPct val="100000"/>
                        </a:lnSpc>
                        <a:spcBef>
                          <a:spcPts val="0"/>
                        </a:spcBef>
                        <a:spcAft>
                          <a:spcPts val="0"/>
                        </a:spcAft>
                        <a:buClr>
                          <a:schemeClr val="dk1"/>
                        </a:buClr>
                        <a:buNone/>
                      </a:pPr>
                      <a:endParaRPr lang="en-SG" sz="2000" b="1" i="0" u="none" strike="noStrike" kern="1200">
                        <a:solidFill>
                          <a:schemeClr val="accent6">
                            <a:lumMod val="50000"/>
                          </a:schemeClr>
                        </a:solidFill>
                        <a:latin typeface="Georgia Pro"/>
                        <a:ea typeface="+mn-ea"/>
                        <a:cs typeface="+mn-cs"/>
                      </a:endParaRPr>
                    </a:p>
                  </a:txBody>
                  <a:tcPr marL="54000" marR="54000" marT="54000" marB="54000" anchor="ctr">
                    <a:lnL w="0">
                      <a:noFill/>
                    </a:lnL>
                    <a:lnR w="0">
                      <a:noFill/>
                    </a:lnR>
                    <a:lnT w="0">
                      <a:noFill/>
                    </a:lnT>
                    <a:lnB w="0">
                      <a:noFill/>
                    </a:lnB>
                    <a:solidFill>
                      <a:schemeClr val="accent4">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002060"/>
                          </a:solidFill>
                          <a:latin typeface="Georgia Pro"/>
                        </a:rPr>
                        <a:t>Medium </a:t>
                      </a:r>
                      <a:endParaRPr lang="en-US" sz="1600" b="1" i="0" u="none" strike="noStrike">
                        <a:solidFill>
                          <a:srgbClr val="002060"/>
                        </a:solidFill>
                        <a:latin typeface="Georgia Pro"/>
                      </a:endParaRPr>
                    </a:p>
                    <a:p>
                      <a:pPr marL="0" lvl="0" indent="0" algn="ctr" defTabSz="457200" rtl="0" eaLnBrk="1" latinLnBrk="0" hangingPunct="1">
                        <a:buClr>
                          <a:schemeClr val="dk1"/>
                        </a:buClr>
                        <a:buNone/>
                      </a:pPr>
                      <a:endParaRPr lang="en-SG" sz="1600" b="1">
                        <a:solidFill>
                          <a:schemeClr val="accent6">
                            <a:lumMod val="50000"/>
                          </a:schemeClr>
                        </a:solidFill>
                        <a:latin typeface="Georgia Pro"/>
                      </a:endParaRPr>
                    </a:p>
                  </a:txBody>
                  <a:tcPr marL="54000" marR="54000" marT="54000" marB="54000" anchor="ctr">
                    <a:lnL w="0">
                      <a:noFill/>
                    </a:lnL>
                    <a:lnR w="0">
                      <a:noFill/>
                    </a:lnR>
                    <a:lnT w="0">
                      <a:noFill/>
                    </a:lnT>
                    <a:lnB w="0">
                      <a:noFill/>
                    </a:lnB>
                    <a:solidFill>
                      <a:schemeClr val="accent1">
                        <a:lumMod val="20000"/>
                        <a:lumOff val="8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endParaRPr lang="en-SG" sz="1600" b="1" i="0" u="none" strike="noStrike" noProof="0">
                        <a:solidFill>
                          <a:srgbClr val="002060"/>
                        </a:solidFill>
                        <a:latin typeface="Georgia Pro"/>
                      </a:endParaRPr>
                    </a:p>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002060"/>
                          </a:solidFill>
                          <a:latin typeface="Georgia Pro"/>
                        </a:rPr>
                        <a:t>Medium </a:t>
                      </a:r>
                      <a:endParaRPr lang="en-US" sz="1600" b="1" i="0" u="none" strike="noStrike">
                        <a:solidFill>
                          <a:srgbClr val="002060"/>
                        </a:solidFill>
                        <a:latin typeface="Georgia Pro"/>
                      </a:endParaRPr>
                    </a:p>
                    <a:p>
                      <a:pPr marL="0" lvl="0" indent="0" algn="ctr" defTabSz="457200" rtl="0" eaLnBrk="1" latinLnBrk="0" hangingPunct="1">
                        <a:buClr>
                          <a:schemeClr val="dk1"/>
                        </a:buClr>
                        <a:buNone/>
                      </a:pPr>
                      <a:endParaRPr lang="en-SG" sz="1600" b="1">
                        <a:solidFill>
                          <a:srgbClr val="002060"/>
                        </a:solidFill>
                        <a:latin typeface="Georgia Pro"/>
                      </a:endParaRPr>
                    </a:p>
                  </a:txBody>
                  <a:tcPr marL="54000" marR="54000" marT="54000" marB="54000" anchor="ctr">
                    <a:lnL w="0">
                      <a:noFill/>
                    </a:lnL>
                    <a:lnR w="0">
                      <a:noFill/>
                    </a:lnR>
                    <a:lnT w="0">
                      <a:noFill/>
                    </a:lnT>
                    <a:lnB w="0">
                      <a:noFill/>
                    </a:lnB>
                    <a:solidFill>
                      <a:schemeClr val="accent1">
                        <a:lumMod val="20000"/>
                        <a:lumOff val="8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002060"/>
                          </a:solidFill>
                          <a:latin typeface="Georgia Pro"/>
                        </a:rPr>
                        <a:t>Medium </a:t>
                      </a:r>
                      <a:endParaRPr lang="en-US" sz="1600" b="1" i="0" u="none" strike="noStrike">
                        <a:solidFill>
                          <a:srgbClr val="002060"/>
                        </a:solidFill>
                        <a:latin typeface="Georgia Pro"/>
                      </a:endParaRPr>
                    </a:p>
                    <a:p>
                      <a:pPr marL="0" lvl="0" indent="0" algn="ctr" defTabSz="457200" rtl="0" eaLnBrk="1" latinLnBrk="0" hangingPunct="1">
                        <a:buClr>
                          <a:schemeClr val="dk1"/>
                        </a:buClr>
                        <a:buNone/>
                      </a:pPr>
                      <a:endParaRPr lang="en-SG" sz="1600" b="1">
                        <a:solidFill>
                          <a:srgbClr val="002060"/>
                        </a:solidFill>
                        <a:latin typeface="Georgia Pro"/>
                      </a:endParaRPr>
                    </a:p>
                  </a:txBody>
                  <a:tcPr marL="54000" marR="54000" marT="54000" marB="54000" anchor="ctr">
                    <a:lnL w="0">
                      <a:noFill/>
                    </a:lnL>
                    <a:lnR w="0">
                      <a:noFill/>
                    </a:lnR>
                    <a:lnT w="0">
                      <a:noFill/>
                    </a:lnT>
                    <a:lnB w="0">
                      <a:noFill/>
                    </a:lnB>
                    <a:solidFill>
                      <a:schemeClr val="accent1">
                        <a:lumMod val="20000"/>
                        <a:lumOff val="8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US" sz="1400" b="1" i="0" u="none" strike="noStrike" noProof="0">
                          <a:solidFill>
                            <a:schemeClr val="accent6">
                              <a:lumMod val="50000"/>
                            </a:schemeClr>
                          </a:solidFill>
                          <a:latin typeface="Georgia Pro"/>
                        </a:rPr>
                        <a:t>Efficient flow of goods and services </a:t>
                      </a:r>
                      <a:r>
                        <a:rPr lang="en-SG" sz="1400" b="1" i="0" u="none" strike="noStrike" noProof="0">
                          <a:solidFill>
                            <a:schemeClr val="accent6">
                              <a:lumMod val="50000"/>
                            </a:schemeClr>
                          </a:solidFill>
                          <a:latin typeface="Georgia Pro"/>
                        </a:rPr>
                        <a:t>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Ensuringseamless coordination, reliability, and efficiency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Failure to adapt to changing market conditions, disruptions in the supply chain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US" sz="1400" b="1" i="0" u="none" strike="noStrike" noProof="0">
                          <a:solidFill>
                            <a:schemeClr val="accent6">
                              <a:lumMod val="50000"/>
                            </a:schemeClr>
                          </a:solidFill>
                          <a:latin typeface="Georgia Pro"/>
                        </a:rPr>
                        <a:t>Regular(weekly/monthly) meetings. Workshops and trainings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US"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Having clear, </a:t>
                      </a:r>
                      <a:endParaRPr lang="en-US" sz="1400" b="1" i="0" u="none" strike="noStrike">
                        <a:solidFill>
                          <a:schemeClr val="accent6">
                            <a:lumMod val="50000"/>
                          </a:schemeClr>
                        </a:solidFill>
                        <a:latin typeface="Georgia Pro"/>
                      </a:endParaRPr>
                    </a:p>
                    <a:p>
                      <a:pPr marL="0" lvl="0" indent="0" algn="ctr" defTabSz="457200">
                        <a:lnSpc>
                          <a:spcPct val="100000"/>
                        </a:lnSpc>
                        <a:spcBef>
                          <a:spcPts val="0"/>
                        </a:spcBef>
                        <a:spcAft>
                          <a:spcPts val="0"/>
                        </a:spcAft>
                        <a:buNone/>
                      </a:pPr>
                      <a:r>
                        <a:rPr lang="en-SG" sz="1400" b="1" i="0" u="none" strike="noStrike" noProof="0">
                          <a:solidFill>
                            <a:schemeClr val="accent6">
                              <a:lumMod val="50000"/>
                            </a:schemeClr>
                          </a:solidFill>
                          <a:latin typeface="Georgia Pro"/>
                        </a:rPr>
                        <a:t>transparent messages and receptive to feedback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US"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extLst>
                  <a:ext uri="{0D108BD9-81ED-4DB2-BD59-A6C34878D82A}">
                    <a16:rowId xmlns:a16="http://schemas.microsoft.com/office/drawing/2014/main" val="400051928"/>
                  </a:ext>
                </a:extLst>
              </a:tr>
              <a:tr h="1253670">
                <a:tc>
                  <a:txBody>
                    <a:bodyPr/>
                    <a:lstStyle/>
                    <a:p>
                      <a:pPr marL="0" lvl="0" indent="0" algn="ctr" defTabSz="457200" rtl="0" eaLnBrk="1" fontAlgn="base" latinLnBrk="0" hangingPunct="1">
                        <a:lnSpc>
                          <a:spcPct val="100000"/>
                        </a:lnSpc>
                        <a:spcBef>
                          <a:spcPts val="0"/>
                        </a:spcBef>
                        <a:spcAft>
                          <a:spcPts val="0"/>
                        </a:spcAft>
                        <a:buClr>
                          <a:schemeClr val="dk1"/>
                        </a:buClr>
                        <a:buNone/>
                      </a:pPr>
                      <a:r>
                        <a:rPr lang="en-SG" sz="2000" b="1" i="0" u="none" strike="noStrike" kern="1200" noProof="0">
                          <a:solidFill>
                            <a:schemeClr val="accent6">
                              <a:lumMod val="50000"/>
                            </a:schemeClr>
                          </a:solidFill>
                          <a:latin typeface="Georgia Pro"/>
                          <a:ea typeface="+mn-ea"/>
                          <a:cs typeface="+mn-cs"/>
                        </a:rPr>
                        <a:t>Other Employees </a:t>
                      </a:r>
                      <a:endParaRPr lang="en-US" sz="2000" b="1" i="0" u="none" strike="noStrike" kern="1200">
                        <a:solidFill>
                          <a:schemeClr val="accent6">
                            <a:lumMod val="50000"/>
                          </a:schemeClr>
                        </a:solidFill>
                        <a:latin typeface="Georgia Pro"/>
                        <a:ea typeface="+mn-ea"/>
                        <a:cs typeface="+mn-cs"/>
                      </a:endParaRPr>
                    </a:p>
                    <a:p>
                      <a:pPr marL="0" lvl="0" indent="0" algn="ctr" defTabSz="457200" rtl="0" eaLnBrk="1" fontAlgn="base" latinLnBrk="0" hangingPunct="1">
                        <a:lnSpc>
                          <a:spcPct val="100000"/>
                        </a:lnSpc>
                        <a:spcBef>
                          <a:spcPts val="0"/>
                        </a:spcBef>
                        <a:spcAft>
                          <a:spcPts val="0"/>
                        </a:spcAft>
                        <a:buClr>
                          <a:schemeClr val="dk1"/>
                        </a:buClr>
                        <a:buNone/>
                      </a:pPr>
                      <a:endParaRPr lang="en-SG" sz="2000" b="1" i="0" u="none" strike="noStrike" kern="1200">
                        <a:solidFill>
                          <a:schemeClr val="accent6">
                            <a:lumMod val="50000"/>
                          </a:schemeClr>
                        </a:solidFill>
                        <a:latin typeface="Georgia Pro"/>
                        <a:ea typeface="+mn-ea"/>
                        <a:cs typeface="+mn-cs"/>
                      </a:endParaRPr>
                    </a:p>
                  </a:txBody>
                  <a:tcPr marL="54000" marR="54000" marT="54000" marB="54000" anchor="ctr">
                    <a:lnL w="0">
                      <a:noFill/>
                    </a:lnL>
                    <a:lnR w="0">
                      <a:noFill/>
                    </a:lnR>
                    <a:lnT w="0">
                      <a:noFill/>
                    </a:lnT>
                    <a:lnB w="0">
                      <a:noFill/>
                    </a:lnB>
                    <a:solidFill>
                      <a:schemeClr val="accent4">
                        <a:lumMod val="40000"/>
                        <a:lumOff val="6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chemeClr val="accent6">
                              <a:lumMod val="50000"/>
                            </a:schemeClr>
                          </a:solidFill>
                          <a:latin typeface="Georgia Pro"/>
                        </a:rPr>
                        <a:t>Low </a:t>
                      </a:r>
                      <a:endParaRPr lang="en-US" sz="16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600" b="1">
                        <a:solidFill>
                          <a:schemeClr val="accent6">
                            <a:lumMod val="50000"/>
                          </a:schemeClr>
                        </a:solidFill>
                        <a:latin typeface="Georgia Pro"/>
                      </a:endParaRPr>
                    </a:p>
                  </a:txBody>
                  <a:tcPr marL="54000" marR="54000" marT="54000" marB="54000" anchor="ctr">
                    <a:lnL w="0">
                      <a:noFill/>
                    </a:lnL>
                    <a:lnR w="0">
                      <a:noFill/>
                    </a:lnR>
                    <a:lnT w="0">
                      <a:noFill/>
                    </a:lnT>
                    <a:lnB w="0">
                      <a:noFill/>
                    </a:lnB>
                    <a:solidFill>
                      <a:schemeClr val="accent6">
                        <a:lumMod val="20000"/>
                        <a:lumOff val="8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kern="1200" noProof="0">
                          <a:solidFill>
                            <a:srgbClr val="002060"/>
                          </a:solidFill>
                          <a:latin typeface="Georgia Pro"/>
                        </a:rPr>
                        <a:t>Medium </a:t>
                      </a:r>
                      <a:endParaRPr lang="en-US" sz="1600" b="1" i="0" u="none" strike="noStrike">
                        <a:solidFill>
                          <a:srgbClr val="002060"/>
                        </a:solidFill>
                        <a:latin typeface="Georgia Pro"/>
                      </a:endParaRPr>
                    </a:p>
                    <a:p>
                      <a:pPr marL="0" lvl="0" indent="0" algn="ctr" defTabSz="457200" rtl="0" eaLnBrk="1" latinLnBrk="0" hangingPunct="1">
                        <a:buClr>
                          <a:schemeClr val="dk1"/>
                        </a:buClr>
                        <a:buNone/>
                      </a:pPr>
                      <a:endParaRPr lang="en-SG" sz="1600" b="1" kern="1200">
                        <a:solidFill>
                          <a:srgbClr val="002060"/>
                        </a:solidFill>
                        <a:latin typeface="Georgia Pro"/>
                        <a:ea typeface="+mn-ea"/>
                        <a:cs typeface="+mn-cs"/>
                      </a:endParaRPr>
                    </a:p>
                  </a:txBody>
                  <a:tcPr marL="54000" marR="54000" marT="54000" marB="54000" anchor="ctr">
                    <a:lnL w="0">
                      <a:noFill/>
                    </a:lnL>
                    <a:lnR w="0">
                      <a:noFill/>
                    </a:lnR>
                    <a:lnT w="0">
                      <a:noFill/>
                    </a:lnT>
                    <a:lnB w="0">
                      <a:noFill/>
                    </a:lnB>
                    <a:solidFill>
                      <a:schemeClr val="accent1">
                        <a:lumMod val="20000"/>
                        <a:lumOff val="8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600" b="1" i="0" u="none" strike="noStrike" noProof="0">
                          <a:solidFill>
                            <a:srgbClr val="002060"/>
                          </a:solidFill>
                          <a:latin typeface="Georgia Pro"/>
                        </a:rPr>
                        <a:t>Medium </a:t>
                      </a:r>
                      <a:endParaRPr lang="en-US" sz="1600" b="1" i="0" u="none" strike="noStrike">
                        <a:solidFill>
                          <a:srgbClr val="002060"/>
                        </a:solidFill>
                        <a:latin typeface="Georgia Pro"/>
                      </a:endParaRPr>
                    </a:p>
                    <a:p>
                      <a:pPr marL="0" lvl="0" indent="0" algn="ctr" defTabSz="457200" rtl="0" eaLnBrk="1" latinLnBrk="0" hangingPunct="1">
                        <a:buClr>
                          <a:schemeClr val="dk1"/>
                        </a:buClr>
                        <a:buNone/>
                      </a:pPr>
                      <a:endParaRPr lang="en-US" sz="1600" b="1">
                        <a:solidFill>
                          <a:srgbClr val="002060"/>
                        </a:solidFill>
                        <a:latin typeface="Georgia Pro"/>
                      </a:endParaRPr>
                    </a:p>
                  </a:txBody>
                  <a:tcPr marL="54000" marR="54000" marT="54000" marB="54000" anchor="ctr">
                    <a:lnL w="0">
                      <a:noFill/>
                    </a:lnL>
                    <a:lnR w="0">
                      <a:noFill/>
                    </a:lnR>
                    <a:lnT w="0">
                      <a:noFill/>
                    </a:lnT>
                    <a:lnB w="0">
                      <a:noFill/>
                    </a:lnB>
                    <a:solidFill>
                      <a:schemeClr val="accent1">
                        <a:lumMod val="20000"/>
                        <a:lumOff val="80000"/>
                      </a:schemeClr>
                    </a:solidFill>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Workplace processes, Personal &amp; career growth.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US"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Collaborative efforts </a:t>
                      </a:r>
                      <a:endParaRPr lang="en-US" sz="1400" b="1" i="0" u="none" strike="noStrike">
                        <a:solidFill>
                          <a:schemeClr val="accent6">
                            <a:lumMod val="50000"/>
                          </a:schemeClr>
                        </a:solidFill>
                        <a:latin typeface="Georgia Pro"/>
                      </a:endParaRPr>
                    </a:p>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can drive the company forward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Resistance to change, low morale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Company-wide face to face presentations, training sessions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tc>
                  <a:txBody>
                    <a:bodyPr/>
                    <a:lstStyle/>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Highlight long term </a:t>
                      </a:r>
                      <a:endParaRPr lang="en-US" sz="1400" b="1" i="0" u="none" strike="noStrike">
                        <a:solidFill>
                          <a:schemeClr val="accent6">
                            <a:lumMod val="50000"/>
                          </a:schemeClr>
                        </a:solidFill>
                        <a:latin typeface="Georgia Pro"/>
                      </a:endParaRPr>
                    </a:p>
                    <a:p>
                      <a:pPr marL="0" lvl="0" indent="0" algn="ctr" defTabSz="457200" rtl="0" eaLnBrk="1" latinLnBrk="0" hangingPunct="1">
                        <a:lnSpc>
                          <a:spcPct val="100000"/>
                        </a:lnSpc>
                        <a:spcBef>
                          <a:spcPts val="0"/>
                        </a:spcBef>
                        <a:spcAft>
                          <a:spcPts val="0"/>
                        </a:spcAft>
                        <a:buClr>
                          <a:schemeClr val="dk1"/>
                        </a:buClr>
                        <a:buNone/>
                      </a:pPr>
                      <a:r>
                        <a:rPr lang="en-SG" sz="1400" b="1" i="0" u="none" strike="noStrike" noProof="0">
                          <a:solidFill>
                            <a:schemeClr val="accent6">
                              <a:lumMod val="50000"/>
                            </a:schemeClr>
                          </a:solidFill>
                          <a:latin typeface="Georgia Pro"/>
                        </a:rPr>
                        <a:t>benefits and individual growth  </a:t>
                      </a:r>
                      <a:endParaRPr lang="en-US" sz="1400" b="1" i="0" u="none" strike="noStrike">
                        <a:solidFill>
                          <a:schemeClr val="accent6">
                            <a:lumMod val="50000"/>
                          </a:schemeClr>
                        </a:solidFill>
                        <a:latin typeface="Georgia Pro"/>
                      </a:endParaRPr>
                    </a:p>
                    <a:p>
                      <a:pPr marL="0" lvl="0" indent="0" algn="ctr" defTabSz="457200" rtl="0" eaLnBrk="1" latinLnBrk="0" hangingPunct="1">
                        <a:buClr>
                          <a:schemeClr val="dk1"/>
                        </a:buClr>
                        <a:buNone/>
                      </a:pPr>
                      <a:endParaRPr lang="en-SG" sz="1400" b="1">
                        <a:solidFill>
                          <a:schemeClr val="accent6">
                            <a:lumMod val="50000"/>
                          </a:schemeClr>
                        </a:solidFill>
                        <a:latin typeface="Georgia Pro"/>
                      </a:endParaRPr>
                    </a:p>
                  </a:txBody>
                  <a:tcPr marL="108000" marR="108000" marT="54000" marB="54000" anchor="ctr">
                    <a:lnL w="0">
                      <a:noFill/>
                    </a:lnL>
                    <a:lnR w="0">
                      <a:noFill/>
                    </a:lnR>
                    <a:lnT w="0">
                      <a:noFill/>
                    </a:lnT>
                    <a:lnB w="0">
                      <a:noFill/>
                    </a:lnB>
                  </a:tcPr>
                </a:tc>
                <a:extLst>
                  <a:ext uri="{0D108BD9-81ED-4DB2-BD59-A6C34878D82A}">
                    <a16:rowId xmlns:a16="http://schemas.microsoft.com/office/drawing/2014/main" val="2862647555"/>
                  </a:ext>
                </a:extLst>
              </a:tr>
            </a:tbl>
          </a:graphicData>
        </a:graphic>
      </p:graphicFrame>
      <p:sp>
        <p:nvSpPr>
          <p:cNvPr id="3" name="Slide Number Placeholder 2">
            <a:extLst>
              <a:ext uri="{FF2B5EF4-FFF2-40B4-BE49-F238E27FC236}">
                <a16:creationId xmlns:a16="http://schemas.microsoft.com/office/drawing/2014/main" id="{8CF2FA08-B194-90AA-A89E-C89397022775}"/>
              </a:ext>
            </a:extLst>
          </p:cNvPr>
          <p:cNvSpPr>
            <a:spLocks noGrp="1"/>
          </p:cNvSpPr>
          <p:nvPr>
            <p:ph type="sldNum" sz="quarter" idx="4"/>
          </p:nvPr>
        </p:nvSpPr>
        <p:spPr>
          <a:xfrm>
            <a:off x="13858953" y="9662501"/>
            <a:ext cx="4114800" cy="547688"/>
          </a:xfrm>
        </p:spPr>
        <p:txBody>
          <a:bodyPr/>
          <a:lstStyle/>
          <a:p>
            <a:fld id="{23E8AA63-D1AC-41E1-A60B-B3EC7010A9E5}" type="slidenum">
              <a:rPr lang="en-SG" smtClean="0"/>
              <a:t>17</a:t>
            </a:fld>
            <a:endParaRPr lang="en-SG"/>
          </a:p>
        </p:txBody>
      </p:sp>
      <p:sp>
        <p:nvSpPr>
          <p:cNvPr id="5" name="Freeform 14">
            <a:extLst>
              <a:ext uri="{FF2B5EF4-FFF2-40B4-BE49-F238E27FC236}">
                <a16:creationId xmlns:a16="http://schemas.microsoft.com/office/drawing/2014/main" id="{7343CF5A-319E-A7C2-180F-62F94182AA15}"/>
              </a:ext>
            </a:extLst>
          </p:cNvPr>
          <p:cNvSpPr/>
          <p:nvPr/>
        </p:nvSpPr>
        <p:spPr>
          <a:xfrm>
            <a:off x="13335307" y="-689"/>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Tree>
    <p:extLst>
      <p:ext uri="{BB962C8B-B14F-4D97-AF65-F5344CB8AC3E}">
        <p14:creationId xmlns:p14="http://schemas.microsoft.com/office/powerpoint/2010/main" val="2140314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61" y="-223051"/>
            <a:ext cx="14743997" cy="1732640"/>
          </a:xfrm>
        </p:spPr>
        <p:txBody>
          <a:bodyPr>
            <a:normAutofit/>
          </a:bodyPr>
          <a:lstStyle/>
          <a:p>
            <a:pPr algn="l"/>
            <a:r>
              <a:rPr lang="en-US" sz="5000">
                <a:solidFill>
                  <a:schemeClr val="accent6">
                    <a:lumMod val="50000"/>
                  </a:schemeClr>
                </a:solidFill>
                <a:latin typeface="Ovo"/>
                <a:cs typeface="Arial"/>
              </a:rPr>
              <a:t>Communication Management (INTERNAL 1/2)</a:t>
            </a:r>
          </a:p>
        </p:txBody>
      </p:sp>
      <p:sp>
        <p:nvSpPr>
          <p:cNvPr id="5" name="TextBox 4">
            <a:extLst>
              <a:ext uri="{FF2B5EF4-FFF2-40B4-BE49-F238E27FC236}">
                <a16:creationId xmlns:a16="http://schemas.microsoft.com/office/drawing/2014/main" id="{2369F47B-DB41-37B6-334A-91B757FB68D8}"/>
              </a:ext>
            </a:extLst>
          </p:cNvPr>
          <p:cNvSpPr txBox="1"/>
          <p:nvPr/>
        </p:nvSpPr>
        <p:spPr>
          <a:xfrm>
            <a:off x="656931" y="1096889"/>
            <a:ext cx="18231582" cy="507831"/>
          </a:xfrm>
          <a:prstGeom prst="rect">
            <a:avLst/>
          </a:prstGeom>
          <a:noFill/>
        </p:spPr>
        <p:txBody>
          <a:bodyPr wrap="square" lIns="91440" tIns="45720" rIns="91440" bIns="45720" anchor="t">
            <a:spAutoFit/>
          </a:bodyPr>
          <a:lstStyle/>
          <a:p>
            <a:r>
              <a:rPr lang="en-SG" sz="2700">
                <a:solidFill>
                  <a:schemeClr val="accent6">
                    <a:lumMod val="50000"/>
                  </a:schemeClr>
                </a:solidFill>
                <a:latin typeface="Georgia Pro"/>
              </a:rPr>
              <a:t>WHY (Objective): Ensure all stakeholders are aware and aligned with the proposed change management plan</a:t>
            </a:r>
          </a:p>
        </p:txBody>
      </p:sp>
      <p:sp>
        <p:nvSpPr>
          <p:cNvPr id="4" name="Slide Number Placeholder 3">
            <a:extLst>
              <a:ext uri="{FF2B5EF4-FFF2-40B4-BE49-F238E27FC236}">
                <a16:creationId xmlns:a16="http://schemas.microsoft.com/office/drawing/2014/main" id="{6CF96A37-AE80-EFFE-F410-1E6DE5007D02}"/>
              </a:ext>
            </a:extLst>
          </p:cNvPr>
          <p:cNvSpPr>
            <a:spLocks noGrp="1"/>
          </p:cNvSpPr>
          <p:nvPr>
            <p:ph type="sldNum" sz="quarter" idx="4"/>
          </p:nvPr>
        </p:nvSpPr>
        <p:spPr>
          <a:xfrm>
            <a:off x="13973175" y="9505820"/>
            <a:ext cx="4114800" cy="547688"/>
          </a:xfrm>
        </p:spPr>
        <p:txBody>
          <a:bodyPr/>
          <a:lstStyle/>
          <a:p>
            <a:fld id="{23E8AA63-D1AC-41E1-A60B-B3EC7010A9E5}" type="slidenum">
              <a:rPr lang="en-SG" smtClean="0"/>
              <a:t>18</a:t>
            </a:fld>
            <a:endParaRPr lang="en-SG"/>
          </a:p>
        </p:txBody>
      </p:sp>
      <p:sp>
        <p:nvSpPr>
          <p:cNvPr id="6" name="Freeform 14">
            <a:extLst>
              <a:ext uri="{FF2B5EF4-FFF2-40B4-BE49-F238E27FC236}">
                <a16:creationId xmlns:a16="http://schemas.microsoft.com/office/drawing/2014/main" id="{F61BE179-9AF4-EC14-15C8-005CC3B475B4}"/>
              </a:ext>
            </a:extLst>
          </p:cNvPr>
          <p:cNvSpPr/>
          <p:nvPr/>
        </p:nvSpPr>
        <p:spPr>
          <a:xfrm>
            <a:off x="13598703" y="16929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graphicFrame>
        <p:nvGraphicFramePr>
          <p:cNvPr id="8" name="Table 7">
            <a:extLst>
              <a:ext uri="{FF2B5EF4-FFF2-40B4-BE49-F238E27FC236}">
                <a16:creationId xmlns:a16="http://schemas.microsoft.com/office/drawing/2014/main" id="{173606EE-1E20-596B-06EA-3869EE5FA525}"/>
              </a:ext>
            </a:extLst>
          </p:cNvPr>
          <p:cNvGraphicFramePr>
            <a:graphicFrameLocks noGrp="1"/>
          </p:cNvGraphicFramePr>
          <p:nvPr>
            <p:extLst>
              <p:ext uri="{D42A27DB-BD31-4B8C-83A1-F6EECF244321}">
                <p14:modId xmlns:p14="http://schemas.microsoft.com/office/powerpoint/2010/main" val="4106737229"/>
              </p:ext>
            </p:extLst>
          </p:nvPr>
        </p:nvGraphicFramePr>
        <p:xfrm>
          <a:off x="0" y="1975282"/>
          <a:ext cx="18235125" cy="8268613"/>
        </p:xfrm>
        <a:graphic>
          <a:graphicData uri="http://schemas.openxmlformats.org/drawingml/2006/table">
            <a:tbl>
              <a:tblPr bandRow="1">
                <a:tableStyleId>{5C22544A-7EE6-4342-B048-85BDC9FD1C3A}</a:tableStyleId>
              </a:tblPr>
              <a:tblGrid>
                <a:gridCol w="3815212">
                  <a:extLst>
                    <a:ext uri="{9D8B030D-6E8A-4147-A177-3AD203B41FA5}">
                      <a16:colId xmlns:a16="http://schemas.microsoft.com/office/drawing/2014/main" val="1763598904"/>
                    </a:ext>
                  </a:extLst>
                </a:gridCol>
                <a:gridCol w="3815212">
                  <a:extLst>
                    <a:ext uri="{9D8B030D-6E8A-4147-A177-3AD203B41FA5}">
                      <a16:colId xmlns:a16="http://schemas.microsoft.com/office/drawing/2014/main" val="4082877147"/>
                    </a:ext>
                  </a:extLst>
                </a:gridCol>
                <a:gridCol w="3815212">
                  <a:extLst>
                    <a:ext uri="{9D8B030D-6E8A-4147-A177-3AD203B41FA5}">
                      <a16:colId xmlns:a16="http://schemas.microsoft.com/office/drawing/2014/main" val="1011300982"/>
                    </a:ext>
                  </a:extLst>
                </a:gridCol>
                <a:gridCol w="2635897">
                  <a:extLst>
                    <a:ext uri="{9D8B030D-6E8A-4147-A177-3AD203B41FA5}">
                      <a16:colId xmlns:a16="http://schemas.microsoft.com/office/drawing/2014/main" val="3281976623"/>
                    </a:ext>
                  </a:extLst>
                </a:gridCol>
                <a:gridCol w="4153592">
                  <a:extLst>
                    <a:ext uri="{9D8B030D-6E8A-4147-A177-3AD203B41FA5}">
                      <a16:colId xmlns:a16="http://schemas.microsoft.com/office/drawing/2014/main" val="4008725378"/>
                    </a:ext>
                  </a:extLst>
                </a:gridCol>
              </a:tblGrid>
              <a:tr h="974745">
                <a:tc>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Who</a:t>
                      </a:r>
                    </a:p>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(Stakeholder)</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100"/>
                    </a:solidFill>
                  </a:tcPr>
                </a:tc>
                <a:tc>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What </a:t>
                      </a:r>
                    </a:p>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(Message)</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100"/>
                    </a:solidFill>
                  </a:tcPr>
                </a:tc>
                <a:tc>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How </a:t>
                      </a:r>
                    </a:p>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(Channel)</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100"/>
                    </a:solidFill>
                  </a:tcPr>
                </a:tc>
                <a:tc>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When (Frequency)</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100"/>
                    </a:solidFill>
                  </a:tcPr>
                </a:tc>
                <a:tc>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Remarks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100"/>
                    </a:solidFill>
                  </a:tcPr>
                </a:tc>
                <a:extLst>
                  <a:ext uri="{0D108BD9-81ED-4DB2-BD59-A6C34878D82A}">
                    <a16:rowId xmlns:a16="http://schemas.microsoft.com/office/drawing/2014/main" val="355702091"/>
                  </a:ext>
                </a:extLst>
              </a:tr>
              <a:tr h="1096589">
                <a:tc rowSpan="3">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Board of Directors</a:t>
                      </a:r>
                    </a:p>
                  </a:txBody>
                  <a:tcPr marL="35995" marR="35995" marT="35995" marB="35995"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Change management plan proposal, Implementation details and methods of measuring impact  </a:t>
                      </a:r>
                    </a:p>
                  </a:txBody>
                  <a:tcPr anchor="ctr">
                    <a:lnL w="23089"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Proposal presentation (Engagement)</a:t>
                      </a:r>
                    </a:p>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Planning Retreat (Dialogue)</a:t>
                      </a:r>
                    </a:p>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Detailed report (Notification)</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Project start</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chemeClr val="accent6">
                        <a:lumMod val="20000"/>
                        <a:lumOff val="80000"/>
                      </a:schemeClr>
                    </a:solidFill>
                  </a:tcPr>
                </a:tc>
                <a:tc rowSpan="3">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Obtain alignment with board members on the change plan and maintain trust via regular status updates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extLst>
                  <a:ext uri="{0D108BD9-81ED-4DB2-BD59-A6C34878D82A}">
                    <a16:rowId xmlns:a16="http://schemas.microsoft.com/office/drawing/2014/main" val="3732987704"/>
                  </a:ext>
                </a:extLst>
              </a:tr>
              <a:tr h="438636">
                <a:tc vMerge="1">
                  <a:txBody>
                    <a:bodyPr/>
                    <a:lstStyle/>
                    <a:p>
                      <a:endParaRPr lang="en-GB"/>
                    </a:p>
                  </a:txBody>
                  <a:tcPr/>
                </a:tc>
                <a:tc rowSpan="2">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Change management progress updates</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E8CA"/>
                    </a:solidFill>
                  </a:tcPr>
                </a:tc>
                <a:tc rowSpan="2">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Board meetings (Engagement)</a:t>
                      </a:r>
                    </a:p>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Progress Reports (Notification)</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Quarterly </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6">
                        <a:lumMod val="40000"/>
                        <a:lumOff val="60000"/>
                      </a:schemeClr>
                    </a:solidFill>
                  </a:tcPr>
                </a:tc>
                <a:tc vMerge="1">
                  <a:txBody>
                    <a:bodyPr/>
                    <a:lstStyle/>
                    <a:p>
                      <a:endParaRPr lang="en-GB"/>
                    </a:p>
                  </a:txBody>
                  <a:tcPr/>
                </a:tc>
                <a:extLst>
                  <a:ext uri="{0D108BD9-81ED-4DB2-BD59-A6C34878D82A}">
                    <a16:rowId xmlns:a16="http://schemas.microsoft.com/office/drawing/2014/main" val="547979900"/>
                  </a:ext>
                </a:extLst>
              </a:tr>
              <a:tr h="438636">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Monthly</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5">
                        <a:lumMod val="20000"/>
                        <a:lumOff val="80000"/>
                      </a:schemeClr>
                    </a:solidFill>
                  </a:tcPr>
                </a:tc>
                <a:tc vMerge="1">
                  <a:txBody>
                    <a:bodyPr/>
                    <a:lstStyle/>
                    <a:p>
                      <a:endParaRPr lang="en-GB"/>
                    </a:p>
                  </a:txBody>
                  <a:tcPr/>
                </a:tc>
                <a:extLst>
                  <a:ext uri="{0D108BD9-81ED-4DB2-BD59-A6C34878D82A}">
                    <a16:rowId xmlns:a16="http://schemas.microsoft.com/office/drawing/2014/main" val="2868221070"/>
                  </a:ext>
                </a:extLst>
              </a:tr>
              <a:tr h="999113">
                <a:tc rowSpan="2">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Senior Management</a:t>
                      </a:r>
                    </a:p>
                  </a:txBody>
                  <a:tcPr marL="35995" marR="35995" marT="35995" marB="35995"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Change management plan proposal</a:t>
                      </a:r>
                    </a:p>
                  </a:txBody>
                  <a:tcPr anchor="ctr">
                    <a:lnL w="23089"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Proposal presentation (Engagement)</a:t>
                      </a:r>
                    </a:p>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Planning Retreat (Dialogue)</a:t>
                      </a:r>
                    </a:p>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Detailed report (Notification)</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Project start</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chemeClr val="accent6">
                        <a:lumMod val="20000"/>
                        <a:lumOff val="80000"/>
                      </a:schemeClr>
                    </a:solidFill>
                  </a:tcPr>
                </a:tc>
                <a:tc rowSpan="2">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Keep senior management updated on milestones and any potential challenges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extLst>
                  <a:ext uri="{0D108BD9-81ED-4DB2-BD59-A6C34878D82A}">
                    <a16:rowId xmlns:a16="http://schemas.microsoft.com/office/drawing/2014/main" val="236600679"/>
                  </a:ext>
                </a:extLst>
              </a:tr>
              <a:tr h="731058">
                <a:tc vMerge="1">
                  <a:txBody>
                    <a:bodyPr/>
                    <a:lstStyle/>
                    <a:p>
                      <a:endParaRPr lang="en-GB"/>
                    </a:p>
                  </a:txBody>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Change management progress updates</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Status meetings (Engagement)</a:t>
                      </a:r>
                    </a:p>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Progress Reports (Notification)</a:t>
                      </a:r>
                    </a:p>
                  </a:txBody>
                  <a:tcPr anchor="ctr">
                    <a:lnL w="23089"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Fortnightly</a:t>
                      </a:r>
                    </a:p>
                  </a:txBody>
                  <a:tcPr anchor="ctr">
                    <a:lnL w="23098"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2">
                        <a:lumMod val="40000"/>
                        <a:lumOff val="60000"/>
                      </a:schemeClr>
                    </a:solidFill>
                  </a:tcPr>
                </a:tc>
                <a:tc vMerge="1">
                  <a:txBody>
                    <a:bodyPr/>
                    <a:lstStyle/>
                    <a:p>
                      <a:endParaRPr lang="en-GB"/>
                    </a:p>
                  </a:txBody>
                  <a:tcPr/>
                </a:tc>
                <a:extLst>
                  <a:ext uri="{0D108BD9-81ED-4DB2-BD59-A6C34878D82A}">
                    <a16:rowId xmlns:a16="http://schemas.microsoft.com/office/drawing/2014/main" val="692252637"/>
                  </a:ext>
                </a:extLst>
              </a:tr>
              <a:tr h="731058">
                <a:tc rowSpan="2">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SBG's Middle Management </a:t>
                      </a:r>
                    </a:p>
                  </a:txBody>
                  <a:tcPr marL="35995" marR="35995" marT="35995" marB="35995"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4">
                        <a:lumMod val="40000"/>
                        <a:lumOff val="60000"/>
                      </a:schemeClr>
                    </a:solidFill>
                  </a:tcPr>
                </a:tc>
                <a:tc rowSpan="2">
                  <a:txBody>
                    <a:bodyPr/>
                    <a:lstStyle/>
                    <a:p>
                      <a:pPr marL="0" lvl="0" algn="ctr" defTabSz="1371600" rtl="0" eaLnBrk="1" fontAlgn="base" latinLnBrk="0" hangingPunct="1">
                        <a:lnSpc>
                          <a:spcPct val="100000"/>
                        </a:lnSpc>
                        <a:spcBef>
                          <a:spcPts val="0"/>
                        </a:spcBef>
                        <a:spcAft>
                          <a:spcPts val="0"/>
                        </a:spcAft>
                        <a:buNone/>
                      </a:pPr>
                      <a:r>
                        <a:rPr lang="en-US" sz="1600" b="1" i="0" u="none" strike="noStrike" kern="1200">
                          <a:solidFill>
                            <a:schemeClr val="accent6">
                              <a:lumMod val="50000"/>
                            </a:schemeClr>
                          </a:solidFill>
                          <a:latin typeface="Georgia Pro"/>
                          <a:ea typeface="+mn-ea"/>
                          <a:cs typeface="+mn-cs"/>
                        </a:rPr>
                        <a:t>Understanding their roles and responsibility in implementing change. Enabling the teams to adopt to change and achieve success</a:t>
                      </a:r>
                    </a:p>
                  </a:txBody>
                  <a:tcPr anchor="ctr">
                    <a:lnL w="23089"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Seminars &amp; Workshops (Dialogue)</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US" sz="1600" b="1" i="0" u="none" strike="noStrike" kern="1200">
                          <a:solidFill>
                            <a:schemeClr val="accent6">
                              <a:lumMod val="50000"/>
                            </a:schemeClr>
                          </a:solidFill>
                          <a:latin typeface="Georgia Pro"/>
                          <a:ea typeface="+mn-ea"/>
                          <a:cs typeface="+mn-cs"/>
                        </a:rPr>
                        <a:t>Quarterly</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chemeClr val="accent6">
                        <a:lumMod val="40000"/>
                        <a:lumOff val="60000"/>
                      </a:schemeClr>
                    </a:solidFill>
                  </a:tcPr>
                </a:tc>
                <a:tc rowSpan="2">
                  <a:txBody>
                    <a:bodyPr/>
                    <a:lstStyle/>
                    <a:p>
                      <a:pPr marL="0" lvl="0" algn="ctr" defTabSz="1371600" rtl="0" eaLnBrk="1" fontAlgn="base" latinLnBrk="0" hangingPunct="1">
                        <a:lnSpc>
                          <a:spcPct val="100000"/>
                        </a:lnSpc>
                        <a:spcBef>
                          <a:spcPts val="0"/>
                        </a:spcBef>
                        <a:spcAft>
                          <a:spcPts val="0"/>
                        </a:spcAft>
                        <a:buNone/>
                      </a:pPr>
                      <a:r>
                        <a:rPr lang="en-US" sz="1600" b="1" i="0" u="none" strike="noStrike" kern="1200">
                          <a:solidFill>
                            <a:schemeClr val="accent6">
                              <a:lumMod val="50000"/>
                            </a:schemeClr>
                          </a:solidFill>
                          <a:latin typeface="Georgia Pro"/>
                          <a:ea typeface="+mn-ea"/>
                          <a:cs typeface="+mn-cs"/>
                        </a:rPr>
                        <a:t>Engage middle managers proactively to ensure buy-in, as they are crucial in cascading the change to their teams. </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extLst>
                  <a:ext uri="{0D108BD9-81ED-4DB2-BD59-A6C34878D82A}">
                    <a16:rowId xmlns:a16="http://schemas.microsoft.com/office/drawing/2014/main" val="3138290165"/>
                  </a:ext>
                </a:extLst>
              </a:tr>
              <a:tr h="731058">
                <a:tc vMerge="1">
                  <a:txBody>
                    <a:bodyPr/>
                    <a:lstStyle/>
                    <a:p>
                      <a:endParaRPr lang="en-GB"/>
                    </a:p>
                  </a:txBody>
                  <a:tcPr/>
                </a:tc>
                <a:tc vMerge="1">
                  <a:txBody>
                    <a:bodyPr/>
                    <a:lstStyle/>
                    <a:p>
                      <a:endParaRPr lang="en-GB"/>
                    </a:p>
                  </a:txBody>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Status meetings (Engagement)</a:t>
                      </a:r>
                    </a:p>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Progress Reports (Notification)</a:t>
                      </a:r>
                    </a:p>
                  </a:txBody>
                  <a:tcPr anchor="ctr">
                    <a:lnL w="23098"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Fortnightly</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2">
                        <a:lumMod val="40000"/>
                        <a:lumOff val="60000"/>
                      </a:schemeClr>
                    </a:solidFill>
                  </a:tcPr>
                </a:tc>
                <a:tc vMerge="1">
                  <a:txBody>
                    <a:bodyPr/>
                    <a:lstStyle/>
                    <a:p>
                      <a:endParaRPr lang="en-GB"/>
                    </a:p>
                  </a:txBody>
                  <a:tcPr/>
                </a:tc>
                <a:extLst>
                  <a:ext uri="{0D108BD9-81ED-4DB2-BD59-A6C34878D82A}">
                    <a16:rowId xmlns:a16="http://schemas.microsoft.com/office/drawing/2014/main" val="2616780249"/>
                  </a:ext>
                </a:extLst>
              </a:tr>
              <a:tr h="657953">
                <a:tc rowSpan="3">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Honeywell Digital team</a:t>
                      </a:r>
                    </a:p>
                  </a:txBody>
                  <a:tcPr marL="35995" marR="35995" marT="35995" marB="35995"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4">
                        <a:lumMod val="40000"/>
                        <a:lumOff val="60000"/>
                      </a:schemeClr>
                    </a:solidFill>
                  </a:tcPr>
                </a:tc>
                <a:tc rowSpan="3">
                  <a:txBody>
                    <a:bodyPr/>
                    <a:lstStyle/>
                    <a:p>
                      <a:pPr marL="0" lvl="0" algn="ctr" rtl="0" eaLnBrk="1" fontAlgn="base" latinLnBrk="0" hangingPunct="1">
                        <a:lnSpc>
                          <a:spcPct val="100000"/>
                        </a:lnSpc>
                        <a:spcBef>
                          <a:spcPts val="0"/>
                        </a:spcBef>
                        <a:spcAft>
                          <a:spcPts val="0"/>
                        </a:spcAft>
                        <a:buNone/>
                      </a:pPr>
                      <a:r>
                        <a:rPr lang="en-US" sz="1600" b="1" i="0" u="none" strike="noStrike" kern="1200">
                          <a:solidFill>
                            <a:schemeClr val="accent6">
                              <a:lumMod val="50000"/>
                            </a:schemeClr>
                          </a:solidFill>
                          <a:latin typeface="Georgia Pro"/>
                          <a:ea typeface="+mn-ea"/>
                          <a:cs typeface="+mn-cs"/>
                        </a:rPr>
                        <a:t>Drive innovation and digital transformation across various SBGs. Develop digital products offering for customers in line with customer needs</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Presentations &amp; webinars(Engagement)</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US" sz="1600" b="1" i="0" u="none" strike="noStrike" kern="1200">
                          <a:solidFill>
                            <a:schemeClr val="accent6">
                              <a:lumMod val="50000"/>
                            </a:schemeClr>
                          </a:solidFill>
                          <a:latin typeface="Georgia Pro"/>
                          <a:ea typeface="+mn-ea"/>
                          <a:cs typeface="+mn-cs"/>
                        </a:rPr>
                        <a:t>Quarterly</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6">
                        <a:lumMod val="40000"/>
                        <a:lumOff val="60000"/>
                      </a:schemeClr>
                    </a:solidFill>
                  </a:tcPr>
                </a:tc>
                <a:tc rowSpan="3">
                  <a:txBody>
                    <a:bodyPr/>
                    <a:lstStyle/>
                    <a:p>
                      <a:pPr marL="0" lvl="0" algn="ctr" defTabSz="1371600" rtl="0" eaLnBrk="1" fontAlgn="base" latinLnBrk="0" hangingPunct="1">
                        <a:lnSpc>
                          <a:spcPct val="100000"/>
                        </a:lnSpc>
                        <a:spcBef>
                          <a:spcPts val="0"/>
                        </a:spcBef>
                        <a:spcAft>
                          <a:spcPts val="0"/>
                        </a:spcAft>
                        <a:buNone/>
                      </a:pPr>
                      <a:r>
                        <a:rPr lang="en-US" sz="1600" b="1" i="0" u="none" strike="noStrike" kern="1200">
                          <a:solidFill>
                            <a:schemeClr val="accent6">
                              <a:lumMod val="50000"/>
                            </a:schemeClr>
                          </a:solidFill>
                          <a:latin typeface="Georgia Pro"/>
                          <a:ea typeface="+mn-ea"/>
                          <a:cs typeface="+mn-cs"/>
                        </a:rPr>
                        <a:t>Emphasis the importance of digital transformation for success of change plan. Promote innovation and adoption of digital technologies in various departments</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A"/>
                    </a:solidFill>
                  </a:tcPr>
                </a:tc>
                <a:extLst>
                  <a:ext uri="{0D108BD9-81ED-4DB2-BD59-A6C34878D82A}">
                    <a16:rowId xmlns:a16="http://schemas.microsoft.com/office/drawing/2014/main" val="3221198581"/>
                  </a:ext>
                </a:extLst>
              </a:tr>
              <a:tr h="560477">
                <a:tc vMerge="1">
                  <a:txBody>
                    <a:bodyPr/>
                    <a:lstStyle/>
                    <a:p>
                      <a:endParaRPr lang="en-GB"/>
                    </a:p>
                  </a:txBody>
                  <a:tcPr/>
                </a:tc>
                <a:tc vMerge="1">
                  <a:txBody>
                    <a:bodyPr/>
                    <a:lstStyle/>
                    <a:p>
                      <a:endParaRPr lang="en-GB"/>
                    </a:p>
                  </a:txBody>
                  <a:tcPr/>
                </a:tc>
                <a:tc>
                  <a:txBody>
                    <a:bodyPr/>
                    <a:lstStyle/>
                    <a:p>
                      <a:pPr marL="0" lvl="0" algn="ctr" defTabSz="1371600" rtl="0" eaLnBrk="1" fontAlgn="base" latinLnBrk="0" hangingPunct="1">
                        <a:lnSpc>
                          <a:spcPct val="100000"/>
                        </a:lnSpc>
                        <a:spcBef>
                          <a:spcPts val="0"/>
                        </a:spcBef>
                        <a:spcAft>
                          <a:spcPts val="0"/>
                        </a:spcAft>
                        <a:buNone/>
                      </a:pPr>
                      <a:r>
                        <a:rPr lang="en-SG" sz="1600" b="1" i="0" u="none" strike="noStrike" kern="1200">
                          <a:solidFill>
                            <a:schemeClr val="accent6">
                              <a:lumMod val="50000"/>
                            </a:schemeClr>
                          </a:solidFill>
                          <a:latin typeface="Georgia Pro"/>
                          <a:ea typeface="+mn-ea"/>
                          <a:cs typeface="+mn-cs"/>
                        </a:rPr>
                        <a:t>Intranet knowledge guides (Notification) </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US" sz="1600" b="1" i="0" u="none" strike="noStrike" kern="1200">
                          <a:solidFill>
                            <a:schemeClr val="accent6">
                              <a:lumMod val="50000"/>
                            </a:schemeClr>
                          </a:solidFill>
                          <a:latin typeface="Georgia Pro"/>
                          <a:ea typeface="+mn-ea"/>
                          <a:cs typeface="+mn-cs"/>
                        </a:rPr>
                        <a:t>As required</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3">
                        <a:lumMod val="40000"/>
                        <a:lumOff val="60000"/>
                      </a:schemeClr>
                    </a:solidFill>
                  </a:tcPr>
                </a:tc>
                <a:tc vMerge="1">
                  <a:txBody>
                    <a:bodyPr/>
                    <a:lstStyle/>
                    <a:p>
                      <a:endParaRPr lang="en-GB"/>
                    </a:p>
                  </a:txBody>
                  <a:tcPr/>
                </a:tc>
                <a:extLst>
                  <a:ext uri="{0D108BD9-81ED-4DB2-BD59-A6C34878D82A}">
                    <a16:rowId xmlns:a16="http://schemas.microsoft.com/office/drawing/2014/main" val="3624735997"/>
                  </a:ext>
                </a:extLst>
              </a:tr>
              <a:tr h="731058">
                <a:tc vMerge="1">
                  <a:txBody>
                    <a:bodyPr/>
                    <a:lstStyle/>
                    <a:p>
                      <a:endParaRPr lang="en-GB"/>
                    </a:p>
                  </a:txBody>
                  <a:tcPr/>
                </a:tc>
                <a:tc vMerge="1">
                  <a:txBody>
                    <a:bodyPr/>
                    <a:lstStyle/>
                    <a:p>
                      <a:endParaRPr lang="en-GB"/>
                    </a:p>
                  </a:txBody>
                  <a:tcPr/>
                </a:tc>
                <a:tc>
                  <a:txBody>
                    <a:bodyPr/>
                    <a:lstStyle/>
                    <a:p>
                      <a:pPr marL="0" lvl="0" algn="ctr" defTabSz="1371600" rtl="0" eaLnBrk="1" fontAlgn="base" latinLnBrk="0" hangingPunct="1">
                        <a:lnSpc>
                          <a:spcPct val="100000"/>
                        </a:lnSpc>
                        <a:spcBef>
                          <a:spcPts val="0"/>
                        </a:spcBef>
                        <a:spcAft>
                          <a:spcPts val="0"/>
                        </a:spcAft>
                        <a:buNone/>
                      </a:pPr>
                      <a:r>
                        <a:rPr lang="en-US" sz="1600" b="1" i="0" u="none" strike="noStrike" kern="1200">
                          <a:solidFill>
                            <a:schemeClr val="accent6">
                              <a:lumMod val="50000"/>
                            </a:schemeClr>
                          </a:solidFill>
                          <a:latin typeface="Georgia Pro"/>
                          <a:ea typeface="+mn-ea"/>
                          <a:cs typeface="+mn-cs"/>
                        </a:rPr>
                        <a:t>Emails/Posts on performance/success stories (Notification)</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E8CA"/>
                    </a:solidFill>
                  </a:tcPr>
                </a:tc>
                <a:tc>
                  <a:txBody>
                    <a:bodyPr/>
                    <a:lstStyle/>
                    <a:p>
                      <a:pPr marL="0" lvl="0" algn="ctr" defTabSz="1371600" rtl="0" eaLnBrk="1" fontAlgn="base" latinLnBrk="0" hangingPunct="1">
                        <a:lnSpc>
                          <a:spcPct val="100000"/>
                        </a:lnSpc>
                        <a:spcBef>
                          <a:spcPts val="0"/>
                        </a:spcBef>
                        <a:spcAft>
                          <a:spcPts val="0"/>
                        </a:spcAft>
                        <a:buNone/>
                      </a:pPr>
                      <a:r>
                        <a:rPr lang="en-US" sz="1600" b="1" i="0" u="none" strike="noStrike" kern="1200">
                          <a:solidFill>
                            <a:schemeClr val="accent6">
                              <a:lumMod val="50000"/>
                            </a:schemeClr>
                          </a:solidFill>
                          <a:latin typeface="Georgia Pro"/>
                          <a:ea typeface="+mn-ea"/>
                          <a:cs typeface="+mn-cs"/>
                        </a:rPr>
                        <a:t>Monthly</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5">
                        <a:lumMod val="20000"/>
                        <a:lumOff val="80000"/>
                      </a:schemeClr>
                    </a:solidFill>
                  </a:tcPr>
                </a:tc>
                <a:tc vMerge="1">
                  <a:txBody>
                    <a:bodyPr/>
                    <a:lstStyle/>
                    <a:p>
                      <a:endParaRPr lang="en-GB"/>
                    </a:p>
                  </a:txBody>
                  <a:tcPr/>
                </a:tc>
                <a:extLst>
                  <a:ext uri="{0D108BD9-81ED-4DB2-BD59-A6C34878D82A}">
                    <a16:rowId xmlns:a16="http://schemas.microsoft.com/office/drawing/2014/main" val="2020828740"/>
                  </a:ext>
                </a:extLst>
              </a:tr>
            </a:tbl>
          </a:graphicData>
        </a:graphic>
      </p:graphicFrame>
    </p:spTree>
    <p:extLst>
      <p:ext uri="{BB962C8B-B14F-4D97-AF65-F5344CB8AC3E}">
        <p14:creationId xmlns:p14="http://schemas.microsoft.com/office/powerpoint/2010/main" val="3804632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61" y="-223051"/>
            <a:ext cx="14743997" cy="1732640"/>
          </a:xfrm>
        </p:spPr>
        <p:txBody>
          <a:bodyPr>
            <a:normAutofit/>
          </a:bodyPr>
          <a:lstStyle/>
          <a:p>
            <a:pPr algn="l"/>
            <a:r>
              <a:rPr lang="en-US" sz="5000">
                <a:solidFill>
                  <a:schemeClr val="accent6">
                    <a:lumMod val="50000"/>
                  </a:schemeClr>
                </a:solidFill>
                <a:latin typeface="Ovo"/>
                <a:cs typeface="Arial"/>
              </a:rPr>
              <a:t>Communication Management (INTERNAL 2/2)</a:t>
            </a:r>
          </a:p>
        </p:txBody>
      </p:sp>
      <p:sp>
        <p:nvSpPr>
          <p:cNvPr id="5" name="TextBox 4">
            <a:extLst>
              <a:ext uri="{FF2B5EF4-FFF2-40B4-BE49-F238E27FC236}">
                <a16:creationId xmlns:a16="http://schemas.microsoft.com/office/drawing/2014/main" id="{2369F47B-DB41-37B6-334A-91B757FB68D8}"/>
              </a:ext>
            </a:extLst>
          </p:cNvPr>
          <p:cNvSpPr txBox="1"/>
          <p:nvPr/>
        </p:nvSpPr>
        <p:spPr>
          <a:xfrm>
            <a:off x="2339" y="1506460"/>
            <a:ext cx="18231582" cy="507831"/>
          </a:xfrm>
          <a:prstGeom prst="rect">
            <a:avLst/>
          </a:prstGeom>
          <a:noFill/>
        </p:spPr>
        <p:txBody>
          <a:bodyPr wrap="square" lIns="91440" tIns="45720" rIns="91440" bIns="45720" anchor="t">
            <a:spAutoFit/>
          </a:bodyPr>
          <a:lstStyle/>
          <a:p>
            <a:pPr algn="ctr"/>
            <a:r>
              <a:rPr lang="en-SG" sz="2700">
                <a:solidFill>
                  <a:schemeClr val="accent6">
                    <a:lumMod val="50000"/>
                  </a:schemeClr>
                </a:solidFill>
                <a:latin typeface="Georgia Pro"/>
              </a:rPr>
              <a:t>WHY (Objective): Ensure all stakeholders are aware and aligned with the proposed change management plan</a:t>
            </a:r>
          </a:p>
        </p:txBody>
      </p:sp>
      <p:sp>
        <p:nvSpPr>
          <p:cNvPr id="4" name="Slide Number Placeholder 3">
            <a:extLst>
              <a:ext uri="{FF2B5EF4-FFF2-40B4-BE49-F238E27FC236}">
                <a16:creationId xmlns:a16="http://schemas.microsoft.com/office/drawing/2014/main" id="{6CF96A37-AE80-EFFE-F410-1E6DE5007D02}"/>
              </a:ext>
            </a:extLst>
          </p:cNvPr>
          <p:cNvSpPr>
            <a:spLocks noGrp="1"/>
          </p:cNvSpPr>
          <p:nvPr>
            <p:ph type="sldNum" sz="quarter" idx="4"/>
          </p:nvPr>
        </p:nvSpPr>
        <p:spPr>
          <a:xfrm>
            <a:off x="13973175" y="9505820"/>
            <a:ext cx="4114800" cy="547688"/>
          </a:xfrm>
        </p:spPr>
        <p:txBody>
          <a:bodyPr/>
          <a:lstStyle/>
          <a:p>
            <a:fld id="{23E8AA63-D1AC-41E1-A60B-B3EC7010A9E5}" type="slidenum">
              <a:rPr lang="en-SG" dirty="0" smtClean="0"/>
              <a:t>19</a:t>
            </a:fld>
            <a:endParaRPr lang="en-SG"/>
          </a:p>
        </p:txBody>
      </p:sp>
      <p:sp>
        <p:nvSpPr>
          <p:cNvPr id="6" name="Freeform 14">
            <a:extLst>
              <a:ext uri="{FF2B5EF4-FFF2-40B4-BE49-F238E27FC236}">
                <a16:creationId xmlns:a16="http://schemas.microsoft.com/office/drawing/2014/main" id="{F61BE179-9AF4-EC14-15C8-005CC3B475B4}"/>
              </a:ext>
            </a:extLst>
          </p:cNvPr>
          <p:cNvSpPr/>
          <p:nvPr/>
        </p:nvSpPr>
        <p:spPr>
          <a:xfrm>
            <a:off x="13598703" y="16929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graphicFrame>
        <p:nvGraphicFramePr>
          <p:cNvPr id="7" name="Table 6">
            <a:extLst>
              <a:ext uri="{FF2B5EF4-FFF2-40B4-BE49-F238E27FC236}">
                <a16:creationId xmlns:a16="http://schemas.microsoft.com/office/drawing/2014/main" id="{5266240A-34B5-28C7-F927-23B455700211}"/>
              </a:ext>
            </a:extLst>
          </p:cNvPr>
          <p:cNvGraphicFramePr>
            <a:graphicFrameLocks noGrp="1"/>
          </p:cNvGraphicFramePr>
          <p:nvPr>
            <p:extLst>
              <p:ext uri="{D42A27DB-BD31-4B8C-83A1-F6EECF244321}">
                <p14:modId xmlns:p14="http://schemas.microsoft.com/office/powerpoint/2010/main" val="1447303767"/>
              </p:ext>
            </p:extLst>
          </p:nvPr>
        </p:nvGraphicFramePr>
        <p:xfrm>
          <a:off x="0" y="2474536"/>
          <a:ext cx="18249639" cy="5901370"/>
        </p:xfrm>
        <a:graphic>
          <a:graphicData uri="http://schemas.openxmlformats.org/drawingml/2006/table">
            <a:tbl>
              <a:tblPr bandRow="1">
                <a:tableStyleId>{5C22544A-7EE6-4342-B048-85BDC9FD1C3A}</a:tableStyleId>
              </a:tblPr>
              <a:tblGrid>
                <a:gridCol w="3882605">
                  <a:extLst>
                    <a:ext uri="{9D8B030D-6E8A-4147-A177-3AD203B41FA5}">
                      <a16:colId xmlns:a16="http://schemas.microsoft.com/office/drawing/2014/main" val="3607931954"/>
                    </a:ext>
                  </a:extLst>
                </a:gridCol>
                <a:gridCol w="3630304">
                  <a:extLst>
                    <a:ext uri="{9D8B030D-6E8A-4147-A177-3AD203B41FA5}">
                      <a16:colId xmlns:a16="http://schemas.microsoft.com/office/drawing/2014/main" val="29725137"/>
                    </a:ext>
                  </a:extLst>
                </a:gridCol>
                <a:gridCol w="3882605">
                  <a:extLst>
                    <a:ext uri="{9D8B030D-6E8A-4147-A177-3AD203B41FA5}">
                      <a16:colId xmlns:a16="http://schemas.microsoft.com/office/drawing/2014/main" val="1896534830"/>
                    </a:ext>
                  </a:extLst>
                </a:gridCol>
                <a:gridCol w="2542591">
                  <a:extLst>
                    <a:ext uri="{9D8B030D-6E8A-4147-A177-3AD203B41FA5}">
                      <a16:colId xmlns:a16="http://schemas.microsoft.com/office/drawing/2014/main" val="2255337945"/>
                    </a:ext>
                  </a:extLst>
                </a:gridCol>
                <a:gridCol w="4311534">
                  <a:extLst>
                    <a:ext uri="{9D8B030D-6E8A-4147-A177-3AD203B41FA5}">
                      <a16:colId xmlns:a16="http://schemas.microsoft.com/office/drawing/2014/main" val="3290193172"/>
                    </a:ext>
                  </a:extLst>
                </a:gridCol>
              </a:tblGrid>
              <a:tr h="1356059">
                <a:tc>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Who</a:t>
                      </a:r>
                    </a:p>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(Stakeholder)</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000"/>
                    </a:solidFill>
                  </a:tcPr>
                </a:tc>
                <a:tc>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What </a:t>
                      </a:r>
                    </a:p>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(Message)</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000"/>
                    </a:solidFill>
                  </a:tcPr>
                </a:tc>
                <a:tc>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How </a:t>
                      </a:r>
                    </a:p>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(Channel)</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000"/>
                    </a:solidFill>
                  </a:tcPr>
                </a:tc>
                <a:tc>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When (Frequency)</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000"/>
                    </a:solidFill>
                  </a:tcPr>
                </a:tc>
                <a:tc>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Remarks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603306177"/>
                  </a:ext>
                </a:extLst>
              </a:tr>
              <a:tr h="828702">
                <a:tc rowSpan="3">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Supply Chain Teams</a:t>
                      </a:r>
                    </a:p>
                  </a:txBody>
                  <a:tcPr marL="35995" marR="35995" marT="35995" marB="35995"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4">
                        <a:lumMod val="40000"/>
                        <a:lumOff val="60000"/>
                      </a:schemeClr>
                    </a:solidFill>
                  </a:tcPr>
                </a:tc>
                <a:tc rowSpan="3">
                  <a:txBody>
                    <a:bodyPr/>
                    <a:lstStyle/>
                    <a:p>
                      <a:pPr marL="0" lvl="0" algn="ctr" defTabSz="1371600" rtl="0" eaLnBrk="1" fontAlgn="base" latinLnBrk="0" hangingPunct="1">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Streamlining supply chain by digitizing the ineffective processes. Strengthening relationship with suppliers.</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9"/>
                    </a:solidFill>
                  </a:tcPr>
                </a:tc>
                <a:tc>
                  <a:txBody>
                    <a:bodyPr/>
                    <a:lstStyle/>
                    <a:p>
                      <a:pPr marL="0" lvl="0" algn="ctr" defTabSz="1371600" rtl="0" eaLnBrk="1" fontAlgn="base" latinLnBrk="0" hangingPunct="1">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Presentations, webinars (Engagement)</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9"/>
                    </a:solidFill>
                  </a:tcPr>
                </a:tc>
                <a:tc>
                  <a:txBody>
                    <a:bodyPr/>
                    <a:lstStyle/>
                    <a:p>
                      <a:pPr marL="0" lvl="0" algn="ctr" defTabSz="1371600" rtl="0" eaLnBrk="1" fontAlgn="base" latinLnBrk="0" hangingPunct="1">
                        <a:lnSpc>
                          <a:spcPct val="100000"/>
                        </a:lnSpc>
                        <a:spcBef>
                          <a:spcPts val="0"/>
                        </a:spcBef>
                        <a:spcAft>
                          <a:spcPts val="0"/>
                        </a:spcAft>
                        <a:buNone/>
                      </a:pPr>
                      <a:r>
                        <a:rPr lang="en-US" sz="1800" b="1" i="0" u="none" strike="noStrike" kern="1200">
                          <a:solidFill>
                            <a:schemeClr val="accent6">
                              <a:lumMod val="50000"/>
                            </a:schemeClr>
                          </a:solidFill>
                          <a:latin typeface="Georgia Pro"/>
                          <a:ea typeface="+mn-ea"/>
                          <a:cs typeface="+mn-cs"/>
                        </a:rPr>
                        <a:t>Quarterly</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6">
                        <a:lumMod val="40000"/>
                        <a:lumOff val="60000"/>
                      </a:schemeClr>
                    </a:solidFill>
                  </a:tcPr>
                </a:tc>
                <a:tc rowSpan="3">
                  <a:txBody>
                    <a:bodyPr/>
                    <a:lstStyle/>
                    <a:p>
                      <a:pPr marL="0" lvl="0" algn="ctr" rtl="0" eaLnBrk="1" fontAlgn="base" latinLnBrk="0" hangingPunct="1">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Supply chain optimisation is a key driver for change vision. </a:t>
                      </a:r>
                      <a:endParaRPr lang="en-US">
                        <a:solidFill>
                          <a:schemeClr val="accent6">
                            <a:lumMod val="50000"/>
                          </a:schemeClr>
                        </a:solidFill>
                      </a:endParaRPr>
                    </a:p>
                    <a:p>
                      <a:pPr marL="0" lvl="0" algn="ctr">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Educate the teams on the digital transformation of supply chain processes. </a:t>
                      </a:r>
                    </a:p>
                    <a:p>
                      <a:pPr marL="0" lvl="0" algn="ctr" defTabSz="1371600">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Collect feedback to improve on the existing operations </a:t>
                      </a:r>
                      <a:endParaRPr lang="en-SG">
                        <a:solidFill>
                          <a:schemeClr val="accent6">
                            <a:lumMod val="50000"/>
                          </a:schemeClr>
                        </a:solidFill>
                      </a:endParaRPr>
                    </a:p>
                  </a:txBody>
                  <a:tcPr anchor="ctr">
                    <a:lnL w="23089"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9"/>
                    </a:solidFill>
                  </a:tcPr>
                </a:tc>
                <a:extLst>
                  <a:ext uri="{0D108BD9-81ED-4DB2-BD59-A6C34878D82A}">
                    <a16:rowId xmlns:a16="http://schemas.microsoft.com/office/drawing/2014/main" val="2979471587"/>
                  </a:ext>
                </a:extLst>
              </a:tr>
              <a:tr h="828702">
                <a:tc vMerge="1">
                  <a:txBody>
                    <a:bodyPr/>
                    <a:lstStyle/>
                    <a:p>
                      <a:endParaRPr lang="en-GB"/>
                    </a:p>
                  </a:txBody>
                  <a:tcPr/>
                </a:tc>
                <a:tc vMerge="1">
                  <a:txBody>
                    <a:bodyPr/>
                    <a:lstStyle/>
                    <a:p>
                      <a:endParaRPr lang="en-GB"/>
                    </a:p>
                  </a:txBody>
                  <a:tcPr/>
                </a:tc>
                <a:tc>
                  <a:txBody>
                    <a:bodyPr/>
                    <a:lstStyle/>
                    <a:p>
                      <a:pPr marL="0" lvl="0" algn="ctr" defTabSz="1371600" rtl="0" eaLnBrk="1" fontAlgn="base" latinLnBrk="0" hangingPunct="1">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Workshops and feedback sessions(Dialogue)</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E8C9"/>
                    </a:solidFill>
                  </a:tcPr>
                </a:tc>
                <a:tc>
                  <a:txBody>
                    <a:bodyPr/>
                    <a:lstStyle/>
                    <a:p>
                      <a:pPr marL="0" lvl="0" algn="ctr" defTabSz="1371600" rtl="0" eaLnBrk="1" fontAlgn="base" latinLnBrk="0" hangingPunct="1">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Annually</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4">
                        <a:lumMod val="60000"/>
                        <a:lumOff val="40000"/>
                      </a:schemeClr>
                    </a:solidFill>
                  </a:tcPr>
                </a:tc>
                <a:tc vMerge="1">
                  <a:txBody>
                    <a:bodyPr/>
                    <a:lstStyle/>
                    <a:p>
                      <a:endParaRPr lang="en-GB"/>
                    </a:p>
                  </a:txBody>
                  <a:tcPr/>
                </a:tc>
                <a:extLst>
                  <a:ext uri="{0D108BD9-81ED-4DB2-BD59-A6C34878D82A}">
                    <a16:rowId xmlns:a16="http://schemas.microsoft.com/office/drawing/2014/main" val="1820909905"/>
                  </a:ext>
                </a:extLst>
              </a:tr>
              <a:tr h="1180275">
                <a:tc vMerge="1">
                  <a:txBody>
                    <a:bodyPr/>
                    <a:lstStyle/>
                    <a:p>
                      <a:endParaRPr lang="en-GB"/>
                    </a:p>
                  </a:txBody>
                  <a:tcPr/>
                </a:tc>
                <a:tc vMerge="1">
                  <a:txBody>
                    <a:bodyPr/>
                    <a:lstStyle/>
                    <a:p>
                      <a:endParaRPr lang="en-GB"/>
                    </a:p>
                  </a:txBody>
                  <a:tcPr/>
                </a:tc>
                <a:tc>
                  <a:txBody>
                    <a:bodyPr/>
                    <a:lstStyle/>
                    <a:p>
                      <a:pPr marL="0" lvl="0" algn="ctr" defTabSz="1371600" rtl="0" eaLnBrk="1" fontAlgn="base" latinLnBrk="0" hangingPunct="1">
                        <a:lnSpc>
                          <a:spcPct val="100000"/>
                        </a:lnSpc>
                        <a:spcBef>
                          <a:spcPts val="0"/>
                        </a:spcBef>
                        <a:spcAft>
                          <a:spcPts val="0"/>
                        </a:spcAft>
                        <a:buNone/>
                      </a:pPr>
                      <a:r>
                        <a:rPr lang="en-US" sz="1800" b="1" i="0" u="none" strike="noStrike" kern="1200">
                          <a:solidFill>
                            <a:schemeClr val="accent6">
                              <a:lumMod val="50000"/>
                            </a:schemeClr>
                          </a:solidFill>
                          <a:latin typeface="Georgia Pro"/>
                          <a:ea typeface="+mn-ea"/>
                          <a:cs typeface="+mn-cs"/>
                        </a:rPr>
                        <a:t>Emails/Posts on performance/success stories (Notification)</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E8C9"/>
                    </a:solidFill>
                  </a:tcPr>
                </a:tc>
                <a:tc>
                  <a:txBody>
                    <a:bodyPr/>
                    <a:lstStyle/>
                    <a:p>
                      <a:pPr marL="0" lvl="0" algn="ctr" defTabSz="1371600" rtl="0" eaLnBrk="1" fontAlgn="base" latinLnBrk="0" hangingPunct="1">
                        <a:lnSpc>
                          <a:spcPct val="100000"/>
                        </a:lnSpc>
                        <a:spcBef>
                          <a:spcPts val="0"/>
                        </a:spcBef>
                        <a:spcAft>
                          <a:spcPts val="0"/>
                        </a:spcAft>
                        <a:buNone/>
                      </a:pPr>
                      <a:r>
                        <a:rPr lang="en-US" sz="1800" b="1" i="0" u="none" strike="noStrike" kern="1200">
                          <a:solidFill>
                            <a:schemeClr val="accent6">
                              <a:lumMod val="50000"/>
                            </a:schemeClr>
                          </a:solidFill>
                          <a:latin typeface="Georgia Pro"/>
                          <a:ea typeface="+mn-ea"/>
                          <a:cs typeface="+mn-cs"/>
                        </a:rPr>
                        <a:t>Monthly</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5">
                        <a:lumMod val="20000"/>
                        <a:lumOff val="80000"/>
                      </a:schemeClr>
                    </a:solidFill>
                  </a:tcPr>
                </a:tc>
                <a:tc vMerge="1">
                  <a:txBody>
                    <a:bodyPr/>
                    <a:lstStyle/>
                    <a:p>
                      <a:endParaRPr lang="en-GB"/>
                    </a:p>
                  </a:txBody>
                  <a:tcPr/>
                </a:tc>
                <a:extLst>
                  <a:ext uri="{0D108BD9-81ED-4DB2-BD59-A6C34878D82A}">
                    <a16:rowId xmlns:a16="http://schemas.microsoft.com/office/drawing/2014/main" val="2233678616"/>
                  </a:ext>
                </a:extLst>
              </a:tr>
              <a:tr h="853816">
                <a:tc rowSpan="2">
                  <a:txBody>
                    <a:bodyPr/>
                    <a:lstStyle/>
                    <a:p>
                      <a:pPr marL="0" lvl="0" algn="ctr" defTabSz="1371600" rtl="0" eaLnBrk="1" fontAlgn="base" latinLnBrk="0" hangingPunct="1">
                        <a:lnSpc>
                          <a:spcPct val="100000"/>
                        </a:lnSpc>
                        <a:spcBef>
                          <a:spcPts val="0"/>
                        </a:spcBef>
                        <a:spcAft>
                          <a:spcPts val="0"/>
                        </a:spcAft>
                        <a:buNone/>
                      </a:pPr>
                      <a:r>
                        <a:rPr lang="en-SG" sz="2000" b="1" i="0" u="none" strike="noStrike" kern="1200">
                          <a:solidFill>
                            <a:schemeClr val="accent6">
                              <a:lumMod val="50000"/>
                            </a:schemeClr>
                          </a:solidFill>
                          <a:latin typeface="Georgia Pro"/>
                          <a:ea typeface="+mn-ea"/>
                          <a:cs typeface="+mn-cs"/>
                        </a:rPr>
                        <a:t>Other Employees</a:t>
                      </a:r>
                    </a:p>
                  </a:txBody>
                  <a:tcPr marL="35995" marR="35995" marT="35995" marB="35995"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4">
                        <a:lumMod val="40000"/>
                        <a:lumOff val="60000"/>
                      </a:schemeClr>
                    </a:solidFill>
                  </a:tcPr>
                </a:tc>
                <a:tc rowSpan="2">
                  <a:txBody>
                    <a:bodyPr/>
                    <a:lstStyle/>
                    <a:p>
                      <a:pPr marL="0" lvl="0" algn="ctr" defTabSz="1371600" rtl="0" eaLnBrk="1" fontAlgn="base" latinLnBrk="0" hangingPunct="1">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Details of change and its purpose</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E8C9"/>
                    </a:solidFill>
                  </a:tcPr>
                </a:tc>
                <a:tc>
                  <a:txBody>
                    <a:bodyPr/>
                    <a:lstStyle/>
                    <a:p>
                      <a:pPr marL="0" lvl="0" algn="ctr" defTabSz="1371600" rtl="0" eaLnBrk="1" fontAlgn="base" latinLnBrk="0" hangingPunct="1">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Townhall Announcement(Engagement)</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E8C9"/>
                    </a:solidFill>
                  </a:tcPr>
                </a:tc>
                <a:tc>
                  <a:txBody>
                    <a:bodyPr/>
                    <a:lstStyle/>
                    <a:p>
                      <a:pPr marL="0" lvl="0" algn="ctr" defTabSz="1371600" rtl="0" eaLnBrk="1" fontAlgn="base" latinLnBrk="0" hangingPunct="1">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Project start</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6">
                        <a:lumMod val="20000"/>
                        <a:lumOff val="80000"/>
                      </a:schemeClr>
                    </a:solidFill>
                  </a:tcPr>
                </a:tc>
                <a:tc rowSpan="2">
                  <a:txBody>
                    <a:bodyPr/>
                    <a:lstStyle/>
                    <a:p>
                      <a:pPr marL="0" lvl="0" algn="ctr" rtl="0" eaLnBrk="1" fontAlgn="base" latinLnBrk="0" hangingPunct="1">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Highlight benefits of the </a:t>
                      </a:r>
                      <a:endParaRPr lang="en-US">
                        <a:solidFill>
                          <a:schemeClr val="accent6">
                            <a:lumMod val="50000"/>
                          </a:schemeClr>
                        </a:solidFill>
                      </a:endParaRPr>
                    </a:p>
                    <a:p>
                      <a:pPr marL="0" lvl="0" algn="ctr">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change plan for ground level </a:t>
                      </a:r>
                    </a:p>
                    <a:p>
                      <a:pPr marL="0" lvl="0" algn="ctr" defTabSz="1371600">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employees for their growth</a:t>
                      </a:r>
                      <a:endParaRPr lang="en-SG">
                        <a:solidFill>
                          <a:schemeClr val="accent6">
                            <a:lumMod val="50000"/>
                          </a:schemeClr>
                        </a:solidFill>
                      </a:endParaRPr>
                    </a:p>
                  </a:txBody>
                  <a:tcPr anchor="ctr">
                    <a:lnL w="23089"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E8C9"/>
                    </a:solidFill>
                  </a:tcPr>
                </a:tc>
                <a:extLst>
                  <a:ext uri="{0D108BD9-81ED-4DB2-BD59-A6C34878D82A}">
                    <a16:rowId xmlns:a16="http://schemas.microsoft.com/office/drawing/2014/main" val="3923461671"/>
                  </a:ext>
                </a:extLst>
              </a:tr>
              <a:tr h="853816">
                <a:tc vMerge="1">
                  <a:txBody>
                    <a:bodyPr/>
                    <a:lstStyle/>
                    <a:p>
                      <a:endParaRPr lang="en-GB"/>
                    </a:p>
                  </a:txBody>
                  <a:tcPr/>
                </a:tc>
                <a:tc vMerge="1">
                  <a:txBody>
                    <a:bodyPr/>
                    <a:lstStyle/>
                    <a:p>
                      <a:endParaRPr lang="en-GB"/>
                    </a:p>
                  </a:txBody>
                  <a:tcPr/>
                </a:tc>
                <a:tc>
                  <a:txBody>
                    <a:bodyPr/>
                    <a:lstStyle/>
                    <a:p>
                      <a:pPr marL="0" lvl="0" algn="ctr" defTabSz="1371600" rtl="0" eaLnBrk="1" fontAlgn="base" latinLnBrk="0" hangingPunct="1">
                        <a:lnSpc>
                          <a:spcPct val="100000"/>
                        </a:lnSpc>
                        <a:spcBef>
                          <a:spcPts val="0"/>
                        </a:spcBef>
                        <a:spcAft>
                          <a:spcPts val="0"/>
                        </a:spcAft>
                        <a:buNone/>
                      </a:pPr>
                      <a:r>
                        <a:rPr lang="en-US" sz="1800" b="1" i="0" u="none" strike="noStrike" kern="1200">
                          <a:solidFill>
                            <a:schemeClr val="accent6">
                              <a:lumMod val="50000"/>
                            </a:schemeClr>
                          </a:solidFill>
                          <a:latin typeface="Georgia Pro"/>
                          <a:ea typeface="+mn-ea"/>
                          <a:cs typeface="+mn-cs"/>
                        </a:rPr>
                        <a:t>Emails and intranet Posts(Notification)</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E8C9"/>
                    </a:solidFill>
                  </a:tcPr>
                </a:tc>
                <a:tc>
                  <a:txBody>
                    <a:bodyPr/>
                    <a:lstStyle/>
                    <a:p>
                      <a:pPr marL="0" lvl="0" algn="ctr" defTabSz="1371600" rtl="0" eaLnBrk="1" fontAlgn="base" latinLnBrk="0" hangingPunct="1">
                        <a:lnSpc>
                          <a:spcPct val="100000"/>
                        </a:lnSpc>
                        <a:spcBef>
                          <a:spcPts val="0"/>
                        </a:spcBef>
                        <a:spcAft>
                          <a:spcPts val="0"/>
                        </a:spcAft>
                        <a:buNone/>
                      </a:pPr>
                      <a:r>
                        <a:rPr lang="en-SG" sz="1800" b="1" i="0" u="none" strike="noStrike" kern="1200">
                          <a:solidFill>
                            <a:schemeClr val="accent6">
                              <a:lumMod val="50000"/>
                            </a:schemeClr>
                          </a:solidFill>
                          <a:latin typeface="Georgia Pro"/>
                          <a:ea typeface="+mn-ea"/>
                          <a:cs typeface="+mn-cs"/>
                        </a:rPr>
                        <a:t>As required</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bg2">
                        <a:lumMod val="90000"/>
                      </a:schemeClr>
                    </a:solidFill>
                  </a:tcPr>
                </a:tc>
                <a:tc vMerge="1">
                  <a:txBody>
                    <a:bodyPr/>
                    <a:lstStyle/>
                    <a:p>
                      <a:endParaRPr lang="en-GB"/>
                    </a:p>
                  </a:txBody>
                  <a:tcPr/>
                </a:tc>
                <a:extLst>
                  <a:ext uri="{0D108BD9-81ED-4DB2-BD59-A6C34878D82A}">
                    <a16:rowId xmlns:a16="http://schemas.microsoft.com/office/drawing/2014/main" val="1822699506"/>
                  </a:ext>
                </a:extLst>
              </a:tr>
            </a:tbl>
          </a:graphicData>
        </a:graphic>
      </p:graphicFrame>
    </p:spTree>
    <p:extLst>
      <p:ext uri="{BB962C8B-B14F-4D97-AF65-F5344CB8AC3E}">
        <p14:creationId xmlns:p14="http://schemas.microsoft.com/office/powerpoint/2010/main" val="2749104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7234" y="6357531"/>
            <a:ext cx="685587" cy="677034"/>
            <a:chOff x="0" y="0"/>
            <a:chExt cx="914116" cy="902712"/>
          </a:xfrm>
        </p:grpSpPr>
        <p:grpSp>
          <p:nvGrpSpPr>
            <p:cNvPr id="3" name="Group 3"/>
            <p:cNvGrpSpPr/>
            <p:nvPr/>
          </p:nvGrpSpPr>
          <p:grpSpPr>
            <a:xfrm>
              <a:off x="0" y="0"/>
              <a:ext cx="914116" cy="902712"/>
              <a:chOff x="0" y="0"/>
              <a:chExt cx="6350000" cy="6270784"/>
            </a:xfrm>
          </p:grpSpPr>
          <p:sp>
            <p:nvSpPr>
              <p:cNvPr id="4" name="Freeform 4"/>
              <p:cNvSpPr/>
              <p:nvPr/>
            </p:nvSpPr>
            <p:spPr>
              <a:xfrm>
                <a:off x="0" y="0"/>
                <a:ext cx="6350000" cy="6270784"/>
              </a:xfrm>
              <a:custGeom>
                <a:avLst/>
                <a:gdLst/>
                <a:ahLst/>
                <a:cxnLst/>
                <a:rect l="l" t="t" r="r" b="b"/>
                <a:pathLst>
                  <a:path w="6350000" h="6270784">
                    <a:moveTo>
                      <a:pt x="3175000" y="0"/>
                    </a:moveTo>
                    <a:cubicBezTo>
                      <a:pt x="1421496" y="0"/>
                      <a:pt x="0" y="1403763"/>
                      <a:pt x="0" y="3135392"/>
                    </a:cubicBezTo>
                    <a:cubicBezTo>
                      <a:pt x="0" y="4867021"/>
                      <a:pt x="1421496" y="6270784"/>
                      <a:pt x="3175000" y="6270784"/>
                    </a:cubicBezTo>
                    <a:cubicBezTo>
                      <a:pt x="4928504" y="6270784"/>
                      <a:pt x="6350000" y="4867021"/>
                      <a:pt x="6350000" y="3135392"/>
                    </a:cubicBezTo>
                    <a:cubicBezTo>
                      <a:pt x="6350000" y="1403763"/>
                      <a:pt x="4928504" y="0"/>
                      <a:pt x="3175000" y="0"/>
                    </a:cubicBezTo>
                    <a:close/>
                  </a:path>
                </a:pathLst>
              </a:custGeom>
              <a:solidFill>
                <a:srgbClr val="F2AE1C"/>
              </a:solidFill>
            </p:spPr>
            <p:txBody>
              <a:bodyPr/>
              <a:lstStyle/>
              <a:p>
                <a:endParaRPr lang="en-SG"/>
              </a:p>
            </p:txBody>
          </p:sp>
        </p:grpSp>
        <p:sp>
          <p:nvSpPr>
            <p:cNvPr id="5" name="TextBox 5"/>
            <p:cNvSpPr txBox="1"/>
            <p:nvPr/>
          </p:nvSpPr>
          <p:spPr>
            <a:xfrm>
              <a:off x="115523" y="207775"/>
              <a:ext cx="683070" cy="458587"/>
            </a:xfrm>
            <a:prstGeom prst="rect">
              <a:avLst/>
            </a:prstGeom>
          </p:spPr>
          <p:txBody>
            <a:bodyPr lIns="0" tIns="0" rIns="0" bIns="0" rtlCol="0" anchor="t">
              <a:spAutoFit/>
            </a:bodyPr>
            <a:lstStyle/>
            <a:p>
              <a:pPr marL="0" lvl="0" indent="0" algn="ctr">
                <a:lnSpc>
                  <a:spcPts val="2819"/>
                </a:lnSpc>
                <a:spcBef>
                  <a:spcPct val="0"/>
                </a:spcBef>
              </a:pPr>
              <a:r>
                <a:rPr lang="en-US" sz="2168" spc="43">
                  <a:solidFill>
                    <a:srgbClr val="4C7031"/>
                  </a:solidFill>
                  <a:latin typeface="Now"/>
                </a:rPr>
                <a:t>1</a:t>
              </a:r>
            </a:p>
          </p:txBody>
        </p:sp>
      </p:grpSp>
      <p:grpSp>
        <p:nvGrpSpPr>
          <p:cNvPr id="6" name="Group 6"/>
          <p:cNvGrpSpPr/>
          <p:nvPr/>
        </p:nvGrpSpPr>
        <p:grpSpPr>
          <a:xfrm>
            <a:off x="4826929" y="6334668"/>
            <a:ext cx="708787" cy="700301"/>
            <a:chOff x="0" y="0"/>
            <a:chExt cx="945049" cy="933735"/>
          </a:xfrm>
        </p:grpSpPr>
        <p:grpSp>
          <p:nvGrpSpPr>
            <p:cNvPr id="7" name="Group 7"/>
            <p:cNvGrpSpPr/>
            <p:nvPr/>
          </p:nvGrpSpPr>
          <p:grpSpPr>
            <a:xfrm>
              <a:off x="0" y="0"/>
              <a:ext cx="945049" cy="933735"/>
              <a:chOff x="0" y="0"/>
              <a:chExt cx="6350000" cy="6273973"/>
            </a:xfrm>
          </p:grpSpPr>
          <p:sp>
            <p:nvSpPr>
              <p:cNvPr id="8" name="Freeform 8"/>
              <p:cNvSpPr/>
              <p:nvPr/>
            </p:nvSpPr>
            <p:spPr>
              <a:xfrm>
                <a:off x="0" y="0"/>
                <a:ext cx="6350000" cy="6273973"/>
              </a:xfrm>
              <a:custGeom>
                <a:avLst/>
                <a:gdLst/>
                <a:ahLst/>
                <a:cxnLst/>
                <a:rect l="l" t="t" r="r" b="b"/>
                <a:pathLst>
                  <a:path w="6350000" h="6273973">
                    <a:moveTo>
                      <a:pt x="3175000" y="0"/>
                    </a:moveTo>
                    <a:cubicBezTo>
                      <a:pt x="1421496" y="0"/>
                      <a:pt x="0" y="1404477"/>
                      <a:pt x="0" y="3136986"/>
                    </a:cubicBezTo>
                    <a:cubicBezTo>
                      <a:pt x="0" y="4869496"/>
                      <a:pt x="1421496" y="6273973"/>
                      <a:pt x="3175000" y="6273973"/>
                    </a:cubicBezTo>
                    <a:cubicBezTo>
                      <a:pt x="4928504" y="6273973"/>
                      <a:pt x="6350000" y="4869496"/>
                      <a:pt x="6350000" y="3136986"/>
                    </a:cubicBezTo>
                    <a:cubicBezTo>
                      <a:pt x="6350000" y="1404477"/>
                      <a:pt x="4928504" y="0"/>
                      <a:pt x="3175000" y="0"/>
                    </a:cubicBezTo>
                    <a:close/>
                  </a:path>
                </a:pathLst>
              </a:custGeom>
              <a:solidFill>
                <a:srgbClr val="F2AE1C"/>
              </a:solidFill>
            </p:spPr>
            <p:txBody>
              <a:bodyPr/>
              <a:lstStyle/>
              <a:p>
                <a:endParaRPr lang="en-SG"/>
              </a:p>
            </p:txBody>
          </p:sp>
        </p:grpSp>
        <p:sp>
          <p:nvSpPr>
            <p:cNvPr id="9" name="TextBox 9"/>
            <p:cNvSpPr txBox="1"/>
            <p:nvPr/>
          </p:nvSpPr>
          <p:spPr>
            <a:xfrm>
              <a:off x="119432" y="215773"/>
              <a:ext cx="706185" cy="473613"/>
            </a:xfrm>
            <a:prstGeom prst="rect">
              <a:avLst/>
            </a:prstGeom>
          </p:spPr>
          <p:txBody>
            <a:bodyPr lIns="0" tIns="0" rIns="0" bIns="0" rtlCol="0" anchor="t">
              <a:spAutoFit/>
            </a:bodyPr>
            <a:lstStyle/>
            <a:p>
              <a:pPr marL="0" lvl="0" indent="0" algn="ctr">
                <a:lnSpc>
                  <a:spcPts val="2878"/>
                </a:lnSpc>
                <a:spcBef>
                  <a:spcPct val="0"/>
                </a:spcBef>
              </a:pPr>
              <a:r>
                <a:rPr lang="en-US" sz="2214" spc="44">
                  <a:solidFill>
                    <a:srgbClr val="4C7031"/>
                  </a:solidFill>
                  <a:latin typeface="Now"/>
                </a:rPr>
                <a:t>2</a:t>
              </a:r>
            </a:p>
          </p:txBody>
        </p:sp>
      </p:grpSp>
      <p:grpSp>
        <p:nvGrpSpPr>
          <p:cNvPr id="10" name="Group 10"/>
          <p:cNvGrpSpPr/>
          <p:nvPr/>
        </p:nvGrpSpPr>
        <p:grpSpPr>
          <a:xfrm>
            <a:off x="9339826" y="6357531"/>
            <a:ext cx="708787" cy="700301"/>
            <a:chOff x="0" y="0"/>
            <a:chExt cx="945049" cy="933735"/>
          </a:xfrm>
        </p:grpSpPr>
        <p:grpSp>
          <p:nvGrpSpPr>
            <p:cNvPr id="11" name="Group 11"/>
            <p:cNvGrpSpPr/>
            <p:nvPr/>
          </p:nvGrpSpPr>
          <p:grpSpPr>
            <a:xfrm>
              <a:off x="0" y="0"/>
              <a:ext cx="945049" cy="933735"/>
              <a:chOff x="0" y="0"/>
              <a:chExt cx="6350000" cy="6273973"/>
            </a:xfrm>
          </p:grpSpPr>
          <p:sp>
            <p:nvSpPr>
              <p:cNvPr id="12" name="Freeform 12"/>
              <p:cNvSpPr/>
              <p:nvPr/>
            </p:nvSpPr>
            <p:spPr>
              <a:xfrm>
                <a:off x="0" y="0"/>
                <a:ext cx="6350000" cy="6273973"/>
              </a:xfrm>
              <a:custGeom>
                <a:avLst/>
                <a:gdLst/>
                <a:ahLst/>
                <a:cxnLst/>
                <a:rect l="l" t="t" r="r" b="b"/>
                <a:pathLst>
                  <a:path w="6350000" h="6273973">
                    <a:moveTo>
                      <a:pt x="3175000" y="0"/>
                    </a:moveTo>
                    <a:cubicBezTo>
                      <a:pt x="1421496" y="0"/>
                      <a:pt x="0" y="1404477"/>
                      <a:pt x="0" y="3136986"/>
                    </a:cubicBezTo>
                    <a:cubicBezTo>
                      <a:pt x="0" y="4869496"/>
                      <a:pt x="1421496" y="6273973"/>
                      <a:pt x="3175000" y="6273973"/>
                    </a:cubicBezTo>
                    <a:cubicBezTo>
                      <a:pt x="4928504" y="6273973"/>
                      <a:pt x="6350000" y="4869496"/>
                      <a:pt x="6350000" y="3136986"/>
                    </a:cubicBezTo>
                    <a:cubicBezTo>
                      <a:pt x="6350000" y="1404477"/>
                      <a:pt x="4928504" y="0"/>
                      <a:pt x="3175000" y="0"/>
                    </a:cubicBezTo>
                    <a:close/>
                  </a:path>
                </a:pathLst>
              </a:custGeom>
              <a:solidFill>
                <a:srgbClr val="F2AE1C"/>
              </a:solidFill>
            </p:spPr>
            <p:txBody>
              <a:bodyPr/>
              <a:lstStyle/>
              <a:p>
                <a:endParaRPr lang="en-SG"/>
              </a:p>
            </p:txBody>
          </p:sp>
        </p:grpSp>
        <p:sp>
          <p:nvSpPr>
            <p:cNvPr id="13" name="TextBox 13"/>
            <p:cNvSpPr txBox="1"/>
            <p:nvPr/>
          </p:nvSpPr>
          <p:spPr>
            <a:xfrm>
              <a:off x="119432" y="215773"/>
              <a:ext cx="706185" cy="473613"/>
            </a:xfrm>
            <a:prstGeom prst="rect">
              <a:avLst/>
            </a:prstGeom>
          </p:spPr>
          <p:txBody>
            <a:bodyPr lIns="0" tIns="0" rIns="0" bIns="0" rtlCol="0" anchor="t">
              <a:spAutoFit/>
            </a:bodyPr>
            <a:lstStyle/>
            <a:p>
              <a:pPr marL="0" lvl="0" indent="0" algn="ctr">
                <a:lnSpc>
                  <a:spcPts val="2878"/>
                </a:lnSpc>
                <a:spcBef>
                  <a:spcPct val="0"/>
                </a:spcBef>
              </a:pPr>
              <a:r>
                <a:rPr lang="en-US" sz="2214" spc="44">
                  <a:solidFill>
                    <a:srgbClr val="4C7031"/>
                  </a:solidFill>
                  <a:latin typeface="Now"/>
                </a:rPr>
                <a:t>3</a:t>
              </a:r>
            </a:p>
          </p:txBody>
        </p:sp>
      </p:grpSp>
      <p:grpSp>
        <p:nvGrpSpPr>
          <p:cNvPr id="14" name="Group 14"/>
          <p:cNvGrpSpPr/>
          <p:nvPr/>
        </p:nvGrpSpPr>
        <p:grpSpPr>
          <a:xfrm>
            <a:off x="13852723" y="6346100"/>
            <a:ext cx="708787" cy="700301"/>
            <a:chOff x="0" y="0"/>
            <a:chExt cx="945049" cy="933735"/>
          </a:xfrm>
        </p:grpSpPr>
        <p:grpSp>
          <p:nvGrpSpPr>
            <p:cNvPr id="15" name="Group 15"/>
            <p:cNvGrpSpPr/>
            <p:nvPr/>
          </p:nvGrpSpPr>
          <p:grpSpPr>
            <a:xfrm>
              <a:off x="0" y="0"/>
              <a:ext cx="945049" cy="933735"/>
              <a:chOff x="0" y="0"/>
              <a:chExt cx="6350000" cy="6273973"/>
            </a:xfrm>
          </p:grpSpPr>
          <p:sp>
            <p:nvSpPr>
              <p:cNvPr id="16" name="Freeform 16"/>
              <p:cNvSpPr/>
              <p:nvPr/>
            </p:nvSpPr>
            <p:spPr>
              <a:xfrm>
                <a:off x="0" y="0"/>
                <a:ext cx="6350000" cy="6273973"/>
              </a:xfrm>
              <a:custGeom>
                <a:avLst/>
                <a:gdLst/>
                <a:ahLst/>
                <a:cxnLst/>
                <a:rect l="l" t="t" r="r" b="b"/>
                <a:pathLst>
                  <a:path w="6350000" h="6273973">
                    <a:moveTo>
                      <a:pt x="3175000" y="0"/>
                    </a:moveTo>
                    <a:cubicBezTo>
                      <a:pt x="1421496" y="0"/>
                      <a:pt x="0" y="1404477"/>
                      <a:pt x="0" y="3136986"/>
                    </a:cubicBezTo>
                    <a:cubicBezTo>
                      <a:pt x="0" y="4869496"/>
                      <a:pt x="1421496" y="6273973"/>
                      <a:pt x="3175000" y="6273973"/>
                    </a:cubicBezTo>
                    <a:cubicBezTo>
                      <a:pt x="4928504" y="6273973"/>
                      <a:pt x="6350000" y="4869496"/>
                      <a:pt x="6350000" y="3136986"/>
                    </a:cubicBezTo>
                    <a:cubicBezTo>
                      <a:pt x="6350000" y="1404477"/>
                      <a:pt x="4928504" y="0"/>
                      <a:pt x="3175000" y="0"/>
                    </a:cubicBezTo>
                    <a:close/>
                  </a:path>
                </a:pathLst>
              </a:custGeom>
              <a:solidFill>
                <a:srgbClr val="F2AE1C"/>
              </a:solidFill>
            </p:spPr>
            <p:txBody>
              <a:bodyPr/>
              <a:lstStyle/>
              <a:p>
                <a:endParaRPr lang="en-SG"/>
              </a:p>
            </p:txBody>
          </p:sp>
        </p:grpSp>
        <p:sp>
          <p:nvSpPr>
            <p:cNvPr id="17" name="TextBox 17"/>
            <p:cNvSpPr txBox="1"/>
            <p:nvPr/>
          </p:nvSpPr>
          <p:spPr>
            <a:xfrm>
              <a:off x="119432" y="215773"/>
              <a:ext cx="706185" cy="473613"/>
            </a:xfrm>
            <a:prstGeom prst="rect">
              <a:avLst/>
            </a:prstGeom>
          </p:spPr>
          <p:txBody>
            <a:bodyPr lIns="0" tIns="0" rIns="0" bIns="0" rtlCol="0" anchor="t">
              <a:spAutoFit/>
            </a:bodyPr>
            <a:lstStyle/>
            <a:p>
              <a:pPr marL="0" lvl="0" indent="0" algn="ctr">
                <a:lnSpc>
                  <a:spcPts val="2878"/>
                </a:lnSpc>
                <a:spcBef>
                  <a:spcPct val="0"/>
                </a:spcBef>
              </a:pPr>
              <a:r>
                <a:rPr lang="en-US" sz="2214" spc="44">
                  <a:solidFill>
                    <a:srgbClr val="4C7031"/>
                  </a:solidFill>
                  <a:latin typeface="Now"/>
                </a:rPr>
                <a:t>4</a:t>
              </a:r>
            </a:p>
          </p:txBody>
        </p:sp>
      </p:grpSp>
      <p:sp>
        <p:nvSpPr>
          <p:cNvPr id="18" name="Freeform 18"/>
          <p:cNvSpPr/>
          <p:nvPr/>
        </p:nvSpPr>
        <p:spPr>
          <a:xfrm>
            <a:off x="6553200" y="1509760"/>
            <a:ext cx="4817478" cy="3134529"/>
          </a:xfrm>
          <a:custGeom>
            <a:avLst/>
            <a:gdLst/>
            <a:ahLst/>
            <a:cxnLst/>
            <a:rect l="l" t="t" r="r" b="b"/>
            <a:pathLst>
              <a:path w="4453356" h="2543979">
                <a:moveTo>
                  <a:pt x="0" y="0"/>
                </a:moveTo>
                <a:lnTo>
                  <a:pt x="4453356" y="0"/>
                </a:lnTo>
                <a:lnTo>
                  <a:pt x="4453356" y="2543979"/>
                </a:lnTo>
                <a:lnTo>
                  <a:pt x="0" y="2543979"/>
                </a:lnTo>
                <a:lnTo>
                  <a:pt x="0" y="0"/>
                </a:lnTo>
                <a:close/>
              </a:path>
            </a:pathLst>
          </a:custGeom>
          <a:blipFill>
            <a:blip r:embed="rId3"/>
            <a:stretch>
              <a:fillRect/>
            </a:stretch>
          </a:blipFill>
        </p:spPr>
        <p:txBody>
          <a:bodyPr/>
          <a:lstStyle/>
          <a:p>
            <a:endParaRPr lang="en-SG"/>
          </a:p>
        </p:txBody>
      </p:sp>
      <p:sp>
        <p:nvSpPr>
          <p:cNvPr id="19" name="Freeform 19"/>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4"/>
            <a:stretch>
              <a:fillRect/>
            </a:stretch>
          </a:blipFill>
        </p:spPr>
        <p:txBody>
          <a:bodyPr/>
          <a:lstStyle/>
          <a:p>
            <a:endParaRPr lang="en-SG"/>
          </a:p>
        </p:txBody>
      </p:sp>
      <p:sp>
        <p:nvSpPr>
          <p:cNvPr id="20" name="TextBox 20"/>
          <p:cNvSpPr txBox="1"/>
          <p:nvPr/>
        </p:nvSpPr>
        <p:spPr>
          <a:xfrm>
            <a:off x="744201" y="600649"/>
            <a:ext cx="8115300" cy="1209576"/>
          </a:xfrm>
          <a:prstGeom prst="rect">
            <a:avLst/>
          </a:prstGeom>
        </p:spPr>
        <p:txBody>
          <a:bodyPr lIns="0" tIns="0" rIns="0" bIns="0" rtlCol="0" anchor="t">
            <a:spAutoFit/>
          </a:bodyPr>
          <a:lstStyle/>
          <a:p>
            <a:pPr marL="0" lvl="0" indent="0">
              <a:lnSpc>
                <a:spcPts val="9480"/>
              </a:lnSpc>
            </a:pPr>
            <a:r>
              <a:rPr lang="en-US" sz="7900" spc="-197">
                <a:solidFill>
                  <a:srgbClr val="4C7031"/>
                </a:solidFill>
                <a:latin typeface="Ovo"/>
              </a:rPr>
              <a:t>We aspire as ONE.</a:t>
            </a:r>
          </a:p>
        </p:txBody>
      </p:sp>
      <p:grpSp>
        <p:nvGrpSpPr>
          <p:cNvPr id="21" name="Group 21"/>
          <p:cNvGrpSpPr/>
          <p:nvPr/>
        </p:nvGrpSpPr>
        <p:grpSpPr>
          <a:xfrm>
            <a:off x="4826929" y="7138558"/>
            <a:ext cx="4183415" cy="2243879"/>
            <a:chOff x="0" y="-19050"/>
            <a:chExt cx="5577886" cy="2991838"/>
          </a:xfrm>
        </p:grpSpPr>
        <p:sp>
          <p:nvSpPr>
            <p:cNvPr id="22" name="TextBox 22"/>
            <p:cNvSpPr txBox="1"/>
            <p:nvPr/>
          </p:nvSpPr>
          <p:spPr>
            <a:xfrm>
              <a:off x="0" y="1511488"/>
              <a:ext cx="5577886" cy="1461300"/>
            </a:xfrm>
            <a:prstGeom prst="rect">
              <a:avLst/>
            </a:prstGeom>
          </p:spPr>
          <p:txBody>
            <a:bodyPr lIns="0" tIns="0" rIns="0" bIns="0" rtlCol="0" anchor="t">
              <a:spAutoFit/>
            </a:bodyPr>
            <a:lstStyle/>
            <a:p>
              <a:pPr marL="0" lvl="0" indent="0">
                <a:lnSpc>
                  <a:spcPts val="2926"/>
                </a:lnSpc>
              </a:pPr>
              <a:r>
                <a:rPr lang="en-US" sz="2090" spc="41">
                  <a:solidFill>
                    <a:srgbClr val="4C7031"/>
                  </a:solidFill>
                  <a:latin typeface="Now"/>
                </a:rPr>
                <a:t>Effective communication is key in managing change successfully in organizations.</a:t>
              </a:r>
            </a:p>
          </p:txBody>
        </p:sp>
        <p:sp>
          <p:nvSpPr>
            <p:cNvPr id="23" name="TextBox 23"/>
            <p:cNvSpPr txBox="1"/>
            <p:nvPr/>
          </p:nvSpPr>
          <p:spPr>
            <a:xfrm>
              <a:off x="0" y="-19050"/>
              <a:ext cx="5577886" cy="1053547"/>
            </a:xfrm>
            <a:prstGeom prst="rect">
              <a:avLst/>
            </a:prstGeom>
          </p:spPr>
          <p:txBody>
            <a:bodyPr lIns="0" tIns="0" rIns="0" bIns="0" rtlCol="0" anchor="t">
              <a:spAutoFit/>
            </a:bodyPr>
            <a:lstStyle/>
            <a:p>
              <a:pPr marL="0" lvl="0" indent="0">
                <a:lnSpc>
                  <a:spcPts val="3181"/>
                </a:lnSpc>
              </a:pPr>
              <a:r>
                <a:rPr lang="en-US" sz="2447" spc="48">
                  <a:solidFill>
                    <a:srgbClr val="4C7031"/>
                  </a:solidFill>
                  <a:latin typeface="Now Medium"/>
                </a:rPr>
                <a:t>Communication Strategy for Change</a:t>
              </a:r>
            </a:p>
          </p:txBody>
        </p:sp>
      </p:grpSp>
      <p:grpSp>
        <p:nvGrpSpPr>
          <p:cNvPr id="24" name="Group 24"/>
          <p:cNvGrpSpPr/>
          <p:nvPr/>
        </p:nvGrpSpPr>
        <p:grpSpPr>
          <a:xfrm>
            <a:off x="9339826" y="7154094"/>
            <a:ext cx="4229695" cy="2205663"/>
            <a:chOff x="0" y="-28575"/>
            <a:chExt cx="5639593" cy="2940885"/>
          </a:xfrm>
        </p:grpSpPr>
        <p:sp>
          <p:nvSpPr>
            <p:cNvPr id="25" name="TextBox 25"/>
            <p:cNvSpPr txBox="1"/>
            <p:nvPr/>
          </p:nvSpPr>
          <p:spPr>
            <a:xfrm>
              <a:off x="0" y="1528743"/>
              <a:ext cx="5639593" cy="1383567"/>
            </a:xfrm>
            <a:prstGeom prst="rect">
              <a:avLst/>
            </a:prstGeom>
          </p:spPr>
          <p:txBody>
            <a:bodyPr lIns="0" tIns="0" rIns="0" bIns="0" rtlCol="0" anchor="t">
              <a:spAutoFit/>
            </a:bodyPr>
            <a:lstStyle/>
            <a:p>
              <a:pPr marL="0" lvl="0" indent="0">
                <a:lnSpc>
                  <a:spcPts val="2778"/>
                </a:lnSpc>
              </a:pPr>
              <a:r>
                <a:rPr lang="en-US" sz="1984" spc="39">
                  <a:solidFill>
                    <a:srgbClr val="4C7031"/>
                  </a:solidFill>
                  <a:latin typeface="Now"/>
                </a:rPr>
                <a:t>Providing training opportunities ensures employees are equipped to handle changes effectively.</a:t>
              </a:r>
            </a:p>
          </p:txBody>
        </p:sp>
        <p:sp>
          <p:nvSpPr>
            <p:cNvPr id="26" name="TextBox 26"/>
            <p:cNvSpPr txBox="1"/>
            <p:nvPr/>
          </p:nvSpPr>
          <p:spPr>
            <a:xfrm>
              <a:off x="0" y="-28575"/>
              <a:ext cx="5639593" cy="1074523"/>
            </a:xfrm>
            <a:prstGeom prst="rect">
              <a:avLst/>
            </a:prstGeom>
          </p:spPr>
          <p:txBody>
            <a:bodyPr lIns="0" tIns="0" rIns="0" bIns="0" rtlCol="0" anchor="t">
              <a:spAutoFit/>
            </a:bodyPr>
            <a:lstStyle/>
            <a:p>
              <a:pPr marL="0" lvl="0" indent="0">
                <a:lnSpc>
                  <a:spcPts val="3216"/>
                </a:lnSpc>
              </a:pPr>
              <a:r>
                <a:rPr lang="en-US" sz="2473" spc="49">
                  <a:solidFill>
                    <a:srgbClr val="4C7031"/>
                  </a:solidFill>
                  <a:latin typeface="Now Medium"/>
                </a:rPr>
                <a:t>Employee Training and Development Programme</a:t>
              </a:r>
            </a:p>
          </p:txBody>
        </p:sp>
      </p:grpSp>
      <p:grpSp>
        <p:nvGrpSpPr>
          <p:cNvPr id="27" name="Group 27"/>
          <p:cNvGrpSpPr/>
          <p:nvPr/>
        </p:nvGrpSpPr>
        <p:grpSpPr>
          <a:xfrm>
            <a:off x="13852723" y="7098483"/>
            <a:ext cx="4229695" cy="2587868"/>
            <a:chOff x="0" y="-28575"/>
            <a:chExt cx="5639593" cy="3450491"/>
          </a:xfrm>
        </p:grpSpPr>
        <p:sp>
          <p:nvSpPr>
            <p:cNvPr id="28" name="TextBox 28"/>
            <p:cNvSpPr txBox="1"/>
            <p:nvPr/>
          </p:nvSpPr>
          <p:spPr>
            <a:xfrm>
              <a:off x="0" y="1538268"/>
              <a:ext cx="5639593" cy="1883648"/>
            </a:xfrm>
            <a:prstGeom prst="rect">
              <a:avLst/>
            </a:prstGeom>
          </p:spPr>
          <p:txBody>
            <a:bodyPr lIns="0" tIns="0" rIns="0" bIns="0" rtlCol="0" anchor="t">
              <a:spAutoFit/>
            </a:bodyPr>
            <a:lstStyle/>
            <a:p>
              <a:pPr marL="0" lvl="0" indent="0">
                <a:lnSpc>
                  <a:spcPts val="2849"/>
                </a:lnSpc>
              </a:pPr>
              <a:r>
                <a:rPr lang="en-US" sz="2035" spc="40">
                  <a:solidFill>
                    <a:srgbClr val="4C7031"/>
                  </a:solidFill>
                  <a:latin typeface="Now"/>
                </a:rPr>
                <a:t>Involving employees in the change process leads to greater acceptance and commitment.</a:t>
              </a:r>
            </a:p>
          </p:txBody>
        </p:sp>
        <p:sp>
          <p:nvSpPr>
            <p:cNvPr id="29" name="TextBox 29"/>
            <p:cNvSpPr txBox="1"/>
            <p:nvPr/>
          </p:nvSpPr>
          <p:spPr>
            <a:xfrm>
              <a:off x="0" y="-28575"/>
              <a:ext cx="5639593" cy="1074523"/>
            </a:xfrm>
            <a:prstGeom prst="rect">
              <a:avLst/>
            </a:prstGeom>
          </p:spPr>
          <p:txBody>
            <a:bodyPr lIns="0" tIns="0" rIns="0" bIns="0" rtlCol="0" anchor="t">
              <a:spAutoFit/>
            </a:bodyPr>
            <a:lstStyle/>
            <a:p>
              <a:pPr marL="0" lvl="0" indent="0">
                <a:lnSpc>
                  <a:spcPts val="3216"/>
                </a:lnSpc>
              </a:pPr>
              <a:r>
                <a:rPr lang="en-US" sz="2473" spc="49">
                  <a:solidFill>
                    <a:srgbClr val="4C7031"/>
                  </a:solidFill>
                  <a:latin typeface="Now Medium"/>
                </a:rPr>
                <a:t>Sustaining Organisational Change </a:t>
              </a:r>
            </a:p>
          </p:txBody>
        </p:sp>
      </p:grpSp>
      <p:sp>
        <p:nvSpPr>
          <p:cNvPr id="30" name="TextBox 30"/>
          <p:cNvSpPr txBox="1"/>
          <p:nvPr/>
        </p:nvSpPr>
        <p:spPr>
          <a:xfrm>
            <a:off x="2839765" y="4725204"/>
            <a:ext cx="12608470" cy="913266"/>
          </a:xfrm>
          <a:prstGeom prst="rect">
            <a:avLst/>
          </a:prstGeom>
        </p:spPr>
        <p:txBody>
          <a:bodyPr lIns="0" tIns="0" rIns="0" bIns="0" rtlCol="0" anchor="t">
            <a:spAutoFit/>
          </a:bodyPr>
          <a:lstStyle/>
          <a:p>
            <a:pPr algn="ctr">
              <a:lnSpc>
                <a:spcPts val="3734"/>
              </a:lnSpc>
            </a:pPr>
            <a:r>
              <a:rPr lang="en-US" sz="2667" spc="53">
                <a:solidFill>
                  <a:srgbClr val="4C7031"/>
                </a:solidFill>
                <a:latin typeface="Now"/>
              </a:rPr>
              <a:t>Connecting people with diverse expertise in delivering futuristic solutions </a:t>
            </a:r>
          </a:p>
          <a:p>
            <a:pPr algn="ctr">
              <a:lnSpc>
                <a:spcPts val="3734"/>
              </a:lnSpc>
            </a:pPr>
            <a:r>
              <a:rPr lang="en-US" sz="2667" spc="53">
                <a:solidFill>
                  <a:srgbClr val="4C7031"/>
                </a:solidFill>
                <a:latin typeface="Now"/>
              </a:rPr>
              <a:t>where innovative technology empowers businesses.</a:t>
            </a:r>
          </a:p>
        </p:txBody>
      </p:sp>
      <p:grpSp>
        <p:nvGrpSpPr>
          <p:cNvPr id="31" name="Group 31"/>
          <p:cNvGrpSpPr/>
          <p:nvPr/>
        </p:nvGrpSpPr>
        <p:grpSpPr>
          <a:xfrm>
            <a:off x="409364" y="7138558"/>
            <a:ext cx="4183415" cy="2243879"/>
            <a:chOff x="0" y="-19050"/>
            <a:chExt cx="5577886" cy="2991838"/>
          </a:xfrm>
        </p:grpSpPr>
        <p:sp>
          <p:nvSpPr>
            <p:cNvPr id="32" name="TextBox 32"/>
            <p:cNvSpPr txBox="1"/>
            <p:nvPr/>
          </p:nvSpPr>
          <p:spPr>
            <a:xfrm>
              <a:off x="0" y="1511488"/>
              <a:ext cx="5577886" cy="1461300"/>
            </a:xfrm>
            <a:prstGeom prst="rect">
              <a:avLst/>
            </a:prstGeom>
          </p:spPr>
          <p:txBody>
            <a:bodyPr lIns="0" tIns="0" rIns="0" bIns="0" rtlCol="0" anchor="t">
              <a:spAutoFit/>
            </a:bodyPr>
            <a:lstStyle/>
            <a:p>
              <a:pPr marL="0" lvl="0" indent="0">
                <a:lnSpc>
                  <a:spcPts val="2926"/>
                </a:lnSpc>
              </a:pPr>
              <a:r>
                <a:rPr lang="en-US" sz="2090" spc="41">
                  <a:solidFill>
                    <a:srgbClr val="4C7031"/>
                  </a:solidFill>
                  <a:latin typeface="Now"/>
                </a:rPr>
                <a:t>Moving as one requires alignment to have a common understanding. </a:t>
              </a:r>
            </a:p>
          </p:txBody>
        </p:sp>
        <p:sp>
          <p:nvSpPr>
            <p:cNvPr id="33" name="TextBox 33"/>
            <p:cNvSpPr txBox="1"/>
            <p:nvPr/>
          </p:nvSpPr>
          <p:spPr>
            <a:xfrm>
              <a:off x="0" y="-19050"/>
              <a:ext cx="5577886" cy="1053547"/>
            </a:xfrm>
            <a:prstGeom prst="rect">
              <a:avLst/>
            </a:prstGeom>
          </p:spPr>
          <p:txBody>
            <a:bodyPr lIns="0" tIns="0" rIns="0" bIns="0" rtlCol="0" anchor="t">
              <a:spAutoFit/>
            </a:bodyPr>
            <a:lstStyle/>
            <a:p>
              <a:pPr marL="0" lvl="0" indent="0">
                <a:lnSpc>
                  <a:spcPts val="3181"/>
                </a:lnSpc>
              </a:pPr>
              <a:r>
                <a:rPr lang="en-US" sz="2447" spc="48">
                  <a:solidFill>
                    <a:srgbClr val="4C7031"/>
                  </a:solidFill>
                  <a:latin typeface="Now Medium"/>
                </a:rPr>
                <a:t>Managing Stakeholders’ Expectations and Needs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5294" y="315172"/>
            <a:ext cx="17359796" cy="1086371"/>
          </a:xfrm>
        </p:spPr>
        <p:txBody>
          <a:bodyPr>
            <a:normAutofit/>
          </a:bodyPr>
          <a:lstStyle/>
          <a:p>
            <a:pPr algn="l"/>
            <a:r>
              <a:rPr lang="en-US" sz="5000">
                <a:solidFill>
                  <a:schemeClr val="accent6">
                    <a:lumMod val="50000"/>
                  </a:schemeClr>
                </a:solidFill>
                <a:latin typeface="Ovo" panose="020B0604020202020204" charset="0"/>
                <a:cs typeface="Arial"/>
              </a:rPr>
              <a:t>Communication management (EXTERNAL)</a:t>
            </a:r>
            <a:endParaRPr lang="en-US" sz="5000">
              <a:solidFill>
                <a:schemeClr val="accent6">
                  <a:lumMod val="50000"/>
                </a:schemeClr>
              </a:solidFill>
              <a:latin typeface="Ovo" panose="020B0604020202020204" charset="0"/>
            </a:endParaRPr>
          </a:p>
        </p:txBody>
      </p:sp>
      <p:sp>
        <p:nvSpPr>
          <p:cNvPr id="5" name="TextBox 4">
            <a:extLst>
              <a:ext uri="{FF2B5EF4-FFF2-40B4-BE49-F238E27FC236}">
                <a16:creationId xmlns:a16="http://schemas.microsoft.com/office/drawing/2014/main" id="{2369F47B-DB41-37B6-334A-91B757FB68D8}"/>
              </a:ext>
            </a:extLst>
          </p:cNvPr>
          <p:cNvSpPr txBox="1"/>
          <p:nvPr/>
        </p:nvSpPr>
        <p:spPr>
          <a:xfrm>
            <a:off x="742251" y="1321870"/>
            <a:ext cx="17294266" cy="507831"/>
          </a:xfrm>
          <a:prstGeom prst="rect">
            <a:avLst/>
          </a:prstGeom>
          <a:noFill/>
        </p:spPr>
        <p:txBody>
          <a:bodyPr wrap="square" lIns="91440" tIns="45720" rIns="91440" bIns="45720" anchor="t">
            <a:spAutoFit/>
          </a:bodyPr>
          <a:lstStyle/>
          <a:p>
            <a:pPr algn="ctr"/>
            <a:r>
              <a:rPr lang="en-SG" sz="2700">
                <a:solidFill>
                  <a:schemeClr val="accent6">
                    <a:lumMod val="50000"/>
                  </a:schemeClr>
                </a:solidFill>
                <a:latin typeface="Georgia Pro"/>
              </a:rPr>
              <a:t>WHY (Objective): Ensure all stakeholders are aware and aligned with the proposed change management plan</a:t>
            </a:r>
            <a:endParaRPr lang="en-US"/>
          </a:p>
        </p:txBody>
      </p:sp>
      <p:sp>
        <p:nvSpPr>
          <p:cNvPr id="4" name="Slide Number Placeholder 3">
            <a:extLst>
              <a:ext uri="{FF2B5EF4-FFF2-40B4-BE49-F238E27FC236}">
                <a16:creationId xmlns:a16="http://schemas.microsoft.com/office/drawing/2014/main" id="{6CF96A37-AE80-EFFE-F410-1E6DE5007D02}"/>
              </a:ext>
            </a:extLst>
          </p:cNvPr>
          <p:cNvSpPr>
            <a:spLocks noGrp="1"/>
          </p:cNvSpPr>
          <p:nvPr>
            <p:ph type="sldNum" sz="quarter" idx="4"/>
          </p:nvPr>
        </p:nvSpPr>
        <p:spPr>
          <a:xfrm>
            <a:off x="13973175" y="9505820"/>
            <a:ext cx="4114800" cy="547688"/>
          </a:xfrm>
        </p:spPr>
        <p:txBody>
          <a:bodyPr/>
          <a:lstStyle/>
          <a:p>
            <a:fld id="{23E8AA63-D1AC-41E1-A60B-B3EC7010A9E5}" type="slidenum">
              <a:rPr lang="en-SG" smtClean="0"/>
              <a:t>20</a:t>
            </a:fld>
            <a:endParaRPr lang="en-SG"/>
          </a:p>
        </p:txBody>
      </p:sp>
      <p:sp>
        <p:nvSpPr>
          <p:cNvPr id="6" name="Freeform 14">
            <a:extLst>
              <a:ext uri="{FF2B5EF4-FFF2-40B4-BE49-F238E27FC236}">
                <a16:creationId xmlns:a16="http://schemas.microsoft.com/office/drawing/2014/main" id="{A6B022B9-AB71-2B2A-6C74-82E8D3BBC072}"/>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graphicFrame>
        <p:nvGraphicFramePr>
          <p:cNvPr id="12" name="Table 11">
            <a:extLst>
              <a:ext uri="{FF2B5EF4-FFF2-40B4-BE49-F238E27FC236}">
                <a16:creationId xmlns:a16="http://schemas.microsoft.com/office/drawing/2014/main" id="{D757DDF3-3DE0-5C2A-91B4-64EC29472CF9}"/>
              </a:ext>
            </a:extLst>
          </p:cNvPr>
          <p:cNvGraphicFramePr>
            <a:graphicFrameLocks noGrp="1"/>
          </p:cNvGraphicFramePr>
          <p:nvPr>
            <p:extLst>
              <p:ext uri="{D42A27DB-BD31-4B8C-83A1-F6EECF244321}">
                <p14:modId xmlns:p14="http://schemas.microsoft.com/office/powerpoint/2010/main" val="1136334112"/>
              </p:ext>
            </p:extLst>
          </p:nvPr>
        </p:nvGraphicFramePr>
        <p:xfrm>
          <a:off x="188650" y="2097349"/>
          <a:ext cx="17951632" cy="7938010"/>
        </p:xfrm>
        <a:graphic>
          <a:graphicData uri="http://schemas.openxmlformats.org/drawingml/2006/table">
            <a:tbl>
              <a:tblPr bandRow="1">
                <a:tableStyleId>{5C22544A-7EE6-4342-B048-85BDC9FD1C3A}</a:tableStyleId>
              </a:tblPr>
              <a:tblGrid>
                <a:gridCol w="2793327">
                  <a:extLst>
                    <a:ext uri="{9D8B030D-6E8A-4147-A177-3AD203B41FA5}">
                      <a16:colId xmlns:a16="http://schemas.microsoft.com/office/drawing/2014/main" val="124270497"/>
                    </a:ext>
                  </a:extLst>
                </a:gridCol>
                <a:gridCol w="3627757">
                  <a:extLst>
                    <a:ext uri="{9D8B030D-6E8A-4147-A177-3AD203B41FA5}">
                      <a16:colId xmlns:a16="http://schemas.microsoft.com/office/drawing/2014/main" val="521216335"/>
                    </a:ext>
                  </a:extLst>
                </a:gridCol>
                <a:gridCol w="4169663">
                  <a:extLst>
                    <a:ext uri="{9D8B030D-6E8A-4147-A177-3AD203B41FA5}">
                      <a16:colId xmlns:a16="http://schemas.microsoft.com/office/drawing/2014/main" val="2381740091"/>
                    </a:ext>
                  </a:extLst>
                </a:gridCol>
                <a:gridCol w="2589244">
                  <a:extLst>
                    <a:ext uri="{9D8B030D-6E8A-4147-A177-3AD203B41FA5}">
                      <a16:colId xmlns:a16="http://schemas.microsoft.com/office/drawing/2014/main" val="2362394087"/>
                    </a:ext>
                  </a:extLst>
                </a:gridCol>
                <a:gridCol w="4771641">
                  <a:extLst>
                    <a:ext uri="{9D8B030D-6E8A-4147-A177-3AD203B41FA5}">
                      <a16:colId xmlns:a16="http://schemas.microsoft.com/office/drawing/2014/main" val="852651861"/>
                    </a:ext>
                  </a:extLst>
                </a:gridCol>
              </a:tblGrid>
              <a:tr h="840786">
                <a:tc>
                  <a:txBody>
                    <a:bodyPr/>
                    <a:lstStyle/>
                    <a:p>
                      <a:pPr algn="ctr" fontAlgn="base"/>
                      <a:r>
                        <a:rPr lang="en-SG" sz="2000" b="1">
                          <a:solidFill>
                            <a:schemeClr val="accent6">
                              <a:lumMod val="50000"/>
                            </a:schemeClr>
                          </a:solidFill>
                          <a:effectLst/>
                          <a:latin typeface="Georgia Pro"/>
                        </a:rPr>
                        <a:t>Who</a:t>
                      </a:r>
                    </a:p>
                    <a:p>
                      <a:pPr algn="ctr" fontAlgn="base"/>
                      <a:r>
                        <a:rPr lang="en-SG" sz="2000" b="1">
                          <a:solidFill>
                            <a:schemeClr val="accent6">
                              <a:lumMod val="50000"/>
                            </a:schemeClr>
                          </a:solidFill>
                          <a:effectLst/>
                          <a:latin typeface="Georgia Pro"/>
                        </a:rPr>
                        <a:t>(Stakeholder)</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000"/>
                    </a:solidFill>
                  </a:tcPr>
                </a:tc>
                <a:tc>
                  <a:txBody>
                    <a:bodyPr/>
                    <a:lstStyle/>
                    <a:p>
                      <a:pPr algn="ctr" fontAlgn="base"/>
                      <a:r>
                        <a:rPr lang="en-SG" sz="2000" b="1">
                          <a:solidFill>
                            <a:schemeClr val="accent6">
                              <a:lumMod val="50000"/>
                            </a:schemeClr>
                          </a:solidFill>
                          <a:effectLst/>
                          <a:latin typeface="Georgia Pro"/>
                        </a:rPr>
                        <a:t>What </a:t>
                      </a:r>
                    </a:p>
                    <a:p>
                      <a:pPr algn="ctr" fontAlgn="base"/>
                      <a:r>
                        <a:rPr lang="en-SG" sz="2000" b="1">
                          <a:solidFill>
                            <a:schemeClr val="accent6">
                              <a:lumMod val="50000"/>
                            </a:schemeClr>
                          </a:solidFill>
                          <a:effectLst/>
                          <a:latin typeface="Georgia Pro"/>
                        </a:rPr>
                        <a:t>(Message)</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000"/>
                    </a:solidFill>
                  </a:tcPr>
                </a:tc>
                <a:tc>
                  <a:txBody>
                    <a:bodyPr/>
                    <a:lstStyle/>
                    <a:p>
                      <a:pPr algn="ctr" fontAlgn="base"/>
                      <a:r>
                        <a:rPr lang="en-SG" sz="2000" b="1">
                          <a:solidFill>
                            <a:schemeClr val="accent6">
                              <a:lumMod val="50000"/>
                            </a:schemeClr>
                          </a:solidFill>
                          <a:effectLst/>
                          <a:latin typeface="Georgia Pro"/>
                        </a:rPr>
                        <a:t>How </a:t>
                      </a:r>
                    </a:p>
                    <a:p>
                      <a:pPr algn="ctr" fontAlgn="base"/>
                      <a:r>
                        <a:rPr lang="en-SG" sz="2000" b="1">
                          <a:solidFill>
                            <a:schemeClr val="accent6">
                              <a:lumMod val="50000"/>
                            </a:schemeClr>
                          </a:solidFill>
                          <a:effectLst/>
                          <a:latin typeface="Georgia Pro"/>
                        </a:rPr>
                        <a:t>(Channel)</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000"/>
                    </a:solidFill>
                  </a:tcPr>
                </a:tc>
                <a:tc>
                  <a:txBody>
                    <a:bodyPr/>
                    <a:lstStyle/>
                    <a:p>
                      <a:pPr algn="ctr" fontAlgn="base"/>
                      <a:r>
                        <a:rPr lang="en-SG" sz="2000" b="1">
                          <a:solidFill>
                            <a:schemeClr val="accent6">
                              <a:lumMod val="50000"/>
                            </a:schemeClr>
                          </a:solidFill>
                          <a:effectLst/>
                          <a:latin typeface="Georgia Pro"/>
                        </a:rPr>
                        <a:t>When (Frequency)</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000"/>
                    </a:solidFill>
                  </a:tcPr>
                </a:tc>
                <a:tc>
                  <a:txBody>
                    <a:bodyPr/>
                    <a:lstStyle/>
                    <a:p>
                      <a:pPr algn="ctr" fontAlgn="base"/>
                      <a:r>
                        <a:rPr lang="en-SG" sz="2000" b="1">
                          <a:solidFill>
                            <a:schemeClr val="accent6">
                              <a:lumMod val="50000"/>
                            </a:schemeClr>
                          </a:solidFill>
                          <a:effectLst/>
                          <a:latin typeface="Georgia Pro"/>
                        </a:rPr>
                        <a:t>Remarks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3302074600"/>
                  </a:ext>
                </a:extLst>
              </a:tr>
              <a:tr h="1261179">
                <a:tc>
                  <a:txBody>
                    <a:bodyPr/>
                    <a:lstStyle/>
                    <a:p>
                      <a:pPr algn="ctr" fontAlgn="base"/>
                      <a:r>
                        <a:rPr lang="en-SG" sz="2400" b="1">
                          <a:solidFill>
                            <a:schemeClr val="accent6">
                              <a:lumMod val="50000"/>
                            </a:schemeClr>
                          </a:solidFill>
                          <a:effectLst/>
                          <a:latin typeface="Georgia Pro"/>
                        </a:rPr>
                        <a:t>Shareholders / Investors</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fontAlgn="base"/>
                      <a:r>
                        <a:rPr lang="en-SG" sz="1800" b="1">
                          <a:solidFill>
                            <a:schemeClr val="accent6">
                              <a:lumMod val="50000"/>
                            </a:schemeClr>
                          </a:solidFill>
                          <a:effectLst/>
                          <a:latin typeface="Georgia Pro"/>
                        </a:rPr>
                        <a:t>Overview of change, its purpose and impact of revenues.</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F4E6"/>
                    </a:solidFill>
                  </a:tcPr>
                </a:tc>
                <a:tc>
                  <a:txBody>
                    <a:bodyPr/>
                    <a:lstStyle/>
                    <a:p>
                      <a:pPr algn="ctr" fontAlgn="base"/>
                      <a:r>
                        <a:rPr lang="en-SG" sz="1800" b="1">
                          <a:solidFill>
                            <a:schemeClr val="accent6">
                              <a:lumMod val="50000"/>
                            </a:schemeClr>
                          </a:solidFill>
                          <a:effectLst/>
                          <a:latin typeface="Georgia Pro"/>
                        </a:rPr>
                        <a:t>Shareholder retreat (Dialogue)</a:t>
                      </a:r>
                    </a:p>
                    <a:p>
                      <a:pPr algn="ctr" fontAlgn="base"/>
                      <a:r>
                        <a:rPr lang="en-SG" sz="1800" b="1">
                          <a:solidFill>
                            <a:schemeClr val="accent6">
                              <a:lumMod val="50000"/>
                            </a:schemeClr>
                          </a:solidFill>
                          <a:effectLst/>
                          <a:latin typeface="Georgia Pro"/>
                        </a:rPr>
                        <a:t>Periodic progress reports (Notification) </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F4E6"/>
                    </a:solidFill>
                  </a:tcPr>
                </a:tc>
                <a:tc>
                  <a:txBody>
                    <a:bodyPr/>
                    <a:lstStyle/>
                    <a:p>
                      <a:pPr algn="ctr" fontAlgn="base"/>
                      <a:r>
                        <a:rPr lang="en-SG" sz="1800" b="1">
                          <a:solidFill>
                            <a:schemeClr val="accent6">
                              <a:lumMod val="50000"/>
                            </a:schemeClr>
                          </a:solidFill>
                          <a:effectLst/>
                          <a:latin typeface="Georgia Pro"/>
                        </a:rPr>
                        <a:t>Annual</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fontAlgn="base"/>
                      <a:r>
                        <a:rPr lang="en-SG" sz="1800" b="1">
                          <a:solidFill>
                            <a:schemeClr val="accent6">
                              <a:lumMod val="50000"/>
                            </a:schemeClr>
                          </a:solidFill>
                          <a:effectLst/>
                          <a:latin typeface="Georgia Pro"/>
                        </a:rPr>
                        <a:t>Work towards building trust in change plan among investors. Maintain clear and transparent info channel.</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F4E6"/>
                    </a:solidFill>
                  </a:tcPr>
                </a:tc>
                <a:extLst>
                  <a:ext uri="{0D108BD9-81ED-4DB2-BD59-A6C34878D82A}">
                    <a16:rowId xmlns:a16="http://schemas.microsoft.com/office/drawing/2014/main" val="4206895852"/>
                  </a:ext>
                </a:extLst>
              </a:tr>
              <a:tr h="1261179">
                <a:tc>
                  <a:txBody>
                    <a:bodyPr/>
                    <a:lstStyle/>
                    <a:p>
                      <a:pPr algn="ctr" fontAlgn="base"/>
                      <a:r>
                        <a:rPr lang="en-SG" sz="2400" b="1">
                          <a:solidFill>
                            <a:schemeClr val="accent6">
                              <a:lumMod val="50000"/>
                            </a:schemeClr>
                          </a:solidFill>
                          <a:effectLst/>
                          <a:latin typeface="Georgia Pro"/>
                        </a:rPr>
                        <a:t>Clients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fontAlgn="base"/>
                      <a:r>
                        <a:rPr lang="en-SG" sz="1800" b="1">
                          <a:solidFill>
                            <a:schemeClr val="accent6">
                              <a:lumMod val="50000"/>
                            </a:schemeClr>
                          </a:solidFill>
                          <a:effectLst/>
                          <a:latin typeface="Georgia Pro"/>
                        </a:rPr>
                        <a:t>Improvements in existing products and new offerings. </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F4E6"/>
                    </a:solidFill>
                  </a:tcPr>
                </a:tc>
                <a:tc>
                  <a:txBody>
                    <a:bodyPr/>
                    <a:lstStyle/>
                    <a:p>
                      <a:pPr algn="ctr" fontAlgn="base"/>
                      <a:r>
                        <a:rPr lang="en-SG" sz="1800" b="1">
                          <a:solidFill>
                            <a:schemeClr val="accent6">
                              <a:lumMod val="50000"/>
                            </a:schemeClr>
                          </a:solidFill>
                          <a:effectLst/>
                          <a:latin typeface="Georgia Pro"/>
                        </a:rPr>
                        <a:t>Executive meetings &amp; presentation (Engagement)</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F4E6"/>
                    </a:solidFill>
                  </a:tcPr>
                </a:tc>
                <a:tc>
                  <a:txBody>
                    <a:bodyPr/>
                    <a:lstStyle/>
                    <a:p>
                      <a:pPr algn="ctr" fontAlgn="base"/>
                      <a:r>
                        <a:rPr lang="en-SG" sz="1800" b="1">
                          <a:solidFill>
                            <a:schemeClr val="accent6">
                              <a:lumMod val="50000"/>
                            </a:schemeClr>
                          </a:solidFill>
                          <a:effectLst/>
                          <a:latin typeface="Georgia Pro"/>
                        </a:rPr>
                        <a:t>Quarterly</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chemeClr val="accent6">
                        <a:lumMod val="40000"/>
                        <a:lumOff val="60000"/>
                      </a:schemeClr>
                    </a:solidFill>
                  </a:tcPr>
                </a:tc>
                <a:tc>
                  <a:txBody>
                    <a:bodyPr/>
                    <a:lstStyle/>
                    <a:p>
                      <a:pPr algn="ctr" fontAlgn="base"/>
                      <a:r>
                        <a:rPr lang="en-SG" sz="1800" b="1">
                          <a:solidFill>
                            <a:schemeClr val="accent6">
                              <a:lumMod val="50000"/>
                            </a:schemeClr>
                          </a:solidFill>
                          <a:effectLst/>
                          <a:latin typeface="Georgia Pro"/>
                        </a:rPr>
                        <a:t>Engage customers to understand pain points and build solutions to alleviate them.</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89"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F4E6"/>
                    </a:solidFill>
                  </a:tcPr>
                </a:tc>
                <a:extLst>
                  <a:ext uri="{0D108BD9-81ED-4DB2-BD59-A6C34878D82A}">
                    <a16:rowId xmlns:a16="http://schemas.microsoft.com/office/drawing/2014/main" val="2477265218"/>
                  </a:ext>
                </a:extLst>
              </a:tr>
              <a:tr h="1360096">
                <a:tc>
                  <a:txBody>
                    <a:bodyPr/>
                    <a:lstStyle/>
                    <a:p>
                      <a:pPr algn="ctr" fontAlgn="base"/>
                      <a:r>
                        <a:rPr lang="en-SG" sz="2400" b="1">
                          <a:solidFill>
                            <a:schemeClr val="accent6">
                              <a:lumMod val="50000"/>
                            </a:schemeClr>
                          </a:solidFill>
                          <a:effectLst/>
                          <a:latin typeface="Georgia Pro"/>
                        </a:rPr>
                        <a:t>Suppliers and partners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fontAlgn="base"/>
                      <a:r>
                        <a:rPr lang="en-SG" sz="1800" b="1">
                          <a:solidFill>
                            <a:schemeClr val="accent6">
                              <a:lumMod val="50000"/>
                            </a:schemeClr>
                          </a:solidFill>
                          <a:effectLst/>
                          <a:latin typeface="Georgia Pro"/>
                        </a:rPr>
                        <a:t>Strengthening relationship and streamlining operations and integrations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F4E6"/>
                    </a:solidFill>
                  </a:tcPr>
                </a:tc>
                <a:tc>
                  <a:txBody>
                    <a:bodyPr/>
                    <a:lstStyle/>
                    <a:p>
                      <a:pPr algn="ctr" fontAlgn="base"/>
                      <a:r>
                        <a:rPr lang="en-SG" sz="1800" b="1">
                          <a:solidFill>
                            <a:schemeClr val="accent6">
                              <a:lumMod val="50000"/>
                            </a:schemeClr>
                          </a:solidFill>
                          <a:effectLst/>
                          <a:latin typeface="Georgia Pro"/>
                        </a:rPr>
                        <a:t>Meetings &amp; presentation (Engagement)</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F4E6"/>
                    </a:solidFill>
                  </a:tcPr>
                </a:tc>
                <a:tc>
                  <a:txBody>
                    <a:bodyPr/>
                    <a:lstStyle/>
                    <a:p>
                      <a:pPr algn="ctr" fontAlgn="base"/>
                      <a:r>
                        <a:rPr lang="en-SG" sz="1800" b="1">
                          <a:solidFill>
                            <a:schemeClr val="accent6">
                              <a:lumMod val="50000"/>
                            </a:schemeClr>
                          </a:solidFill>
                          <a:effectLst/>
                          <a:latin typeface="Georgia Pro"/>
                        </a:rPr>
                        <a:t>Quarterly</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chemeClr val="accent6">
                        <a:lumMod val="40000"/>
                        <a:lumOff val="60000"/>
                      </a:schemeClr>
                    </a:solidFill>
                  </a:tcPr>
                </a:tc>
                <a:tc>
                  <a:txBody>
                    <a:bodyPr/>
                    <a:lstStyle/>
                    <a:p>
                      <a:pPr algn="ctr" fontAlgn="base"/>
                      <a:r>
                        <a:rPr lang="en-SG" sz="1800" b="1">
                          <a:solidFill>
                            <a:schemeClr val="accent6">
                              <a:lumMod val="50000"/>
                            </a:schemeClr>
                          </a:solidFill>
                          <a:effectLst/>
                          <a:latin typeface="Georgia Pro"/>
                        </a:rPr>
                        <a:t>Maintain strong relationships with suppliers in order to maintain strong supply chains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F4E6"/>
                    </a:solidFill>
                  </a:tcPr>
                </a:tc>
                <a:extLst>
                  <a:ext uri="{0D108BD9-81ED-4DB2-BD59-A6C34878D82A}">
                    <a16:rowId xmlns:a16="http://schemas.microsoft.com/office/drawing/2014/main" val="3687525587"/>
                  </a:ext>
                </a:extLst>
              </a:tr>
              <a:tr h="1607385">
                <a:tc>
                  <a:txBody>
                    <a:bodyPr/>
                    <a:lstStyle/>
                    <a:p>
                      <a:pPr algn="ctr" fontAlgn="base"/>
                      <a:r>
                        <a:rPr lang="en-SG" sz="2400" b="1">
                          <a:solidFill>
                            <a:schemeClr val="accent6">
                              <a:lumMod val="50000"/>
                            </a:schemeClr>
                          </a:solidFill>
                          <a:effectLst/>
                          <a:latin typeface="Georgia Pro"/>
                        </a:rPr>
                        <a:t>Media</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fontAlgn="base"/>
                      <a:r>
                        <a:rPr lang="en-SG" sz="1800" b="1">
                          <a:solidFill>
                            <a:schemeClr val="accent6">
                              <a:lumMod val="50000"/>
                            </a:schemeClr>
                          </a:solidFill>
                          <a:effectLst/>
                          <a:latin typeface="Georgia Pro"/>
                        </a:rPr>
                        <a:t>Overview of change process, plans of achieving growth and sustainability targets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F4E6"/>
                    </a:solidFill>
                  </a:tcPr>
                </a:tc>
                <a:tc>
                  <a:txBody>
                    <a:bodyPr/>
                    <a:lstStyle/>
                    <a:p>
                      <a:pPr algn="ctr" fontAlgn="base"/>
                      <a:r>
                        <a:rPr lang="en-US" sz="1800" b="1">
                          <a:solidFill>
                            <a:schemeClr val="accent6">
                              <a:lumMod val="50000"/>
                            </a:schemeClr>
                          </a:solidFill>
                          <a:effectLst/>
                          <a:latin typeface="Georgia Pro"/>
                        </a:rPr>
                        <a:t>Press releases(Engagement)</a:t>
                      </a:r>
                    </a:p>
                    <a:p>
                      <a:pPr algn="ctr" fontAlgn="base"/>
                      <a:r>
                        <a:rPr lang="en-US" sz="1800" b="1">
                          <a:solidFill>
                            <a:schemeClr val="accent6">
                              <a:lumMod val="50000"/>
                            </a:schemeClr>
                          </a:solidFill>
                          <a:effectLst/>
                          <a:latin typeface="Georgia Pro"/>
                        </a:rPr>
                        <a:t>Social media posts(Notifications)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F4E6"/>
                    </a:solidFill>
                  </a:tcPr>
                </a:tc>
                <a:tc>
                  <a:txBody>
                    <a:bodyPr/>
                    <a:lstStyle/>
                    <a:p>
                      <a:pPr algn="ctr" fontAlgn="base"/>
                      <a:r>
                        <a:rPr lang="en-US" sz="1800" b="1">
                          <a:solidFill>
                            <a:schemeClr val="accent6">
                              <a:lumMod val="50000"/>
                            </a:schemeClr>
                          </a:solidFill>
                          <a:effectLst/>
                          <a:latin typeface="Georgia Pro"/>
                        </a:rPr>
                        <a:t>As Requirement</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fontAlgn="base"/>
                      <a:r>
                        <a:rPr lang="en-US" sz="1800" b="1">
                          <a:solidFill>
                            <a:schemeClr val="accent6">
                              <a:lumMod val="50000"/>
                            </a:schemeClr>
                          </a:solidFill>
                          <a:effectLst/>
                          <a:latin typeface="Georgia Pro"/>
                        </a:rPr>
                        <a:t>Engage media regularly and build positive public relations by promoting messages that shows change success stories.</a:t>
                      </a:r>
                    </a:p>
                  </a:txBody>
                  <a:tcPr anchor="ctr">
                    <a:lnL w="23098" cap="flat" cmpd="sng" algn="ctr">
                      <a:solidFill>
                        <a:srgbClr val="FFFFFF"/>
                      </a:solidFill>
                      <a:prstDash val="solid"/>
                      <a:round/>
                      <a:headEnd type="none" w="med" len="med"/>
                      <a:tailEnd type="none" w="med" len="med"/>
                    </a:lnL>
                    <a:lnR w="23098"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98" cap="flat" cmpd="sng" algn="ctr">
                      <a:solidFill>
                        <a:srgbClr val="FFFFFF"/>
                      </a:solidFill>
                      <a:prstDash val="solid"/>
                      <a:round/>
                      <a:headEnd type="none" w="med" len="med"/>
                      <a:tailEnd type="none" w="med" len="med"/>
                    </a:lnB>
                    <a:solidFill>
                      <a:srgbClr val="FFF4E6"/>
                    </a:solidFill>
                  </a:tcPr>
                </a:tc>
                <a:extLst>
                  <a:ext uri="{0D108BD9-81ED-4DB2-BD59-A6C34878D82A}">
                    <a16:rowId xmlns:a16="http://schemas.microsoft.com/office/drawing/2014/main" val="2993742739"/>
                  </a:ext>
                </a:extLst>
              </a:tr>
              <a:tr h="1607385">
                <a:tc>
                  <a:txBody>
                    <a:bodyPr/>
                    <a:lstStyle/>
                    <a:p>
                      <a:pPr algn="ctr" fontAlgn="base"/>
                      <a:r>
                        <a:rPr lang="en-SG" sz="2400" b="1">
                          <a:solidFill>
                            <a:schemeClr val="accent6">
                              <a:lumMod val="50000"/>
                            </a:schemeClr>
                          </a:solidFill>
                          <a:effectLst/>
                          <a:latin typeface="Georgia Pro"/>
                        </a:rPr>
                        <a:t>Government &amp; </a:t>
                      </a:r>
                      <a:endParaRPr lang="en-US">
                        <a:solidFill>
                          <a:schemeClr val="accent6">
                            <a:lumMod val="50000"/>
                          </a:schemeClr>
                        </a:solidFill>
                      </a:endParaRPr>
                    </a:p>
                    <a:p>
                      <a:pPr lvl="0" algn="ctr">
                        <a:buNone/>
                      </a:pPr>
                      <a:r>
                        <a:rPr lang="en-SG" sz="2400" b="1">
                          <a:solidFill>
                            <a:schemeClr val="accent6">
                              <a:lumMod val="50000"/>
                            </a:schemeClr>
                          </a:solidFill>
                          <a:effectLst/>
                          <a:latin typeface="Georgia Pro"/>
                        </a:rPr>
                        <a:t>Regulators</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fontAlgn="base"/>
                      <a:r>
                        <a:rPr lang="en-US" sz="1800" b="1">
                          <a:solidFill>
                            <a:schemeClr val="accent6">
                              <a:lumMod val="50000"/>
                            </a:schemeClr>
                          </a:solidFill>
                          <a:effectLst/>
                          <a:latin typeface="Georgia Pro"/>
                        </a:rPr>
                        <a:t>Adherence to regulatory and compliance requirements in change process</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F4E6"/>
                    </a:solidFill>
                  </a:tcPr>
                </a:tc>
                <a:tc>
                  <a:txBody>
                    <a:bodyPr/>
                    <a:lstStyle/>
                    <a:p>
                      <a:pPr algn="ctr" fontAlgn="base"/>
                      <a:r>
                        <a:rPr lang="en-SG" sz="1800" b="1">
                          <a:solidFill>
                            <a:schemeClr val="accent6">
                              <a:lumMod val="50000"/>
                            </a:schemeClr>
                          </a:solidFill>
                          <a:effectLst/>
                          <a:latin typeface="Georgia Pro"/>
                        </a:rPr>
                        <a:t>Meetings &amp; presentation (Engagement)</a:t>
                      </a:r>
                    </a:p>
                    <a:p>
                      <a:pPr algn="ctr" fontAlgn="base"/>
                      <a:r>
                        <a:rPr lang="en-SG" sz="1800" b="1">
                          <a:solidFill>
                            <a:schemeClr val="accent6">
                              <a:lumMod val="50000"/>
                            </a:schemeClr>
                          </a:solidFill>
                          <a:effectLst/>
                          <a:latin typeface="Georgia Pro"/>
                        </a:rPr>
                        <a:t>Audit reports (Notification)</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F4E6"/>
                    </a:solidFill>
                  </a:tcPr>
                </a:tc>
                <a:tc>
                  <a:txBody>
                    <a:bodyPr/>
                    <a:lstStyle/>
                    <a:p>
                      <a:pPr algn="ctr" fontAlgn="base"/>
                      <a:r>
                        <a:rPr lang="en-US" sz="1800" b="1">
                          <a:solidFill>
                            <a:schemeClr val="accent6">
                              <a:lumMod val="50000"/>
                            </a:schemeClr>
                          </a:solidFill>
                          <a:effectLst/>
                          <a:latin typeface="Georgia Pro"/>
                        </a:rPr>
                        <a:t>Annual</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fontAlgn="base"/>
                      <a:r>
                        <a:rPr lang="en-SG" sz="1800" b="1">
                          <a:solidFill>
                            <a:schemeClr val="accent6">
                              <a:lumMod val="50000"/>
                            </a:schemeClr>
                          </a:solidFill>
                          <a:effectLst/>
                          <a:latin typeface="Georgia Pro"/>
                        </a:rPr>
                        <a:t>Stay attune to the latest regulations and engage officials proactively</a:t>
                      </a:r>
                    </a:p>
                  </a:txBody>
                  <a:tcPr anchor="ctr">
                    <a:lnL w="23089" cap="flat" cmpd="sng" algn="ctr">
                      <a:solidFill>
                        <a:srgbClr val="FFFFFF"/>
                      </a:solidFill>
                      <a:prstDash val="solid"/>
                      <a:round/>
                      <a:headEnd type="none" w="med" len="med"/>
                      <a:tailEnd type="none" w="med" len="med"/>
                    </a:lnL>
                    <a:lnR w="23089" cap="flat" cmpd="sng" algn="ctr">
                      <a:solidFill>
                        <a:srgbClr val="FFFFFF"/>
                      </a:solidFill>
                      <a:prstDash val="solid"/>
                      <a:round/>
                      <a:headEnd type="none" w="med" len="med"/>
                      <a:tailEnd type="none" w="med" len="med"/>
                    </a:lnR>
                    <a:lnT w="23098" cap="flat" cmpd="sng" algn="ctr">
                      <a:solidFill>
                        <a:srgbClr val="FFFFFF"/>
                      </a:solidFill>
                      <a:prstDash val="solid"/>
                      <a:round/>
                      <a:headEnd type="none" w="med" len="med"/>
                      <a:tailEnd type="none" w="med" len="med"/>
                    </a:lnT>
                    <a:lnB w="23089" cap="flat" cmpd="sng" algn="ctr">
                      <a:solidFill>
                        <a:srgbClr val="FFFFFF"/>
                      </a:solidFill>
                      <a:prstDash val="solid"/>
                      <a:round/>
                      <a:headEnd type="none" w="med" len="med"/>
                      <a:tailEnd type="none" w="med" len="med"/>
                    </a:lnB>
                    <a:solidFill>
                      <a:srgbClr val="FFF4E6"/>
                    </a:solidFill>
                  </a:tcPr>
                </a:tc>
                <a:extLst>
                  <a:ext uri="{0D108BD9-81ED-4DB2-BD59-A6C34878D82A}">
                    <a16:rowId xmlns:a16="http://schemas.microsoft.com/office/drawing/2014/main" val="1587111609"/>
                  </a:ext>
                </a:extLst>
              </a:tr>
            </a:tbl>
          </a:graphicData>
        </a:graphic>
      </p:graphicFrame>
    </p:spTree>
    <p:extLst>
      <p:ext uri="{BB962C8B-B14F-4D97-AF65-F5344CB8AC3E}">
        <p14:creationId xmlns:p14="http://schemas.microsoft.com/office/powerpoint/2010/main" val="1275285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68000" y="-2208692"/>
            <a:ext cx="5467902" cy="5487858"/>
          </a:xfrm>
          <a:custGeom>
            <a:avLst/>
            <a:gdLst/>
            <a:ahLst/>
            <a:cxnLst/>
            <a:rect l="l" t="t" r="r" b="b"/>
            <a:pathLst>
              <a:path w="5467902" h="5487858">
                <a:moveTo>
                  <a:pt x="0" y="0"/>
                </a:moveTo>
                <a:lnTo>
                  <a:pt x="5467902" y="0"/>
                </a:lnTo>
                <a:lnTo>
                  <a:pt x="5467902" y="5487858"/>
                </a:lnTo>
                <a:lnTo>
                  <a:pt x="0" y="5487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846935" y="-1689176"/>
            <a:ext cx="3922759" cy="3937076"/>
          </a:xfrm>
          <a:custGeom>
            <a:avLst/>
            <a:gdLst/>
            <a:ahLst/>
            <a:cxnLst/>
            <a:rect l="l" t="t" r="r" b="b"/>
            <a:pathLst>
              <a:path w="3922759" h="3937076">
                <a:moveTo>
                  <a:pt x="0" y="0"/>
                </a:moveTo>
                <a:lnTo>
                  <a:pt x="3922760" y="0"/>
                </a:lnTo>
                <a:lnTo>
                  <a:pt x="3922760" y="3937076"/>
                </a:lnTo>
                <a:lnTo>
                  <a:pt x="0" y="3937076"/>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txBody>
          <a:bodyPr/>
          <a:lstStyle/>
          <a:p>
            <a:endParaRPr lang="en-SG"/>
          </a:p>
        </p:txBody>
      </p:sp>
      <p:sp>
        <p:nvSpPr>
          <p:cNvPr id="4" name="TextBox 4"/>
          <p:cNvSpPr txBox="1"/>
          <p:nvPr/>
        </p:nvSpPr>
        <p:spPr>
          <a:xfrm>
            <a:off x="1028700" y="1019175"/>
            <a:ext cx="9133495" cy="1190600"/>
          </a:xfrm>
          <a:prstGeom prst="rect">
            <a:avLst/>
          </a:prstGeom>
        </p:spPr>
        <p:txBody>
          <a:bodyPr lIns="0" tIns="0" rIns="0" bIns="0" rtlCol="0" anchor="t">
            <a:spAutoFit/>
          </a:bodyPr>
          <a:lstStyle/>
          <a:p>
            <a:pPr marL="0" lvl="0" indent="0">
              <a:lnSpc>
                <a:spcPts val="9359"/>
              </a:lnSpc>
            </a:pPr>
            <a:r>
              <a:rPr lang="en-US" sz="7799" spc="-194">
                <a:solidFill>
                  <a:srgbClr val="34571A"/>
                </a:solidFill>
                <a:latin typeface="Ovo"/>
              </a:rPr>
              <a:t>We grow as ONE.</a:t>
            </a:r>
          </a:p>
        </p:txBody>
      </p:sp>
      <p:grpSp>
        <p:nvGrpSpPr>
          <p:cNvPr id="5" name="Group 5"/>
          <p:cNvGrpSpPr/>
          <p:nvPr/>
        </p:nvGrpSpPr>
        <p:grpSpPr>
          <a:xfrm>
            <a:off x="336737" y="5138057"/>
            <a:ext cx="5258710" cy="2660440"/>
            <a:chOff x="-427664" y="-98601"/>
            <a:chExt cx="7011614" cy="3547253"/>
          </a:xfrm>
        </p:grpSpPr>
        <p:sp>
          <p:nvSpPr>
            <p:cNvPr id="6" name="TextBox 6"/>
            <p:cNvSpPr txBox="1"/>
            <p:nvPr/>
          </p:nvSpPr>
          <p:spPr>
            <a:xfrm>
              <a:off x="-427664" y="1145628"/>
              <a:ext cx="7011614" cy="2303024"/>
            </a:xfrm>
            <a:prstGeom prst="rect">
              <a:avLst/>
            </a:prstGeom>
          </p:spPr>
          <p:txBody>
            <a:bodyPr wrap="square" lIns="0" tIns="0" rIns="0" bIns="0" rtlCol="0" anchor="t">
              <a:spAutoFit/>
            </a:bodyPr>
            <a:lstStyle/>
            <a:p>
              <a:pPr marL="0" lvl="0" indent="0" algn="ctr">
                <a:lnSpc>
                  <a:spcPts val="3412"/>
                </a:lnSpc>
              </a:pPr>
              <a:r>
                <a:rPr lang="en-US" sz="2437" spc="48">
                  <a:solidFill>
                    <a:srgbClr val="4C7031"/>
                  </a:solidFill>
                  <a:latin typeface="Now"/>
                </a:rPr>
                <a:t>Innovation illuminates. </a:t>
              </a:r>
            </a:p>
            <a:p>
              <a:pPr marL="0" lvl="0" indent="0" algn="ctr">
                <a:lnSpc>
                  <a:spcPts val="3412"/>
                </a:lnSpc>
              </a:pPr>
              <a:r>
                <a:rPr lang="en-US" sz="2437" spc="48">
                  <a:solidFill>
                    <a:srgbClr val="4C7031"/>
                  </a:solidFill>
                  <a:latin typeface="Now"/>
                </a:rPr>
                <a:t>Embrace technology, be fearless and adventurous. </a:t>
              </a:r>
            </a:p>
            <a:p>
              <a:pPr marL="0" lvl="0" indent="0" algn="ctr">
                <a:lnSpc>
                  <a:spcPts val="3412"/>
                </a:lnSpc>
              </a:pPr>
              <a:r>
                <a:rPr lang="en-US" sz="2437" spc="48">
                  <a:solidFill>
                    <a:srgbClr val="4C7031"/>
                  </a:solidFill>
                  <a:latin typeface="Now"/>
                </a:rPr>
                <a:t>We do not fail fast, we learn fast.</a:t>
              </a:r>
            </a:p>
          </p:txBody>
        </p:sp>
        <p:sp>
          <p:nvSpPr>
            <p:cNvPr id="7" name="TextBox 7"/>
            <p:cNvSpPr txBox="1"/>
            <p:nvPr/>
          </p:nvSpPr>
          <p:spPr>
            <a:xfrm>
              <a:off x="-213832" y="-98601"/>
              <a:ext cx="6583950" cy="602587"/>
            </a:xfrm>
            <a:prstGeom prst="rect">
              <a:avLst/>
            </a:prstGeom>
          </p:spPr>
          <p:txBody>
            <a:bodyPr lIns="0" tIns="0" rIns="0" bIns="0" rtlCol="0" anchor="t">
              <a:spAutoFit/>
            </a:bodyPr>
            <a:lstStyle/>
            <a:p>
              <a:pPr marL="0" lvl="0" indent="0" algn="ctr">
                <a:lnSpc>
                  <a:spcPts val="3707"/>
                </a:lnSpc>
              </a:pPr>
              <a:r>
                <a:rPr lang="en-US" sz="2851" spc="57">
                  <a:solidFill>
                    <a:srgbClr val="4C7031"/>
                  </a:solidFill>
                  <a:latin typeface="Now Medium"/>
                </a:rPr>
                <a:t>Digital Trailblazers</a:t>
              </a:r>
            </a:p>
          </p:txBody>
        </p:sp>
      </p:grpSp>
      <p:sp>
        <p:nvSpPr>
          <p:cNvPr id="8" name="Freeform 8"/>
          <p:cNvSpPr/>
          <p:nvPr/>
        </p:nvSpPr>
        <p:spPr>
          <a:xfrm>
            <a:off x="16839305" y="6441817"/>
            <a:ext cx="5498598" cy="5518666"/>
          </a:xfrm>
          <a:custGeom>
            <a:avLst/>
            <a:gdLst/>
            <a:ahLst/>
            <a:cxnLst/>
            <a:rect l="l" t="t" r="r" b="b"/>
            <a:pathLst>
              <a:path w="5498598" h="5518666">
                <a:moveTo>
                  <a:pt x="0" y="0"/>
                </a:moveTo>
                <a:lnTo>
                  <a:pt x="5498598" y="0"/>
                </a:lnTo>
                <a:lnTo>
                  <a:pt x="5498598" y="5518666"/>
                </a:lnTo>
                <a:lnTo>
                  <a:pt x="0" y="5518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grpSp>
        <p:nvGrpSpPr>
          <p:cNvPr id="9" name="Group 9"/>
          <p:cNvGrpSpPr/>
          <p:nvPr/>
        </p:nvGrpSpPr>
        <p:grpSpPr>
          <a:xfrm>
            <a:off x="12297724" y="5183433"/>
            <a:ext cx="5430300" cy="3429172"/>
            <a:chOff x="0" y="-38100"/>
            <a:chExt cx="7240400" cy="4572231"/>
          </a:xfrm>
        </p:grpSpPr>
        <p:sp>
          <p:nvSpPr>
            <p:cNvPr id="10" name="TextBox 10"/>
            <p:cNvSpPr txBox="1"/>
            <p:nvPr/>
          </p:nvSpPr>
          <p:spPr>
            <a:xfrm>
              <a:off x="0" y="1169790"/>
              <a:ext cx="7240400" cy="3364341"/>
            </a:xfrm>
            <a:prstGeom prst="rect">
              <a:avLst/>
            </a:prstGeom>
          </p:spPr>
          <p:txBody>
            <a:bodyPr lIns="0" tIns="0" rIns="0" bIns="0" rtlCol="0" anchor="t">
              <a:spAutoFit/>
            </a:bodyPr>
            <a:lstStyle/>
            <a:p>
              <a:pPr marL="0" lvl="0" indent="0" algn="ctr">
                <a:lnSpc>
                  <a:spcPts val="3326"/>
                </a:lnSpc>
              </a:pPr>
              <a:r>
                <a:rPr lang="en-US" sz="2376" spc="47">
                  <a:solidFill>
                    <a:srgbClr val="4C7031"/>
                  </a:solidFill>
                  <a:latin typeface="Now"/>
                </a:rPr>
                <a:t>Collaboration among individuals with diverse expertise enhances adaptability and spirit of unity. </a:t>
              </a:r>
            </a:p>
            <a:p>
              <a:pPr marL="0" lvl="0" indent="0" algn="ctr">
                <a:lnSpc>
                  <a:spcPts val="3326"/>
                </a:lnSpc>
              </a:pPr>
              <a:r>
                <a:rPr lang="en-US" sz="2376" spc="47">
                  <a:solidFill>
                    <a:srgbClr val="4C7031"/>
                  </a:solidFill>
                  <a:latin typeface="Now"/>
                </a:rPr>
                <a:t>Excellence follows with a greater repertoire of skills and broader perspectives.</a:t>
              </a:r>
            </a:p>
          </p:txBody>
        </p:sp>
        <p:sp>
          <p:nvSpPr>
            <p:cNvPr id="11" name="TextBox 11"/>
            <p:cNvSpPr txBox="1"/>
            <p:nvPr/>
          </p:nvSpPr>
          <p:spPr>
            <a:xfrm>
              <a:off x="0" y="-38100"/>
              <a:ext cx="7240400" cy="636274"/>
            </a:xfrm>
            <a:prstGeom prst="rect">
              <a:avLst/>
            </a:prstGeom>
          </p:spPr>
          <p:txBody>
            <a:bodyPr lIns="0" tIns="0" rIns="0" bIns="0" rtlCol="0" anchor="t">
              <a:spAutoFit/>
            </a:bodyPr>
            <a:lstStyle/>
            <a:p>
              <a:pPr marL="0" lvl="0" indent="0" algn="ctr">
                <a:lnSpc>
                  <a:spcPts val="3802"/>
                </a:lnSpc>
              </a:pPr>
              <a:r>
                <a:rPr lang="en-US" sz="2924" spc="58">
                  <a:solidFill>
                    <a:srgbClr val="4C7031"/>
                  </a:solidFill>
                  <a:latin typeface="Now Medium"/>
                </a:rPr>
                <a:t>Collaborative Contributors</a:t>
              </a:r>
            </a:p>
          </p:txBody>
        </p:sp>
      </p:grpSp>
      <p:grpSp>
        <p:nvGrpSpPr>
          <p:cNvPr id="12" name="Group 12"/>
          <p:cNvGrpSpPr/>
          <p:nvPr/>
        </p:nvGrpSpPr>
        <p:grpSpPr>
          <a:xfrm>
            <a:off x="6136638" y="5183433"/>
            <a:ext cx="5258710" cy="3006107"/>
            <a:chOff x="0" y="-38100"/>
            <a:chExt cx="7011613" cy="4008142"/>
          </a:xfrm>
        </p:grpSpPr>
        <p:sp>
          <p:nvSpPr>
            <p:cNvPr id="13" name="TextBox 13"/>
            <p:cNvSpPr txBox="1"/>
            <p:nvPr/>
          </p:nvSpPr>
          <p:spPr>
            <a:xfrm>
              <a:off x="0" y="1169789"/>
              <a:ext cx="7011613" cy="2800253"/>
            </a:xfrm>
            <a:prstGeom prst="rect">
              <a:avLst/>
            </a:prstGeom>
          </p:spPr>
          <p:txBody>
            <a:bodyPr lIns="0" tIns="0" rIns="0" bIns="0" rtlCol="0" anchor="t">
              <a:spAutoFit/>
            </a:bodyPr>
            <a:lstStyle/>
            <a:p>
              <a:pPr marL="0" lvl="0" indent="0" algn="ctr">
                <a:lnSpc>
                  <a:spcPts val="3331"/>
                </a:lnSpc>
              </a:pPr>
              <a:r>
                <a:rPr lang="en-US" sz="2379" spc="47">
                  <a:solidFill>
                    <a:srgbClr val="4C7031"/>
                  </a:solidFill>
                  <a:latin typeface="Now"/>
                </a:rPr>
                <a:t>Having the client in mind is not just for customer-facing units. Every department plays a crucial role in delivering value to customers. </a:t>
              </a:r>
            </a:p>
          </p:txBody>
        </p:sp>
        <p:sp>
          <p:nvSpPr>
            <p:cNvPr id="14" name="TextBox 14"/>
            <p:cNvSpPr txBox="1"/>
            <p:nvPr/>
          </p:nvSpPr>
          <p:spPr>
            <a:xfrm>
              <a:off x="0" y="-38100"/>
              <a:ext cx="7011613" cy="636274"/>
            </a:xfrm>
            <a:prstGeom prst="rect">
              <a:avLst/>
            </a:prstGeom>
          </p:spPr>
          <p:txBody>
            <a:bodyPr lIns="0" tIns="0" rIns="0" bIns="0" rtlCol="0" anchor="t">
              <a:spAutoFit/>
            </a:bodyPr>
            <a:lstStyle/>
            <a:p>
              <a:pPr marL="0" lvl="0" indent="0" algn="ctr">
                <a:lnSpc>
                  <a:spcPts val="3802"/>
                </a:lnSpc>
              </a:pPr>
              <a:r>
                <a:rPr lang="en-US" sz="2924" spc="58">
                  <a:solidFill>
                    <a:srgbClr val="4C7031"/>
                  </a:solidFill>
                  <a:latin typeface="Now Medium"/>
                </a:rPr>
                <a:t>Client Champions</a:t>
              </a:r>
            </a:p>
          </p:txBody>
        </p:sp>
      </p:grpSp>
      <p:grpSp>
        <p:nvGrpSpPr>
          <p:cNvPr id="15" name="Group 15"/>
          <p:cNvGrpSpPr/>
          <p:nvPr/>
        </p:nvGrpSpPr>
        <p:grpSpPr>
          <a:xfrm>
            <a:off x="657485" y="4317294"/>
            <a:ext cx="708787" cy="699945"/>
            <a:chOff x="0" y="0"/>
            <a:chExt cx="945049" cy="933260"/>
          </a:xfrm>
        </p:grpSpPr>
        <p:grpSp>
          <p:nvGrpSpPr>
            <p:cNvPr id="16" name="Group 16"/>
            <p:cNvGrpSpPr/>
            <p:nvPr/>
          </p:nvGrpSpPr>
          <p:grpSpPr>
            <a:xfrm>
              <a:off x="0" y="0"/>
              <a:ext cx="945049" cy="933260"/>
              <a:chOff x="0" y="0"/>
              <a:chExt cx="6350000" cy="6270784"/>
            </a:xfrm>
          </p:grpSpPr>
          <p:sp>
            <p:nvSpPr>
              <p:cNvPr id="17" name="Freeform 17"/>
              <p:cNvSpPr/>
              <p:nvPr/>
            </p:nvSpPr>
            <p:spPr>
              <a:xfrm>
                <a:off x="0" y="0"/>
                <a:ext cx="6350000" cy="6270784"/>
              </a:xfrm>
              <a:custGeom>
                <a:avLst/>
                <a:gdLst/>
                <a:ahLst/>
                <a:cxnLst/>
                <a:rect l="l" t="t" r="r" b="b"/>
                <a:pathLst>
                  <a:path w="6350000" h="6270784">
                    <a:moveTo>
                      <a:pt x="3175000" y="0"/>
                    </a:moveTo>
                    <a:cubicBezTo>
                      <a:pt x="1421496" y="0"/>
                      <a:pt x="0" y="1403763"/>
                      <a:pt x="0" y="3135392"/>
                    </a:cubicBezTo>
                    <a:cubicBezTo>
                      <a:pt x="0" y="4867021"/>
                      <a:pt x="1421496" y="6270784"/>
                      <a:pt x="3175000" y="6270784"/>
                    </a:cubicBezTo>
                    <a:cubicBezTo>
                      <a:pt x="4928504" y="6270784"/>
                      <a:pt x="6350000" y="4867021"/>
                      <a:pt x="6350000" y="3135392"/>
                    </a:cubicBezTo>
                    <a:cubicBezTo>
                      <a:pt x="6350000" y="1403763"/>
                      <a:pt x="4928504" y="0"/>
                      <a:pt x="3175000" y="0"/>
                    </a:cubicBezTo>
                    <a:close/>
                  </a:path>
                </a:pathLst>
              </a:custGeom>
              <a:solidFill>
                <a:srgbClr val="F2AE1C"/>
              </a:solidFill>
            </p:spPr>
            <p:txBody>
              <a:bodyPr/>
              <a:lstStyle/>
              <a:p>
                <a:endParaRPr lang="en-SG"/>
              </a:p>
            </p:txBody>
          </p:sp>
        </p:grpSp>
        <p:sp>
          <p:nvSpPr>
            <p:cNvPr id="18" name="TextBox 18"/>
            <p:cNvSpPr txBox="1"/>
            <p:nvPr/>
          </p:nvSpPr>
          <p:spPr>
            <a:xfrm>
              <a:off x="119432" y="215773"/>
              <a:ext cx="706185" cy="473139"/>
            </a:xfrm>
            <a:prstGeom prst="rect">
              <a:avLst/>
            </a:prstGeom>
          </p:spPr>
          <p:txBody>
            <a:bodyPr lIns="0" tIns="0" rIns="0" bIns="0" rtlCol="0" anchor="t">
              <a:spAutoFit/>
            </a:bodyPr>
            <a:lstStyle/>
            <a:p>
              <a:pPr marL="0" lvl="0" indent="0" algn="ctr">
                <a:lnSpc>
                  <a:spcPts val="2915"/>
                </a:lnSpc>
                <a:spcBef>
                  <a:spcPct val="0"/>
                </a:spcBef>
              </a:pPr>
              <a:r>
                <a:rPr lang="en-US" sz="2242" spc="44">
                  <a:solidFill>
                    <a:srgbClr val="FFFFFF"/>
                  </a:solidFill>
                  <a:latin typeface="Now"/>
                </a:rPr>
                <a:t>1</a:t>
              </a:r>
            </a:p>
          </p:txBody>
        </p:sp>
      </p:grpSp>
      <p:grpSp>
        <p:nvGrpSpPr>
          <p:cNvPr id="19" name="Group 19"/>
          <p:cNvGrpSpPr/>
          <p:nvPr/>
        </p:nvGrpSpPr>
        <p:grpSpPr>
          <a:xfrm>
            <a:off x="6297012" y="4403462"/>
            <a:ext cx="708787" cy="700301"/>
            <a:chOff x="0" y="0"/>
            <a:chExt cx="945049" cy="933735"/>
          </a:xfrm>
        </p:grpSpPr>
        <p:grpSp>
          <p:nvGrpSpPr>
            <p:cNvPr id="20" name="Group 20"/>
            <p:cNvGrpSpPr/>
            <p:nvPr/>
          </p:nvGrpSpPr>
          <p:grpSpPr>
            <a:xfrm>
              <a:off x="0" y="0"/>
              <a:ext cx="945049" cy="933735"/>
              <a:chOff x="0" y="0"/>
              <a:chExt cx="6350000" cy="6273973"/>
            </a:xfrm>
          </p:grpSpPr>
          <p:sp>
            <p:nvSpPr>
              <p:cNvPr id="21" name="Freeform 21"/>
              <p:cNvSpPr/>
              <p:nvPr/>
            </p:nvSpPr>
            <p:spPr>
              <a:xfrm>
                <a:off x="0" y="0"/>
                <a:ext cx="6350000" cy="6273973"/>
              </a:xfrm>
              <a:custGeom>
                <a:avLst/>
                <a:gdLst/>
                <a:ahLst/>
                <a:cxnLst/>
                <a:rect l="l" t="t" r="r" b="b"/>
                <a:pathLst>
                  <a:path w="6350000" h="6273973">
                    <a:moveTo>
                      <a:pt x="3175000" y="0"/>
                    </a:moveTo>
                    <a:cubicBezTo>
                      <a:pt x="1421496" y="0"/>
                      <a:pt x="0" y="1404477"/>
                      <a:pt x="0" y="3136986"/>
                    </a:cubicBezTo>
                    <a:cubicBezTo>
                      <a:pt x="0" y="4869496"/>
                      <a:pt x="1421496" y="6273973"/>
                      <a:pt x="3175000" y="6273973"/>
                    </a:cubicBezTo>
                    <a:cubicBezTo>
                      <a:pt x="4928504" y="6273973"/>
                      <a:pt x="6350000" y="4869496"/>
                      <a:pt x="6350000" y="3136986"/>
                    </a:cubicBezTo>
                    <a:cubicBezTo>
                      <a:pt x="6350000" y="1404477"/>
                      <a:pt x="4928504" y="0"/>
                      <a:pt x="3175000" y="0"/>
                    </a:cubicBezTo>
                    <a:close/>
                  </a:path>
                </a:pathLst>
              </a:custGeom>
              <a:solidFill>
                <a:srgbClr val="F2AE1C"/>
              </a:solidFill>
            </p:spPr>
            <p:txBody>
              <a:bodyPr/>
              <a:lstStyle/>
              <a:p>
                <a:endParaRPr lang="en-SG"/>
              </a:p>
            </p:txBody>
          </p:sp>
        </p:grpSp>
        <p:sp>
          <p:nvSpPr>
            <p:cNvPr id="22" name="TextBox 22"/>
            <p:cNvSpPr txBox="1"/>
            <p:nvPr/>
          </p:nvSpPr>
          <p:spPr>
            <a:xfrm>
              <a:off x="119432" y="225298"/>
              <a:ext cx="706185" cy="464088"/>
            </a:xfrm>
            <a:prstGeom prst="rect">
              <a:avLst/>
            </a:prstGeom>
          </p:spPr>
          <p:txBody>
            <a:bodyPr lIns="0" tIns="0" rIns="0" bIns="0" rtlCol="0" anchor="t">
              <a:spAutoFit/>
            </a:bodyPr>
            <a:lstStyle/>
            <a:p>
              <a:pPr marL="0" lvl="0" indent="0" algn="ctr">
                <a:lnSpc>
                  <a:spcPts val="2878"/>
                </a:lnSpc>
                <a:spcBef>
                  <a:spcPct val="0"/>
                </a:spcBef>
              </a:pPr>
              <a:r>
                <a:rPr lang="en-US" sz="2214" spc="44">
                  <a:solidFill>
                    <a:srgbClr val="FFFFFF"/>
                  </a:solidFill>
                  <a:latin typeface="Now"/>
                </a:rPr>
                <a:t>2</a:t>
              </a:r>
            </a:p>
          </p:txBody>
        </p:sp>
      </p:grpSp>
      <p:grpSp>
        <p:nvGrpSpPr>
          <p:cNvPr id="23" name="Group 23"/>
          <p:cNvGrpSpPr/>
          <p:nvPr/>
        </p:nvGrpSpPr>
        <p:grpSpPr>
          <a:xfrm>
            <a:off x="11943331" y="4403462"/>
            <a:ext cx="708787" cy="700301"/>
            <a:chOff x="0" y="0"/>
            <a:chExt cx="945049" cy="933735"/>
          </a:xfrm>
        </p:grpSpPr>
        <p:grpSp>
          <p:nvGrpSpPr>
            <p:cNvPr id="24" name="Group 24"/>
            <p:cNvGrpSpPr/>
            <p:nvPr/>
          </p:nvGrpSpPr>
          <p:grpSpPr>
            <a:xfrm>
              <a:off x="0" y="0"/>
              <a:ext cx="945049" cy="933735"/>
              <a:chOff x="0" y="0"/>
              <a:chExt cx="6350000" cy="6273973"/>
            </a:xfrm>
          </p:grpSpPr>
          <p:sp>
            <p:nvSpPr>
              <p:cNvPr id="25" name="Freeform 25"/>
              <p:cNvSpPr/>
              <p:nvPr/>
            </p:nvSpPr>
            <p:spPr>
              <a:xfrm>
                <a:off x="0" y="0"/>
                <a:ext cx="6350000" cy="6273973"/>
              </a:xfrm>
              <a:custGeom>
                <a:avLst/>
                <a:gdLst/>
                <a:ahLst/>
                <a:cxnLst/>
                <a:rect l="l" t="t" r="r" b="b"/>
                <a:pathLst>
                  <a:path w="6350000" h="6273973">
                    <a:moveTo>
                      <a:pt x="3175000" y="0"/>
                    </a:moveTo>
                    <a:cubicBezTo>
                      <a:pt x="1421496" y="0"/>
                      <a:pt x="0" y="1404477"/>
                      <a:pt x="0" y="3136986"/>
                    </a:cubicBezTo>
                    <a:cubicBezTo>
                      <a:pt x="0" y="4869496"/>
                      <a:pt x="1421496" y="6273973"/>
                      <a:pt x="3175000" y="6273973"/>
                    </a:cubicBezTo>
                    <a:cubicBezTo>
                      <a:pt x="4928504" y="6273973"/>
                      <a:pt x="6350000" y="4869496"/>
                      <a:pt x="6350000" y="3136986"/>
                    </a:cubicBezTo>
                    <a:cubicBezTo>
                      <a:pt x="6350000" y="1404477"/>
                      <a:pt x="4928504" y="0"/>
                      <a:pt x="3175000" y="0"/>
                    </a:cubicBezTo>
                    <a:close/>
                  </a:path>
                </a:pathLst>
              </a:custGeom>
              <a:solidFill>
                <a:srgbClr val="F2AE1C"/>
              </a:solidFill>
            </p:spPr>
            <p:txBody>
              <a:bodyPr/>
              <a:lstStyle/>
              <a:p>
                <a:endParaRPr lang="en-SG"/>
              </a:p>
            </p:txBody>
          </p:sp>
        </p:grpSp>
        <p:sp>
          <p:nvSpPr>
            <p:cNvPr id="26" name="TextBox 26"/>
            <p:cNvSpPr txBox="1"/>
            <p:nvPr/>
          </p:nvSpPr>
          <p:spPr>
            <a:xfrm>
              <a:off x="119432" y="225298"/>
              <a:ext cx="706185" cy="464088"/>
            </a:xfrm>
            <a:prstGeom prst="rect">
              <a:avLst/>
            </a:prstGeom>
          </p:spPr>
          <p:txBody>
            <a:bodyPr lIns="0" tIns="0" rIns="0" bIns="0" rtlCol="0" anchor="t">
              <a:spAutoFit/>
            </a:bodyPr>
            <a:lstStyle/>
            <a:p>
              <a:pPr marL="0" lvl="0" indent="0" algn="ctr">
                <a:lnSpc>
                  <a:spcPts val="2878"/>
                </a:lnSpc>
                <a:spcBef>
                  <a:spcPct val="0"/>
                </a:spcBef>
              </a:pPr>
              <a:r>
                <a:rPr lang="en-US" sz="2214" spc="44">
                  <a:solidFill>
                    <a:srgbClr val="FFFFFF"/>
                  </a:solidFill>
                  <a:latin typeface="Now"/>
                </a:rPr>
                <a:t>3</a:t>
              </a:r>
            </a:p>
          </p:txBody>
        </p:sp>
      </p:grpSp>
      <p:sp>
        <p:nvSpPr>
          <p:cNvPr id="27" name="Freeform 27"/>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4"/>
            <a:stretch>
              <a:fillRect/>
            </a:stretch>
          </a:blipFill>
        </p:spPr>
        <p:txBody>
          <a:bodyPr/>
          <a:lstStyle/>
          <a:p>
            <a:endParaRPr lang="en-SG"/>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87158" y="1543773"/>
            <a:ext cx="5576172" cy="3945141"/>
          </a:xfrm>
          <a:custGeom>
            <a:avLst/>
            <a:gdLst/>
            <a:ahLst/>
            <a:cxnLst/>
            <a:rect l="l" t="t" r="r" b="b"/>
            <a:pathLst>
              <a:path w="5576172" h="3945141">
                <a:moveTo>
                  <a:pt x="0" y="0"/>
                </a:moveTo>
                <a:lnTo>
                  <a:pt x="5576171" y="0"/>
                </a:lnTo>
                <a:lnTo>
                  <a:pt x="5576171" y="3945141"/>
                </a:lnTo>
                <a:lnTo>
                  <a:pt x="0" y="3945141"/>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SG"/>
          </a:p>
        </p:txBody>
      </p:sp>
      <p:grpSp>
        <p:nvGrpSpPr>
          <p:cNvPr id="3" name="Group 3"/>
          <p:cNvGrpSpPr/>
          <p:nvPr/>
        </p:nvGrpSpPr>
        <p:grpSpPr>
          <a:xfrm>
            <a:off x="6831521" y="1764107"/>
            <a:ext cx="841704" cy="814017"/>
            <a:chOff x="0" y="0"/>
            <a:chExt cx="840446" cy="812800"/>
          </a:xfrm>
        </p:grpSpPr>
        <p:sp>
          <p:nvSpPr>
            <p:cNvPr id="4" name="Freeform 4"/>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5" name="TextBox 5"/>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01.</a:t>
              </a:r>
            </a:p>
          </p:txBody>
        </p:sp>
      </p:grpSp>
      <p:grpSp>
        <p:nvGrpSpPr>
          <p:cNvPr id="6" name="Group 6"/>
          <p:cNvGrpSpPr/>
          <p:nvPr/>
        </p:nvGrpSpPr>
        <p:grpSpPr>
          <a:xfrm>
            <a:off x="-519002" y="9947703"/>
            <a:ext cx="19326005" cy="1413145"/>
            <a:chOff x="0" y="0"/>
            <a:chExt cx="5089977" cy="372186"/>
          </a:xfrm>
        </p:grpSpPr>
        <p:sp>
          <p:nvSpPr>
            <p:cNvPr id="7" name="Freeform 7"/>
            <p:cNvSpPr/>
            <p:nvPr/>
          </p:nvSpPr>
          <p:spPr>
            <a:xfrm>
              <a:off x="0" y="0"/>
              <a:ext cx="5089977" cy="372186"/>
            </a:xfrm>
            <a:custGeom>
              <a:avLst/>
              <a:gdLst/>
              <a:ahLst/>
              <a:cxnLst/>
              <a:rect l="l" t="t" r="r" b="b"/>
              <a:pathLst>
                <a:path w="5089977" h="372186">
                  <a:moveTo>
                    <a:pt x="0" y="0"/>
                  </a:moveTo>
                  <a:lnTo>
                    <a:pt x="5089977" y="0"/>
                  </a:lnTo>
                  <a:lnTo>
                    <a:pt x="5089977" y="372186"/>
                  </a:lnTo>
                  <a:lnTo>
                    <a:pt x="0" y="372186"/>
                  </a:lnTo>
                  <a:close/>
                </a:path>
              </a:pathLst>
            </a:custGeom>
            <a:solidFill>
              <a:srgbClr val="F2AE1C">
                <a:alpha val="40784"/>
              </a:srgbClr>
            </a:solidFill>
            <a:ln cap="sq">
              <a:noFill/>
              <a:prstDash val="solid"/>
              <a:miter/>
            </a:ln>
          </p:spPr>
          <p:txBody>
            <a:bodyPr/>
            <a:lstStyle/>
            <a:p>
              <a:endParaRPr lang="en-SG"/>
            </a:p>
          </p:txBody>
        </p:sp>
        <p:sp>
          <p:nvSpPr>
            <p:cNvPr id="8" name="TextBox 8"/>
            <p:cNvSpPr txBox="1"/>
            <p:nvPr/>
          </p:nvSpPr>
          <p:spPr>
            <a:xfrm>
              <a:off x="0" y="-19050"/>
              <a:ext cx="5089977" cy="391236"/>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Freeform 9"/>
          <p:cNvSpPr/>
          <p:nvPr/>
        </p:nvSpPr>
        <p:spPr>
          <a:xfrm>
            <a:off x="10787709" y="1543773"/>
            <a:ext cx="909998" cy="934529"/>
          </a:xfrm>
          <a:custGeom>
            <a:avLst/>
            <a:gdLst/>
            <a:ahLst/>
            <a:cxnLst/>
            <a:rect l="l" t="t" r="r" b="b"/>
            <a:pathLst>
              <a:path w="909998" h="934529">
                <a:moveTo>
                  <a:pt x="0" y="0"/>
                </a:moveTo>
                <a:lnTo>
                  <a:pt x="909998" y="0"/>
                </a:lnTo>
                <a:lnTo>
                  <a:pt x="909998" y="934529"/>
                </a:lnTo>
                <a:lnTo>
                  <a:pt x="0" y="9345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10" name="Freeform 10"/>
          <p:cNvSpPr/>
          <p:nvPr/>
        </p:nvSpPr>
        <p:spPr>
          <a:xfrm>
            <a:off x="13304794" y="120818"/>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6"/>
            <a:stretch>
              <a:fillRect/>
            </a:stretch>
          </a:blipFill>
        </p:spPr>
        <p:txBody>
          <a:bodyPr/>
          <a:lstStyle/>
          <a:p>
            <a:endParaRPr lang="en-SG"/>
          </a:p>
        </p:txBody>
      </p:sp>
      <p:sp>
        <p:nvSpPr>
          <p:cNvPr id="11" name="TextBox 11"/>
          <p:cNvSpPr txBox="1"/>
          <p:nvPr/>
        </p:nvSpPr>
        <p:spPr>
          <a:xfrm>
            <a:off x="6587158" y="1043235"/>
            <a:ext cx="5933428" cy="415516"/>
          </a:xfrm>
          <a:prstGeom prst="rect">
            <a:avLst/>
          </a:prstGeom>
        </p:spPr>
        <p:txBody>
          <a:bodyPr lIns="0" tIns="0" rIns="0" bIns="0" rtlCol="0" anchor="t">
            <a:spAutoFit/>
          </a:bodyPr>
          <a:lstStyle/>
          <a:p>
            <a:pPr marL="0" lvl="0" indent="0">
              <a:lnSpc>
                <a:spcPts val="3193"/>
              </a:lnSpc>
              <a:spcBef>
                <a:spcPct val="0"/>
              </a:spcBef>
            </a:pPr>
            <a:r>
              <a:rPr lang="en-US" sz="3012">
                <a:solidFill>
                  <a:srgbClr val="171A59"/>
                </a:solidFill>
                <a:latin typeface="Ovo"/>
              </a:rPr>
              <a:t>Training Highlights</a:t>
            </a:r>
          </a:p>
        </p:txBody>
      </p:sp>
      <p:sp>
        <p:nvSpPr>
          <p:cNvPr id="12" name="Freeform 12"/>
          <p:cNvSpPr/>
          <p:nvPr/>
        </p:nvSpPr>
        <p:spPr>
          <a:xfrm>
            <a:off x="12487179" y="1543773"/>
            <a:ext cx="5576172" cy="3945141"/>
          </a:xfrm>
          <a:custGeom>
            <a:avLst/>
            <a:gdLst/>
            <a:ahLst/>
            <a:cxnLst/>
            <a:rect l="l" t="t" r="r" b="b"/>
            <a:pathLst>
              <a:path w="5576172" h="3945141">
                <a:moveTo>
                  <a:pt x="0" y="0"/>
                </a:moveTo>
                <a:lnTo>
                  <a:pt x="5576172" y="0"/>
                </a:lnTo>
                <a:lnTo>
                  <a:pt x="5576172" y="3945141"/>
                </a:lnTo>
                <a:lnTo>
                  <a:pt x="0" y="3945141"/>
                </a:lnTo>
                <a:lnTo>
                  <a:pt x="0" y="0"/>
                </a:lnTo>
                <a:close/>
              </a:path>
            </a:pathLst>
          </a:custGeom>
          <a:blipFill>
            <a:blip r:embed="rId7">
              <a:alphaModFix amt="41000"/>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SG"/>
          </a:p>
        </p:txBody>
      </p:sp>
      <p:grpSp>
        <p:nvGrpSpPr>
          <p:cNvPr id="13" name="Group 13"/>
          <p:cNvGrpSpPr/>
          <p:nvPr/>
        </p:nvGrpSpPr>
        <p:grpSpPr>
          <a:xfrm>
            <a:off x="12731542" y="1764107"/>
            <a:ext cx="841704" cy="814017"/>
            <a:chOff x="0" y="0"/>
            <a:chExt cx="840446" cy="812800"/>
          </a:xfrm>
        </p:grpSpPr>
        <p:sp>
          <p:nvSpPr>
            <p:cNvPr id="14" name="Freeform 14"/>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15" name="TextBox 15"/>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02.</a:t>
              </a:r>
            </a:p>
          </p:txBody>
        </p:sp>
      </p:grpSp>
      <p:sp>
        <p:nvSpPr>
          <p:cNvPr id="16" name="Freeform 16"/>
          <p:cNvSpPr/>
          <p:nvPr/>
        </p:nvSpPr>
        <p:spPr>
          <a:xfrm>
            <a:off x="16687731" y="1458751"/>
            <a:ext cx="909998" cy="934529"/>
          </a:xfrm>
          <a:custGeom>
            <a:avLst/>
            <a:gdLst/>
            <a:ahLst/>
            <a:cxnLst/>
            <a:rect l="l" t="t" r="r" b="b"/>
            <a:pathLst>
              <a:path w="909998" h="934529">
                <a:moveTo>
                  <a:pt x="0" y="0"/>
                </a:moveTo>
                <a:lnTo>
                  <a:pt x="909998" y="0"/>
                </a:lnTo>
                <a:lnTo>
                  <a:pt x="909998" y="934529"/>
                </a:lnTo>
                <a:lnTo>
                  <a:pt x="0" y="9345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17" name="TextBox 17"/>
          <p:cNvSpPr txBox="1"/>
          <p:nvPr/>
        </p:nvSpPr>
        <p:spPr>
          <a:xfrm>
            <a:off x="898093" y="4265265"/>
            <a:ext cx="5933428" cy="632685"/>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Ovo"/>
              </a:rPr>
              <a:t>Employees</a:t>
            </a:r>
          </a:p>
        </p:txBody>
      </p:sp>
      <p:sp>
        <p:nvSpPr>
          <p:cNvPr id="18" name="TextBox 18"/>
          <p:cNvSpPr txBox="1"/>
          <p:nvPr/>
        </p:nvSpPr>
        <p:spPr>
          <a:xfrm>
            <a:off x="6831521" y="3365441"/>
            <a:ext cx="5184586" cy="852199"/>
          </a:xfrm>
          <a:prstGeom prst="rect">
            <a:avLst/>
          </a:prstGeom>
        </p:spPr>
        <p:txBody>
          <a:bodyPr lIns="0" tIns="0" rIns="0" bIns="0" rtlCol="0" anchor="t">
            <a:spAutoFit/>
          </a:bodyPr>
          <a:lstStyle/>
          <a:p>
            <a:pPr>
              <a:lnSpc>
                <a:spcPts val="2283"/>
              </a:lnSpc>
            </a:pPr>
            <a:r>
              <a:rPr lang="en-US" sz="1492">
                <a:solidFill>
                  <a:srgbClr val="171A59"/>
                </a:solidFill>
                <a:latin typeface="Now"/>
              </a:rPr>
              <a:t>Proficiency in leveraging innovative technologies to develop and deliver cutting-edge solutions that meet business needs and drive competitive advantage.</a:t>
            </a:r>
          </a:p>
        </p:txBody>
      </p:sp>
      <p:sp>
        <p:nvSpPr>
          <p:cNvPr id="19" name="TextBox 19"/>
          <p:cNvSpPr txBox="1"/>
          <p:nvPr/>
        </p:nvSpPr>
        <p:spPr>
          <a:xfrm>
            <a:off x="6978743" y="2684756"/>
            <a:ext cx="4718964" cy="299806"/>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Digital Innovation Bite-sized Modules</a:t>
            </a:r>
          </a:p>
        </p:txBody>
      </p:sp>
      <p:sp>
        <p:nvSpPr>
          <p:cNvPr id="20" name="TextBox 20"/>
          <p:cNvSpPr txBox="1"/>
          <p:nvPr/>
        </p:nvSpPr>
        <p:spPr>
          <a:xfrm>
            <a:off x="6978743" y="3032997"/>
            <a:ext cx="2388718"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Digital Trailblazers</a:t>
            </a:r>
          </a:p>
        </p:txBody>
      </p:sp>
      <p:sp>
        <p:nvSpPr>
          <p:cNvPr id="21" name="TextBox 21"/>
          <p:cNvSpPr txBox="1"/>
          <p:nvPr/>
        </p:nvSpPr>
        <p:spPr>
          <a:xfrm>
            <a:off x="898093" y="6891314"/>
            <a:ext cx="5611938" cy="2363083"/>
          </a:xfrm>
          <a:prstGeom prst="rect">
            <a:avLst/>
          </a:prstGeom>
        </p:spPr>
        <p:txBody>
          <a:bodyPr lIns="0" tIns="0" rIns="0" bIns="0" rtlCol="0" anchor="t">
            <a:spAutoFit/>
          </a:bodyPr>
          <a:lstStyle/>
          <a:p>
            <a:pPr>
              <a:lnSpc>
                <a:spcPts val="3121"/>
              </a:lnSpc>
            </a:pPr>
            <a:r>
              <a:rPr lang="en-US" sz="2040" b="1">
                <a:solidFill>
                  <a:srgbClr val="171A59"/>
                </a:solidFill>
                <a:latin typeface="Now Bold"/>
              </a:rPr>
              <a:t>Core Competencies / Skill Gaps</a:t>
            </a:r>
          </a:p>
          <a:p>
            <a:pPr marL="440441" lvl="1" indent="-220220">
              <a:lnSpc>
                <a:spcPts val="3121"/>
              </a:lnSpc>
              <a:buFont typeface="Arial"/>
              <a:buChar char="•"/>
            </a:pPr>
            <a:r>
              <a:rPr lang="en-US" sz="2040">
                <a:solidFill>
                  <a:srgbClr val="171A59"/>
                </a:solidFill>
                <a:latin typeface="Now"/>
              </a:rPr>
              <a:t>Technology proficiency</a:t>
            </a:r>
          </a:p>
          <a:p>
            <a:pPr marL="440441" lvl="1" indent="-220220">
              <a:lnSpc>
                <a:spcPts val="3121"/>
              </a:lnSpc>
              <a:buFont typeface="Arial"/>
              <a:buChar char="•"/>
            </a:pPr>
            <a:r>
              <a:rPr lang="en-US" sz="2040">
                <a:solidFill>
                  <a:srgbClr val="171A59"/>
                </a:solidFill>
                <a:latin typeface="Now"/>
              </a:rPr>
              <a:t>Data literacy</a:t>
            </a:r>
          </a:p>
          <a:p>
            <a:pPr marL="440441" lvl="1" indent="-220220">
              <a:lnSpc>
                <a:spcPts val="3121"/>
              </a:lnSpc>
              <a:buFont typeface="Arial"/>
              <a:buChar char="•"/>
            </a:pPr>
            <a:r>
              <a:rPr lang="en-US" sz="2040">
                <a:solidFill>
                  <a:srgbClr val="171A59"/>
                </a:solidFill>
                <a:latin typeface="Now"/>
              </a:rPr>
              <a:t>Ability to work cohesively in cross-functional teams</a:t>
            </a:r>
          </a:p>
          <a:p>
            <a:pPr marL="440441" lvl="1" indent="-220220">
              <a:lnSpc>
                <a:spcPts val="3121"/>
              </a:lnSpc>
              <a:spcBef>
                <a:spcPct val="0"/>
              </a:spcBef>
              <a:buFont typeface="Arial"/>
              <a:buChar char="•"/>
            </a:pPr>
            <a:r>
              <a:rPr lang="en-US" sz="2040">
                <a:solidFill>
                  <a:srgbClr val="171A59"/>
                </a:solidFill>
                <a:latin typeface="Now"/>
              </a:rPr>
              <a:t>Functional competencies</a:t>
            </a:r>
          </a:p>
        </p:txBody>
      </p:sp>
      <p:sp>
        <p:nvSpPr>
          <p:cNvPr id="22" name="TextBox 22"/>
          <p:cNvSpPr txBox="1"/>
          <p:nvPr/>
        </p:nvSpPr>
        <p:spPr>
          <a:xfrm>
            <a:off x="898093" y="5190290"/>
            <a:ext cx="5611938" cy="1152753"/>
          </a:xfrm>
          <a:prstGeom prst="rect">
            <a:avLst/>
          </a:prstGeom>
        </p:spPr>
        <p:txBody>
          <a:bodyPr lIns="0" tIns="0" rIns="0" bIns="0" rtlCol="0" anchor="t">
            <a:spAutoFit/>
          </a:bodyPr>
          <a:lstStyle/>
          <a:p>
            <a:pPr>
              <a:lnSpc>
                <a:spcPts val="3121"/>
              </a:lnSpc>
            </a:pPr>
            <a:r>
              <a:rPr lang="en-US" sz="2040">
                <a:solidFill>
                  <a:srgbClr val="171A59"/>
                </a:solidFill>
                <a:latin typeface="Now"/>
              </a:rPr>
              <a:t>Become adaptive and adventurous. Have spirit of innovation and experimentation.</a:t>
            </a:r>
          </a:p>
          <a:p>
            <a:pPr>
              <a:lnSpc>
                <a:spcPts val="3121"/>
              </a:lnSpc>
              <a:spcBef>
                <a:spcPct val="0"/>
              </a:spcBef>
            </a:pPr>
            <a:r>
              <a:rPr lang="en-US" sz="2040">
                <a:solidFill>
                  <a:srgbClr val="171A59"/>
                </a:solidFill>
                <a:latin typeface="Now"/>
              </a:rPr>
              <a:t>Looking ahead with broader perspectives.</a:t>
            </a:r>
          </a:p>
        </p:txBody>
      </p:sp>
      <p:sp>
        <p:nvSpPr>
          <p:cNvPr id="23" name="TextBox 23"/>
          <p:cNvSpPr txBox="1"/>
          <p:nvPr/>
        </p:nvSpPr>
        <p:spPr>
          <a:xfrm>
            <a:off x="12784136" y="3713213"/>
            <a:ext cx="5331809" cy="1430287"/>
          </a:xfrm>
          <a:prstGeom prst="rect">
            <a:avLst/>
          </a:prstGeom>
        </p:spPr>
        <p:txBody>
          <a:bodyPr lIns="0" tIns="0" rIns="0" bIns="0" rtlCol="0" anchor="t">
            <a:spAutoFit/>
          </a:bodyPr>
          <a:lstStyle/>
          <a:p>
            <a:pPr>
              <a:lnSpc>
                <a:spcPts val="2283"/>
              </a:lnSpc>
            </a:pPr>
            <a:r>
              <a:rPr lang="en-US" sz="1492">
                <a:solidFill>
                  <a:srgbClr val="171A59"/>
                </a:solidFill>
                <a:latin typeface="Now"/>
              </a:rPr>
              <a:t>Through interactive sessions and practical exercises, participants will develop the skills needed to generate creative ideas, challenge conventional thinking, and prioritize customer needs, ultimately driving value and satisfaction.</a:t>
            </a:r>
          </a:p>
        </p:txBody>
      </p:sp>
      <p:sp>
        <p:nvSpPr>
          <p:cNvPr id="24" name="TextBox 24"/>
          <p:cNvSpPr txBox="1"/>
          <p:nvPr/>
        </p:nvSpPr>
        <p:spPr>
          <a:xfrm>
            <a:off x="12731542" y="2682196"/>
            <a:ext cx="5436996" cy="580580"/>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Cultivating Innovation and Customer-Centricity</a:t>
            </a:r>
          </a:p>
        </p:txBody>
      </p:sp>
      <p:sp>
        <p:nvSpPr>
          <p:cNvPr id="25" name="TextBox 25"/>
          <p:cNvSpPr txBox="1"/>
          <p:nvPr/>
        </p:nvSpPr>
        <p:spPr>
          <a:xfrm>
            <a:off x="12784136" y="3291351"/>
            <a:ext cx="3343464"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Client Champions</a:t>
            </a:r>
          </a:p>
        </p:txBody>
      </p:sp>
      <p:sp>
        <p:nvSpPr>
          <p:cNvPr id="26" name="Freeform 26"/>
          <p:cNvSpPr/>
          <p:nvPr/>
        </p:nvSpPr>
        <p:spPr>
          <a:xfrm>
            <a:off x="12520585" y="5755614"/>
            <a:ext cx="5576172" cy="3945141"/>
          </a:xfrm>
          <a:custGeom>
            <a:avLst/>
            <a:gdLst/>
            <a:ahLst/>
            <a:cxnLst/>
            <a:rect l="l" t="t" r="r" b="b"/>
            <a:pathLst>
              <a:path w="5576172" h="3945141">
                <a:moveTo>
                  <a:pt x="0" y="0"/>
                </a:moveTo>
                <a:lnTo>
                  <a:pt x="5576172" y="0"/>
                </a:lnTo>
                <a:lnTo>
                  <a:pt x="5576172" y="3945142"/>
                </a:lnTo>
                <a:lnTo>
                  <a:pt x="0" y="3945142"/>
                </a:lnTo>
                <a:lnTo>
                  <a:pt x="0" y="0"/>
                </a:lnTo>
                <a:close/>
              </a:path>
            </a:pathLst>
          </a:custGeom>
          <a:blipFill>
            <a:blip r:embed="rId9">
              <a:alphaModFix amt="41000"/>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SG"/>
          </a:p>
        </p:txBody>
      </p:sp>
      <p:grpSp>
        <p:nvGrpSpPr>
          <p:cNvPr id="27" name="Group 27"/>
          <p:cNvGrpSpPr/>
          <p:nvPr/>
        </p:nvGrpSpPr>
        <p:grpSpPr>
          <a:xfrm>
            <a:off x="12764948" y="5975949"/>
            <a:ext cx="841704" cy="814017"/>
            <a:chOff x="0" y="0"/>
            <a:chExt cx="840446" cy="812800"/>
          </a:xfrm>
        </p:grpSpPr>
        <p:sp>
          <p:nvSpPr>
            <p:cNvPr id="28" name="Freeform 28"/>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29" name="TextBox 29"/>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04.</a:t>
              </a:r>
            </a:p>
          </p:txBody>
        </p:sp>
      </p:grpSp>
      <p:sp>
        <p:nvSpPr>
          <p:cNvPr id="30" name="Freeform 30"/>
          <p:cNvSpPr/>
          <p:nvPr/>
        </p:nvSpPr>
        <p:spPr>
          <a:xfrm>
            <a:off x="16721137" y="5755614"/>
            <a:ext cx="909998" cy="934529"/>
          </a:xfrm>
          <a:custGeom>
            <a:avLst/>
            <a:gdLst/>
            <a:ahLst/>
            <a:cxnLst/>
            <a:rect l="l" t="t" r="r" b="b"/>
            <a:pathLst>
              <a:path w="909998" h="934529">
                <a:moveTo>
                  <a:pt x="0" y="0"/>
                </a:moveTo>
                <a:lnTo>
                  <a:pt x="909997" y="0"/>
                </a:lnTo>
                <a:lnTo>
                  <a:pt x="909997" y="934529"/>
                </a:lnTo>
                <a:lnTo>
                  <a:pt x="0" y="934529"/>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SG"/>
          </a:p>
        </p:txBody>
      </p:sp>
      <p:sp>
        <p:nvSpPr>
          <p:cNvPr id="31" name="Freeform 31"/>
          <p:cNvSpPr/>
          <p:nvPr/>
        </p:nvSpPr>
        <p:spPr>
          <a:xfrm>
            <a:off x="6635728" y="5703227"/>
            <a:ext cx="5576172" cy="3997528"/>
          </a:xfrm>
          <a:custGeom>
            <a:avLst/>
            <a:gdLst/>
            <a:ahLst/>
            <a:cxnLst/>
            <a:rect l="l" t="t" r="r" b="b"/>
            <a:pathLst>
              <a:path w="5576172" h="3945141">
                <a:moveTo>
                  <a:pt x="0" y="0"/>
                </a:moveTo>
                <a:lnTo>
                  <a:pt x="5576171" y="0"/>
                </a:lnTo>
                <a:lnTo>
                  <a:pt x="5576171" y="3945141"/>
                </a:lnTo>
                <a:lnTo>
                  <a:pt x="0" y="3945141"/>
                </a:lnTo>
                <a:lnTo>
                  <a:pt x="0" y="0"/>
                </a:lnTo>
                <a:close/>
              </a:path>
            </a:pathLst>
          </a:custGeom>
          <a:blipFill>
            <a:blip r:embed="rId13">
              <a:alphaModFix amt="41000"/>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SG"/>
          </a:p>
        </p:txBody>
      </p:sp>
      <p:grpSp>
        <p:nvGrpSpPr>
          <p:cNvPr id="32" name="Group 32"/>
          <p:cNvGrpSpPr/>
          <p:nvPr/>
        </p:nvGrpSpPr>
        <p:grpSpPr>
          <a:xfrm>
            <a:off x="7051170" y="6008583"/>
            <a:ext cx="841704" cy="814017"/>
            <a:chOff x="0" y="0"/>
            <a:chExt cx="840446" cy="812800"/>
          </a:xfrm>
        </p:grpSpPr>
        <p:sp>
          <p:nvSpPr>
            <p:cNvPr id="33" name="Freeform 3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34" name="TextBox 34"/>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03.</a:t>
              </a:r>
            </a:p>
          </p:txBody>
        </p:sp>
      </p:grpSp>
      <p:sp>
        <p:nvSpPr>
          <p:cNvPr id="35" name="Freeform 35"/>
          <p:cNvSpPr/>
          <p:nvPr/>
        </p:nvSpPr>
        <p:spPr>
          <a:xfrm>
            <a:off x="11007358" y="5703227"/>
            <a:ext cx="909998" cy="934529"/>
          </a:xfrm>
          <a:custGeom>
            <a:avLst/>
            <a:gdLst/>
            <a:ahLst/>
            <a:cxnLst/>
            <a:rect l="l" t="t" r="r" b="b"/>
            <a:pathLst>
              <a:path w="909998" h="934529">
                <a:moveTo>
                  <a:pt x="0" y="0"/>
                </a:moveTo>
                <a:lnTo>
                  <a:pt x="909998" y="0"/>
                </a:lnTo>
                <a:lnTo>
                  <a:pt x="909998" y="934529"/>
                </a:lnTo>
                <a:lnTo>
                  <a:pt x="0" y="9345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36" name="TextBox 36"/>
          <p:cNvSpPr txBox="1"/>
          <p:nvPr/>
        </p:nvSpPr>
        <p:spPr>
          <a:xfrm>
            <a:off x="12764948" y="7577283"/>
            <a:ext cx="5184586" cy="1430287"/>
          </a:xfrm>
          <a:prstGeom prst="rect">
            <a:avLst/>
          </a:prstGeom>
        </p:spPr>
        <p:txBody>
          <a:bodyPr lIns="0" tIns="0" rIns="0" bIns="0" rtlCol="0" anchor="t">
            <a:spAutoFit/>
          </a:bodyPr>
          <a:lstStyle/>
          <a:p>
            <a:pPr>
              <a:lnSpc>
                <a:spcPts val="2283"/>
              </a:lnSpc>
            </a:pPr>
            <a:r>
              <a:rPr lang="en-US" sz="1492">
                <a:solidFill>
                  <a:srgbClr val="171A59"/>
                </a:solidFill>
                <a:latin typeface="Now"/>
              </a:rPr>
              <a:t>Through interactive discussions, case studies, and practical exercises, participants will explore the ethical challenges associated with innovation and develop strategies for making ethical decisions and promoting responsible innovation within their organizations.</a:t>
            </a:r>
          </a:p>
        </p:txBody>
      </p:sp>
      <p:sp>
        <p:nvSpPr>
          <p:cNvPr id="37" name="TextBox 37"/>
          <p:cNvSpPr txBox="1"/>
          <p:nvPr/>
        </p:nvSpPr>
        <p:spPr>
          <a:xfrm>
            <a:off x="12813372" y="6897407"/>
            <a:ext cx="4718964" cy="299806"/>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Ethical and Responsible Innovation</a:t>
            </a:r>
          </a:p>
        </p:txBody>
      </p:sp>
      <p:sp>
        <p:nvSpPr>
          <p:cNvPr id="38" name="TextBox 38"/>
          <p:cNvSpPr txBox="1"/>
          <p:nvPr/>
        </p:nvSpPr>
        <p:spPr>
          <a:xfrm>
            <a:off x="12784136" y="7244839"/>
            <a:ext cx="2388718"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Digital Trailblazers</a:t>
            </a:r>
          </a:p>
        </p:txBody>
      </p:sp>
      <p:sp>
        <p:nvSpPr>
          <p:cNvPr id="39" name="TextBox 39"/>
          <p:cNvSpPr txBox="1"/>
          <p:nvPr/>
        </p:nvSpPr>
        <p:spPr>
          <a:xfrm>
            <a:off x="6831521" y="7372961"/>
            <a:ext cx="5258197" cy="2297420"/>
          </a:xfrm>
          <a:prstGeom prst="rect">
            <a:avLst/>
          </a:prstGeom>
        </p:spPr>
        <p:txBody>
          <a:bodyPr lIns="0" tIns="0" rIns="0" bIns="0" rtlCol="0" anchor="t">
            <a:spAutoFit/>
          </a:bodyPr>
          <a:lstStyle/>
          <a:p>
            <a:pPr>
              <a:lnSpc>
                <a:spcPts val="2283"/>
              </a:lnSpc>
            </a:pPr>
            <a:r>
              <a:rPr lang="en-US" sz="1492">
                <a:solidFill>
                  <a:srgbClr val="171A59"/>
                </a:solidFill>
                <a:latin typeface="Now"/>
              </a:rPr>
              <a:t>Designed to equip general employees with the essential skills of adaptability and learning agility, participants will learn strategies to thrive in dynamic environments by effectively adapting to changing technologies, market conditions, and business requirements. They will also develop the mindset and habits necessary to continuously learn and acquire new skills to stay ahead of the curve.</a:t>
            </a:r>
          </a:p>
        </p:txBody>
      </p:sp>
      <p:sp>
        <p:nvSpPr>
          <p:cNvPr id="40" name="TextBox 40"/>
          <p:cNvSpPr txBox="1"/>
          <p:nvPr/>
        </p:nvSpPr>
        <p:spPr>
          <a:xfrm>
            <a:off x="6978743" y="6859307"/>
            <a:ext cx="5331809" cy="299806"/>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Navigating Change</a:t>
            </a:r>
          </a:p>
        </p:txBody>
      </p:sp>
      <p:sp>
        <p:nvSpPr>
          <p:cNvPr id="41" name="TextBox 41"/>
          <p:cNvSpPr txBox="1"/>
          <p:nvPr/>
        </p:nvSpPr>
        <p:spPr>
          <a:xfrm>
            <a:off x="7051170" y="7140064"/>
            <a:ext cx="3343464"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Collaborative Contributors</a:t>
            </a:r>
          </a:p>
        </p:txBody>
      </p:sp>
      <p:sp>
        <p:nvSpPr>
          <p:cNvPr id="42" name="Freeform 42"/>
          <p:cNvSpPr/>
          <p:nvPr/>
        </p:nvSpPr>
        <p:spPr>
          <a:xfrm>
            <a:off x="-401207" y="-1376039"/>
            <a:ext cx="6273990" cy="6273990"/>
          </a:xfrm>
          <a:custGeom>
            <a:avLst/>
            <a:gdLst/>
            <a:ahLst/>
            <a:cxnLst/>
            <a:rect l="l" t="t" r="r" b="b"/>
            <a:pathLst>
              <a:path w="6273990" h="6273990">
                <a:moveTo>
                  <a:pt x="0" y="0"/>
                </a:moveTo>
                <a:lnTo>
                  <a:pt x="6273990" y="0"/>
                </a:lnTo>
                <a:lnTo>
                  <a:pt x="6273990" y="6273990"/>
                </a:lnTo>
                <a:lnTo>
                  <a:pt x="0" y="6273990"/>
                </a:lnTo>
                <a:lnTo>
                  <a:pt x="0" y="0"/>
                </a:lnTo>
                <a:close/>
              </a:path>
            </a:pathLst>
          </a:custGeom>
          <a:blipFill>
            <a:blip r:embed="rId15">
              <a:alphaModFix amt="18999"/>
              <a:extLst>
                <a:ext uri="{96DAC541-7B7A-43D3-8B79-37D633B846F1}">
                  <asvg:svgBlip xmlns:asvg="http://schemas.microsoft.com/office/drawing/2016/SVG/main" r:embed="rId16"/>
                </a:ext>
              </a:extLst>
            </a:blip>
            <a:stretch>
              <a:fillRect/>
            </a:stretch>
          </a:blipFill>
        </p:spPr>
        <p:txBody>
          <a:bodyPr/>
          <a:lstStyle/>
          <a:p>
            <a:endParaRPr lang="en-SG"/>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87158" y="1543773"/>
            <a:ext cx="5576172" cy="3945141"/>
          </a:xfrm>
          <a:custGeom>
            <a:avLst/>
            <a:gdLst/>
            <a:ahLst/>
            <a:cxnLst/>
            <a:rect l="l" t="t" r="r" b="b"/>
            <a:pathLst>
              <a:path w="5576172" h="3945141">
                <a:moveTo>
                  <a:pt x="0" y="0"/>
                </a:moveTo>
                <a:lnTo>
                  <a:pt x="5576171" y="0"/>
                </a:lnTo>
                <a:lnTo>
                  <a:pt x="5576171" y="3945141"/>
                </a:lnTo>
                <a:lnTo>
                  <a:pt x="0" y="3945141"/>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SG"/>
          </a:p>
        </p:txBody>
      </p:sp>
      <p:grpSp>
        <p:nvGrpSpPr>
          <p:cNvPr id="3" name="Group 3"/>
          <p:cNvGrpSpPr/>
          <p:nvPr/>
        </p:nvGrpSpPr>
        <p:grpSpPr>
          <a:xfrm>
            <a:off x="6831521" y="1764107"/>
            <a:ext cx="841704" cy="814017"/>
            <a:chOff x="0" y="0"/>
            <a:chExt cx="840446" cy="812800"/>
          </a:xfrm>
        </p:grpSpPr>
        <p:sp>
          <p:nvSpPr>
            <p:cNvPr id="4" name="Freeform 4"/>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5" name="TextBox 5"/>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01.</a:t>
              </a:r>
            </a:p>
          </p:txBody>
        </p:sp>
      </p:grpSp>
      <p:grpSp>
        <p:nvGrpSpPr>
          <p:cNvPr id="6" name="Group 6"/>
          <p:cNvGrpSpPr/>
          <p:nvPr/>
        </p:nvGrpSpPr>
        <p:grpSpPr>
          <a:xfrm>
            <a:off x="-519002" y="10043656"/>
            <a:ext cx="19326005" cy="1413145"/>
            <a:chOff x="0" y="0"/>
            <a:chExt cx="5089977" cy="372186"/>
          </a:xfrm>
        </p:grpSpPr>
        <p:sp>
          <p:nvSpPr>
            <p:cNvPr id="7" name="Freeform 7"/>
            <p:cNvSpPr/>
            <p:nvPr/>
          </p:nvSpPr>
          <p:spPr>
            <a:xfrm>
              <a:off x="0" y="0"/>
              <a:ext cx="5089977" cy="372186"/>
            </a:xfrm>
            <a:custGeom>
              <a:avLst/>
              <a:gdLst/>
              <a:ahLst/>
              <a:cxnLst/>
              <a:rect l="l" t="t" r="r" b="b"/>
              <a:pathLst>
                <a:path w="5089977" h="372186">
                  <a:moveTo>
                    <a:pt x="0" y="0"/>
                  </a:moveTo>
                  <a:lnTo>
                    <a:pt x="5089977" y="0"/>
                  </a:lnTo>
                  <a:lnTo>
                    <a:pt x="5089977" y="372186"/>
                  </a:lnTo>
                  <a:lnTo>
                    <a:pt x="0" y="372186"/>
                  </a:lnTo>
                  <a:close/>
                </a:path>
              </a:pathLst>
            </a:custGeom>
            <a:solidFill>
              <a:srgbClr val="F2AE1C">
                <a:alpha val="40784"/>
              </a:srgbClr>
            </a:solidFill>
            <a:ln cap="sq">
              <a:noFill/>
              <a:prstDash val="solid"/>
              <a:miter/>
            </a:ln>
          </p:spPr>
          <p:txBody>
            <a:bodyPr/>
            <a:lstStyle/>
            <a:p>
              <a:endParaRPr lang="en-SG"/>
            </a:p>
          </p:txBody>
        </p:sp>
        <p:sp>
          <p:nvSpPr>
            <p:cNvPr id="8" name="TextBox 8"/>
            <p:cNvSpPr txBox="1"/>
            <p:nvPr/>
          </p:nvSpPr>
          <p:spPr>
            <a:xfrm>
              <a:off x="0" y="-19050"/>
              <a:ext cx="5089977" cy="391236"/>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Freeform 9"/>
          <p:cNvSpPr/>
          <p:nvPr/>
        </p:nvSpPr>
        <p:spPr>
          <a:xfrm>
            <a:off x="10787709" y="1543773"/>
            <a:ext cx="909998" cy="934529"/>
          </a:xfrm>
          <a:custGeom>
            <a:avLst/>
            <a:gdLst/>
            <a:ahLst/>
            <a:cxnLst/>
            <a:rect l="l" t="t" r="r" b="b"/>
            <a:pathLst>
              <a:path w="909998" h="934529">
                <a:moveTo>
                  <a:pt x="0" y="0"/>
                </a:moveTo>
                <a:lnTo>
                  <a:pt x="909998" y="0"/>
                </a:lnTo>
                <a:lnTo>
                  <a:pt x="909998" y="934529"/>
                </a:lnTo>
                <a:lnTo>
                  <a:pt x="0" y="9345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10" name="Freeform 10"/>
          <p:cNvSpPr/>
          <p:nvPr/>
        </p:nvSpPr>
        <p:spPr>
          <a:xfrm>
            <a:off x="13304794" y="120818"/>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6"/>
            <a:stretch>
              <a:fillRect/>
            </a:stretch>
          </a:blipFill>
        </p:spPr>
        <p:txBody>
          <a:bodyPr/>
          <a:lstStyle/>
          <a:p>
            <a:endParaRPr lang="en-SG"/>
          </a:p>
        </p:txBody>
      </p:sp>
      <p:sp>
        <p:nvSpPr>
          <p:cNvPr id="11" name="TextBox 11"/>
          <p:cNvSpPr txBox="1"/>
          <p:nvPr/>
        </p:nvSpPr>
        <p:spPr>
          <a:xfrm>
            <a:off x="6587158" y="1043235"/>
            <a:ext cx="5933428" cy="415516"/>
          </a:xfrm>
          <a:prstGeom prst="rect">
            <a:avLst/>
          </a:prstGeom>
        </p:spPr>
        <p:txBody>
          <a:bodyPr lIns="0" tIns="0" rIns="0" bIns="0" rtlCol="0" anchor="t">
            <a:spAutoFit/>
          </a:bodyPr>
          <a:lstStyle/>
          <a:p>
            <a:pPr marL="0" lvl="0" indent="0">
              <a:lnSpc>
                <a:spcPts val="3193"/>
              </a:lnSpc>
              <a:spcBef>
                <a:spcPct val="0"/>
              </a:spcBef>
            </a:pPr>
            <a:r>
              <a:rPr lang="en-US" sz="3012">
                <a:solidFill>
                  <a:srgbClr val="171A59"/>
                </a:solidFill>
                <a:latin typeface="Ovo"/>
              </a:rPr>
              <a:t>Training Highlights</a:t>
            </a:r>
          </a:p>
        </p:txBody>
      </p:sp>
      <p:sp>
        <p:nvSpPr>
          <p:cNvPr id="12" name="Freeform 12"/>
          <p:cNvSpPr/>
          <p:nvPr/>
        </p:nvSpPr>
        <p:spPr>
          <a:xfrm>
            <a:off x="12487179" y="1543773"/>
            <a:ext cx="5576172" cy="3945141"/>
          </a:xfrm>
          <a:custGeom>
            <a:avLst/>
            <a:gdLst/>
            <a:ahLst/>
            <a:cxnLst/>
            <a:rect l="l" t="t" r="r" b="b"/>
            <a:pathLst>
              <a:path w="5576172" h="3945141">
                <a:moveTo>
                  <a:pt x="0" y="0"/>
                </a:moveTo>
                <a:lnTo>
                  <a:pt x="5576172" y="0"/>
                </a:lnTo>
                <a:lnTo>
                  <a:pt x="5576172" y="3945141"/>
                </a:lnTo>
                <a:lnTo>
                  <a:pt x="0" y="3945141"/>
                </a:lnTo>
                <a:lnTo>
                  <a:pt x="0" y="0"/>
                </a:lnTo>
                <a:close/>
              </a:path>
            </a:pathLst>
          </a:custGeom>
          <a:blipFill>
            <a:blip r:embed="rId7">
              <a:alphaModFix amt="41000"/>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SG"/>
          </a:p>
        </p:txBody>
      </p:sp>
      <p:grpSp>
        <p:nvGrpSpPr>
          <p:cNvPr id="13" name="Group 13"/>
          <p:cNvGrpSpPr/>
          <p:nvPr/>
        </p:nvGrpSpPr>
        <p:grpSpPr>
          <a:xfrm>
            <a:off x="12731542" y="1764107"/>
            <a:ext cx="841704" cy="814017"/>
            <a:chOff x="0" y="0"/>
            <a:chExt cx="840446" cy="812800"/>
          </a:xfrm>
        </p:grpSpPr>
        <p:sp>
          <p:nvSpPr>
            <p:cNvPr id="14" name="Freeform 14"/>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15" name="TextBox 15"/>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02.</a:t>
              </a:r>
            </a:p>
          </p:txBody>
        </p:sp>
      </p:grpSp>
      <p:sp>
        <p:nvSpPr>
          <p:cNvPr id="16" name="Freeform 16"/>
          <p:cNvSpPr/>
          <p:nvPr/>
        </p:nvSpPr>
        <p:spPr>
          <a:xfrm>
            <a:off x="16687731" y="1543773"/>
            <a:ext cx="909998" cy="934529"/>
          </a:xfrm>
          <a:custGeom>
            <a:avLst/>
            <a:gdLst/>
            <a:ahLst/>
            <a:cxnLst/>
            <a:rect l="l" t="t" r="r" b="b"/>
            <a:pathLst>
              <a:path w="909998" h="934529">
                <a:moveTo>
                  <a:pt x="0" y="0"/>
                </a:moveTo>
                <a:lnTo>
                  <a:pt x="909998" y="0"/>
                </a:lnTo>
                <a:lnTo>
                  <a:pt x="909998" y="934529"/>
                </a:lnTo>
                <a:lnTo>
                  <a:pt x="0" y="9345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17" name="Freeform 17"/>
          <p:cNvSpPr/>
          <p:nvPr/>
        </p:nvSpPr>
        <p:spPr>
          <a:xfrm>
            <a:off x="-1074825" y="-2184395"/>
            <a:ext cx="6518982" cy="6139696"/>
          </a:xfrm>
          <a:custGeom>
            <a:avLst/>
            <a:gdLst/>
            <a:ahLst/>
            <a:cxnLst/>
            <a:rect l="l" t="t" r="r" b="b"/>
            <a:pathLst>
              <a:path w="6518982" h="6139696">
                <a:moveTo>
                  <a:pt x="0" y="0"/>
                </a:moveTo>
                <a:lnTo>
                  <a:pt x="6518983" y="0"/>
                </a:lnTo>
                <a:lnTo>
                  <a:pt x="6518983" y="6139696"/>
                </a:lnTo>
                <a:lnTo>
                  <a:pt x="0" y="61396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18" name="TextBox 18"/>
          <p:cNvSpPr txBox="1"/>
          <p:nvPr/>
        </p:nvSpPr>
        <p:spPr>
          <a:xfrm>
            <a:off x="898093" y="4355351"/>
            <a:ext cx="5933428" cy="632685"/>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Ovo"/>
              </a:rPr>
              <a:t>Middle Management</a:t>
            </a:r>
          </a:p>
        </p:txBody>
      </p:sp>
      <p:sp>
        <p:nvSpPr>
          <p:cNvPr id="19" name="TextBox 19"/>
          <p:cNvSpPr txBox="1"/>
          <p:nvPr/>
        </p:nvSpPr>
        <p:spPr>
          <a:xfrm>
            <a:off x="6831521" y="3365441"/>
            <a:ext cx="5184586" cy="2008376"/>
          </a:xfrm>
          <a:prstGeom prst="rect">
            <a:avLst/>
          </a:prstGeom>
        </p:spPr>
        <p:txBody>
          <a:bodyPr lIns="0" tIns="0" rIns="0" bIns="0" rtlCol="0" anchor="t">
            <a:spAutoFit/>
          </a:bodyPr>
          <a:lstStyle/>
          <a:p>
            <a:pPr>
              <a:lnSpc>
                <a:spcPts val="2283"/>
              </a:lnSpc>
            </a:pPr>
            <a:r>
              <a:rPr lang="en-US" sz="1492">
                <a:solidFill>
                  <a:srgbClr val="171A59"/>
                </a:solidFill>
                <a:latin typeface="Now"/>
              </a:rPr>
              <a:t>This course aims to equip participants with the essential skills and strategies needed to lead effectively in times of change and uncertainty. Through interactive sessions and real-world case studies, participants will learn how to navigate complex challenges, inspire organizational resilience, and drive innovation through adaptive leadership practices.</a:t>
            </a:r>
          </a:p>
        </p:txBody>
      </p:sp>
      <p:sp>
        <p:nvSpPr>
          <p:cNvPr id="20" name="TextBox 20"/>
          <p:cNvSpPr txBox="1"/>
          <p:nvPr/>
        </p:nvSpPr>
        <p:spPr>
          <a:xfrm>
            <a:off x="6978743" y="2684756"/>
            <a:ext cx="3062144" cy="299806"/>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Adaptive Leadership</a:t>
            </a:r>
          </a:p>
        </p:txBody>
      </p:sp>
      <p:sp>
        <p:nvSpPr>
          <p:cNvPr id="21" name="TextBox 21"/>
          <p:cNvSpPr txBox="1"/>
          <p:nvPr/>
        </p:nvSpPr>
        <p:spPr>
          <a:xfrm>
            <a:off x="6949045" y="3032997"/>
            <a:ext cx="2388718"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Digital Trailblazers</a:t>
            </a:r>
          </a:p>
        </p:txBody>
      </p:sp>
      <p:sp>
        <p:nvSpPr>
          <p:cNvPr id="22" name="TextBox 22"/>
          <p:cNvSpPr txBox="1"/>
          <p:nvPr/>
        </p:nvSpPr>
        <p:spPr>
          <a:xfrm>
            <a:off x="971242" y="6946462"/>
            <a:ext cx="5611938" cy="2363083"/>
          </a:xfrm>
          <a:prstGeom prst="rect">
            <a:avLst/>
          </a:prstGeom>
        </p:spPr>
        <p:txBody>
          <a:bodyPr lIns="0" tIns="0" rIns="0" bIns="0" rtlCol="0" anchor="t">
            <a:spAutoFit/>
          </a:bodyPr>
          <a:lstStyle/>
          <a:p>
            <a:pPr>
              <a:lnSpc>
                <a:spcPts val="3121"/>
              </a:lnSpc>
            </a:pPr>
            <a:r>
              <a:rPr lang="en-US" sz="2040" b="1">
                <a:solidFill>
                  <a:srgbClr val="171A59"/>
                </a:solidFill>
                <a:latin typeface="Now Bold"/>
              </a:rPr>
              <a:t>Core Competencies / Skill Gaps</a:t>
            </a:r>
          </a:p>
          <a:p>
            <a:pPr marL="440441" lvl="1" indent="-220220">
              <a:lnSpc>
                <a:spcPts val="3121"/>
              </a:lnSpc>
              <a:buFont typeface="Arial"/>
              <a:buChar char="•"/>
            </a:pPr>
            <a:r>
              <a:rPr lang="en-US" sz="2040">
                <a:solidFill>
                  <a:srgbClr val="171A59"/>
                </a:solidFill>
                <a:latin typeface="Now"/>
              </a:rPr>
              <a:t>Communication</a:t>
            </a:r>
          </a:p>
          <a:p>
            <a:pPr marL="440441" lvl="1" indent="-220220">
              <a:lnSpc>
                <a:spcPts val="3121"/>
              </a:lnSpc>
              <a:buFont typeface="Arial"/>
              <a:buChar char="•"/>
            </a:pPr>
            <a:r>
              <a:rPr lang="en-US" sz="2040">
                <a:solidFill>
                  <a:srgbClr val="171A59"/>
                </a:solidFill>
                <a:latin typeface="Now"/>
              </a:rPr>
              <a:t>Coaching</a:t>
            </a:r>
          </a:p>
          <a:p>
            <a:pPr marL="440441" lvl="1" indent="-220220">
              <a:lnSpc>
                <a:spcPts val="3121"/>
              </a:lnSpc>
              <a:buFont typeface="Arial"/>
              <a:buChar char="•"/>
            </a:pPr>
            <a:r>
              <a:rPr lang="en-US" sz="2040">
                <a:solidFill>
                  <a:srgbClr val="171A59"/>
                </a:solidFill>
                <a:latin typeface="Now"/>
              </a:rPr>
              <a:t>Employee Engagement</a:t>
            </a:r>
          </a:p>
          <a:p>
            <a:pPr marL="440441" lvl="1" indent="-220220">
              <a:lnSpc>
                <a:spcPts val="3121"/>
              </a:lnSpc>
              <a:buFont typeface="Arial"/>
              <a:buChar char="•"/>
            </a:pPr>
            <a:r>
              <a:rPr lang="en-US" sz="2040">
                <a:solidFill>
                  <a:srgbClr val="171A59"/>
                </a:solidFill>
                <a:latin typeface="Now"/>
              </a:rPr>
              <a:t>Change Management</a:t>
            </a:r>
          </a:p>
          <a:p>
            <a:pPr marL="440441" lvl="1" indent="-220220">
              <a:lnSpc>
                <a:spcPts val="3121"/>
              </a:lnSpc>
              <a:spcBef>
                <a:spcPct val="0"/>
              </a:spcBef>
              <a:buFont typeface="Arial"/>
              <a:buChar char="•"/>
            </a:pPr>
            <a:r>
              <a:rPr lang="en-US" sz="2040">
                <a:solidFill>
                  <a:srgbClr val="171A59"/>
                </a:solidFill>
                <a:latin typeface="Now"/>
              </a:rPr>
              <a:t>Problem Solving</a:t>
            </a:r>
          </a:p>
        </p:txBody>
      </p:sp>
      <p:sp>
        <p:nvSpPr>
          <p:cNvPr id="23" name="TextBox 23"/>
          <p:cNvSpPr txBox="1"/>
          <p:nvPr/>
        </p:nvSpPr>
        <p:spPr>
          <a:xfrm>
            <a:off x="971242" y="5124622"/>
            <a:ext cx="5611938" cy="1152753"/>
          </a:xfrm>
          <a:prstGeom prst="rect">
            <a:avLst/>
          </a:prstGeom>
        </p:spPr>
        <p:txBody>
          <a:bodyPr lIns="0" tIns="0" rIns="0" bIns="0" rtlCol="0" anchor="t">
            <a:spAutoFit/>
          </a:bodyPr>
          <a:lstStyle/>
          <a:p>
            <a:pPr>
              <a:lnSpc>
                <a:spcPts val="3121"/>
              </a:lnSpc>
              <a:spcBef>
                <a:spcPct val="0"/>
              </a:spcBef>
            </a:pPr>
            <a:r>
              <a:rPr lang="en-US" sz="2040">
                <a:solidFill>
                  <a:srgbClr val="171A59"/>
                </a:solidFill>
                <a:latin typeface="Now"/>
              </a:rPr>
              <a:t>Responsible for empowering teams to embrace change, take ownership of adaptive challenges and inspiring actions.</a:t>
            </a:r>
          </a:p>
        </p:txBody>
      </p:sp>
      <p:sp>
        <p:nvSpPr>
          <p:cNvPr id="24" name="TextBox 24"/>
          <p:cNvSpPr txBox="1"/>
          <p:nvPr/>
        </p:nvSpPr>
        <p:spPr>
          <a:xfrm>
            <a:off x="12731542" y="3365441"/>
            <a:ext cx="5331809" cy="2008376"/>
          </a:xfrm>
          <a:prstGeom prst="rect">
            <a:avLst/>
          </a:prstGeom>
        </p:spPr>
        <p:txBody>
          <a:bodyPr lIns="0" tIns="0" rIns="0" bIns="0" rtlCol="0" anchor="t">
            <a:spAutoFit/>
          </a:bodyPr>
          <a:lstStyle/>
          <a:p>
            <a:pPr>
              <a:lnSpc>
                <a:spcPts val="2283"/>
              </a:lnSpc>
            </a:pPr>
            <a:r>
              <a:rPr lang="en-US" sz="1492">
                <a:solidFill>
                  <a:srgbClr val="171A59"/>
                </a:solidFill>
                <a:latin typeface="Now"/>
              </a:rPr>
              <a:t>This course is designed for department heads from SBGs to harness the power of diversity and cultivate collaboration within their teams and across departments. Participants will explore strategies for creating inclusive environments, leveraging diverse perspectives, and driving cross-functional collaboration to enhance organizational performance and innovation.</a:t>
            </a:r>
          </a:p>
        </p:txBody>
      </p:sp>
      <p:sp>
        <p:nvSpPr>
          <p:cNvPr id="25" name="TextBox 25"/>
          <p:cNvSpPr txBox="1"/>
          <p:nvPr/>
        </p:nvSpPr>
        <p:spPr>
          <a:xfrm>
            <a:off x="12731542" y="2682196"/>
            <a:ext cx="4380535" cy="299806"/>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Power of Diversity &amp; Collaboration</a:t>
            </a:r>
          </a:p>
        </p:txBody>
      </p:sp>
      <p:sp>
        <p:nvSpPr>
          <p:cNvPr id="26" name="TextBox 26"/>
          <p:cNvSpPr txBox="1"/>
          <p:nvPr/>
        </p:nvSpPr>
        <p:spPr>
          <a:xfrm>
            <a:off x="12731542" y="3023067"/>
            <a:ext cx="3343464"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Collaborative Contributors</a:t>
            </a:r>
          </a:p>
        </p:txBody>
      </p:sp>
      <p:sp>
        <p:nvSpPr>
          <p:cNvPr id="27" name="Freeform 27"/>
          <p:cNvSpPr/>
          <p:nvPr/>
        </p:nvSpPr>
        <p:spPr>
          <a:xfrm>
            <a:off x="6660307" y="5734336"/>
            <a:ext cx="5576172" cy="3945141"/>
          </a:xfrm>
          <a:custGeom>
            <a:avLst/>
            <a:gdLst/>
            <a:ahLst/>
            <a:cxnLst/>
            <a:rect l="l" t="t" r="r" b="b"/>
            <a:pathLst>
              <a:path w="5576172" h="3945141">
                <a:moveTo>
                  <a:pt x="0" y="0"/>
                </a:moveTo>
                <a:lnTo>
                  <a:pt x="5576172" y="0"/>
                </a:lnTo>
                <a:lnTo>
                  <a:pt x="5576172" y="3945141"/>
                </a:lnTo>
                <a:lnTo>
                  <a:pt x="0" y="3945141"/>
                </a:lnTo>
                <a:lnTo>
                  <a:pt x="0" y="0"/>
                </a:lnTo>
                <a:close/>
              </a:path>
            </a:pathLst>
          </a:custGeom>
          <a:blipFill>
            <a:blip r:embed="rId11">
              <a:alphaModFix amt="41000"/>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SG"/>
          </a:p>
        </p:txBody>
      </p:sp>
      <p:grpSp>
        <p:nvGrpSpPr>
          <p:cNvPr id="28" name="Group 28"/>
          <p:cNvGrpSpPr/>
          <p:nvPr/>
        </p:nvGrpSpPr>
        <p:grpSpPr>
          <a:xfrm>
            <a:off x="6904670" y="5954670"/>
            <a:ext cx="841704" cy="814017"/>
            <a:chOff x="0" y="0"/>
            <a:chExt cx="840446" cy="812800"/>
          </a:xfrm>
        </p:grpSpPr>
        <p:sp>
          <p:nvSpPr>
            <p:cNvPr id="29" name="Freeform 2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30" name="TextBox 30"/>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03.</a:t>
              </a:r>
            </a:p>
          </p:txBody>
        </p:sp>
      </p:grpSp>
      <p:sp>
        <p:nvSpPr>
          <p:cNvPr id="31" name="Freeform 31"/>
          <p:cNvSpPr/>
          <p:nvPr/>
        </p:nvSpPr>
        <p:spPr>
          <a:xfrm>
            <a:off x="10860859" y="5734336"/>
            <a:ext cx="909998" cy="934529"/>
          </a:xfrm>
          <a:custGeom>
            <a:avLst/>
            <a:gdLst/>
            <a:ahLst/>
            <a:cxnLst/>
            <a:rect l="l" t="t" r="r" b="b"/>
            <a:pathLst>
              <a:path w="909998" h="934529">
                <a:moveTo>
                  <a:pt x="0" y="0"/>
                </a:moveTo>
                <a:lnTo>
                  <a:pt x="909997" y="0"/>
                </a:lnTo>
                <a:lnTo>
                  <a:pt x="909997" y="934529"/>
                </a:lnTo>
                <a:lnTo>
                  <a:pt x="0" y="9345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32" name="TextBox 32"/>
          <p:cNvSpPr txBox="1"/>
          <p:nvPr/>
        </p:nvSpPr>
        <p:spPr>
          <a:xfrm>
            <a:off x="6887967" y="7764056"/>
            <a:ext cx="5331809" cy="1719331"/>
          </a:xfrm>
          <a:prstGeom prst="rect">
            <a:avLst/>
          </a:prstGeom>
        </p:spPr>
        <p:txBody>
          <a:bodyPr lIns="0" tIns="0" rIns="0" bIns="0" rtlCol="0" anchor="t">
            <a:spAutoFit/>
          </a:bodyPr>
          <a:lstStyle/>
          <a:p>
            <a:pPr>
              <a:lnSpc>
                <a:spcPts val="2283"/>
              </a:lnSpc>
            </a:pPr>
            <a:r>
              <a:rPr lang="en-US" sz="1492">
                <a:solidFill>
                  <a:srgbClr val="171A59"/>
                </a:solidFill>
                <a:latin typeface="Now"/>
              </a:rPr>
              <a:t>The course will equip department heads with the skills needed to inspire and motivate others to action. Department heads will learn how to articulate a compelling vision, communicate it effectively to their teams, and lead by example to inspire commitment and engagement.</a:t>
            </a:r>
          </a:p>
        </p:txBody>
      </p:sp>
      <p:sp>
        <p:nvSpPr>
          <p:cNvPr id="33" name="TextBox 33"/>
          <p:cNvSpPr txBox="1"/>
          <p:nvPr/>
        </p:nvSpPr>
        <p:spPr>
          <a:xfrm>
            <a:off x="6904670" y="6872759"/>
            <a:ext cx="4866186" cy="580580"/>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Inspiring Action Through Visionary Leadership</a:t>
            </a:r>
          </a:p>
        </p:txBody>
      </p:sp>
      <p:sp>
        <p:nvSpPr>
          <p:cNvPr id="34" name="TextBox 34"/>
          <p:cNvSpPr txBox="1"/>
          <p:nvPr/>
        </p:nvSpPr>
        <p:spPr>
          <a:xfrm>
            <a:off x="6904670" y="7412562"/>
            <a:ext cx="3343464"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Digital Trailblazers</a:t>
            </a:r>
          </a:p>
        </p:txBody>
      </p:sp>
      <p:sp>
        <p:nvSpPr>
          <p:cNvPr id="35" name="Freeform 35"/>
          <p:cNvSpPr/>
          <p:nvPr/>
        </p:nvSpPr>
        <p:spPr>
          <a:xfrm>
            <a:off x="12560329" y="5734336"/>
            <a:ext cx="5576172" cy="3945141"/>
          </a:xfrm>
          <a:custGeom>
            <a:avLst/>
            <a:gdLst/>
            <a:ahLst/>
            <a:cxnLst/>
            <a:rect l="l" t="t" r="r" b="b"/>
            <a:pathLst>
              <a:path w="5576172" h="3945141">
                <a:moveTo>
                  <a:pt x="0" y="0"/>
                </a:moveTo>
                <a:lnTo>
                  <a:pt x="5576171" y="0"/>
                </a:lnTo>
                <a:lnTo>
                  <a:pt x="5576171" y="3945141"/>
                </a:lnTo>
                <a:lnTo>
                  <a:pt x="0" y="3945141"/>
                </a:lnTo>
                <a:lnTo>
                  <a:pt x="0" y="0"/>
                </a:lnTo>
                <a:close/>
              </a:path>
            </a:pathLst>
          </a:custGeom>
          <a:blipFill>
            <a:blip r:embed="rId13">
              <a:alphaModFix amt="41000"/>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SG"/>
          </a:p>
        </p:txBody>
      </p:sp>
      <p:grpSp>
        <p:nvGrpSpPr>
          <p:cNvPr id="36" name="Group 36"/>
          <p:cNvGrpSpPr/>
          <p:nvPr/>
        </p:nvGrpSpPr>
        <p:grpSpPr>
          <a:xfrm>
            <a:off x="12804692" y="5954670"/>
            <a:ext cx="841704" cy="814017"/>
            <a:chOff x="0" y="0"/>
            <a:chExt cx="840446" cy="812800"/>
          </a:xfrm>
        </p:grpSpPr>
        <p:sp>
          <p:nvSpPr>
            <p:cNvPr id="37" name="Freeform 37"/>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38" name="TextBox 38"/>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04.</a:t>
              </a:r>
            </a:p>
          </p:txBody>
        </p:sp>
      </p:grpSp>
      <p:sp>
        <p:nvSpPr>
          <p:cNvPr id="39" name="Freeform 39"/>
          <p:cNvSpPr/>
          <p:nvPr/>
        </p:nvSpPr>
        <p:spPr>
          <a:xfrm>
            <a:off x="16804301" y="5734336"/>
            <a:ext cx="909998" cy="934529"/>
          </a:xfrm>
          <a:custGeom>
            <a:avLst/>
            <a:gdLst/>
            <a:ahLst/>
            <a:cxnLst/>
            <a:rect l="l" t="t" r="r" b="b"/>
            <a:pathLst>
              <a:path w="909998" h="934529">
                <a:moveTo>
                  <a:pt x="0" y="0"/>
                </a:moveTo>
                <a:lnTo>
                  <a:pt x="909998" y="0"/>
                </a:lnTo>
                <a:lnTo>
                  <a:pt x="909998" y="934529"/>
                </a:lnTo>
                <a:lnTo>
                  <a:pt x="0" y="93452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40" name="TextBox 40"/>
          <p:cNvSpPr txBox="1"/>
          <p:nvPr/>
        </p:nvSpPr>
        <p:spPr>
          <a:xfrm>
            <a:off x="12804692" y="7556004"/>
            <a:ext cx="5331809" cy="1141243"/>
          </a:xfrm>
          <a:prstGeom prst="rect">
            <a:avLst/>
          </a:prstGeom>
        </p:spPr>
        <p:txBody>
          <a:bodyPr lIns="0" tIns="0" rIns="0" bIns="0" rtlCol="0" anchor="t">
            <a:spAutoFit/>
          </a:bodyPr>
          <a:lstStyle/>
          <a:p>
            <a:pPr>
              <a:lnSpc>
                <a:spcPts val="2283"/>
              </a:lnSpc>
            </a:pPr>
            <a:r>
              <a:rPr lang="en-US" sz="1492">
                <a:solidFill>
                  <a:srgbClr val="171A59"/>
                </a:solidFill>
                <a:latin typeface="Now"/>
              </a:rPr>
              <a:t>Participants will gain an understanding on the importance of customer-centricity, learn strategies for aligning teams with customer needs, and foster a culture of customer focus and satisfaction.</a:t>
            </a:r>
          </a:p>
        </p:txBody>
      </p:sp>
      <p:sp>
        <p:nvSpPr>
          <p:cNvPr id="41" name="TextBox 41"/>
          <p:cNvSpPr txBox="1"/>
          <p:nvPr/>
        </p:nvSpPr>
        <p:spPr>
          <a:xfrm>
            <a:off x="12804692" y="6872759"/>
            <a:ext cx="4380535" cy="299806"/>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Customer First: Igniting Satisfaction</a:t>
            </a:r>
          </a:p>
        </p:txBody>
      </p:sp>
      <p:sp>
        <p:nvSpPr>
          <p:cNvPr id="42" name="TextBox 42"/>
          <p:cNvSpPr txBox="1"/>
          <p:nvPr/>
        </p:nvSpPr>
        <p:spPr>
          <a:xfrm>
            <a:off x="12804692" y="7213630"/>
            <a:ext cx="3343464"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Client Champions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87158" y="1543773"/>
            <a:ext cx="5110549" cy="3615714"/>
          </a:xfrm>
          <a:custGeom>
            <a:avLst/>
            <a:gdLst/>
            <a:ahLst/>
            <a:cxnLst/>
            <a:rect l="l" t="t" r="r" b="b"/>
            <a:pathLst>
              <a:path w="5110549" h="3615714">
                <a:moveTo>
                  <a:pt x="0" y="0"/>
                </a:moveTo>
                <a:lnTo>
                  <a:pt x="5110549" y="0"/>
                </a:lnTo>
                <a:lnTo>
                  <a:pt x="5110549" y="3615713"/>
                </a:lnTo>
                <a:lnTo>
                  <a:pt x="0" y="3615713"/>
                </a:lnTo>
                <a:lnTo>
                  <a:pt x="0" y="0"/>
                </a:lnTo>
                <a:close/>
              </a:path>
            </a:pathLst>
          </a:custGeom>
          <a:blipFill>
            <a:blip r:embed="rId2">
              <a:alphaModFix amt="4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SG"/>
          </a:p>
        </p:txBody>
      </p:sp>
      <p:grpSp>
        <p:nvGrpSpPr>
          <p:cNvPr id="3" name="Group 3"/>
          <p:cNvGrpSpPr/>
          <p:nvPr/>
        </p:nvGrpSpPr>
        <p:grpSpPr>
          <a:xfrm>
            <a:off x="6831521" y="1764107"/>
            <a:ext cx="841704" cy="814017"/>
            <a:chOff x="0" y="0"/>
            <a:chExt cx="840446" cy="812800"/>
          </a:xfrm>
        </p:grpSpPr>
        <p:sp>
          <p:nvSpPr>
            <p:cNvPr id="4" name="Freeform 4"/>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5" name="TextBox 5"/>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01.</a:t>
              </a:r>
            </a:p>
          </p:txBody>
        </p:sp>
      </p:grpSp>
      <p:sp>
        <p:nvSpPr>
          <p:cNvPr id="6" name="Freeform 6"/>
          <p:cNvSpPr/>
          <p:nvPr/>
        </p:nvSpPr>
        <p:spPr>
          <a:xfrm>
            <a:off x="12639579" y="1519485"/>
            <a:ext cx="5110549" cy="3615714"/>
          </a:xfrm>
          <a:custGeom>
            <a:avLst/>
            <a:gdLst/>
            <a:ahLst/>
            <a:cxnLst/>
            <a:rect l="l" t="t" r="r" b="b"/>
            <a:pathLst>
              <a:path w="5110549" h="3615714">
                <a:moveTo>
                  <a:pt x="0" y="0"/>
                </a:moveTo>
                <a:lnTo>
                  <a:pt x="5110550" y="0"/>
                </a:lnTo>
                <a:lnTo>
                  <a:pt x="5110550" y="3615713"/>
                </a:lnTo>
                <a:lnTo>
                  <a:pt x="0" y="3615713"/>
                </a:lnTo>
                <a:lnTo>
                  <a:pt x="0" y="0"/>
                </a:lnTo>
                <a:close/>
              </a:path>
            </a:pathLst>
          </a:custGeom>
          <a:blipFill>
            <a:blip r:embed="rId4">
              <a:alphaModFix amt="41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grpSp>
        <p:nvGrpSpPr>
          <p:cNvPr id="7" name="Group 7"/>
          <p:cNvGrpSpPr/>
          <p:nvPr/>
        </p:nvGrpSpPr>
        <p:grpSpPr>
          <a:xfrm>
            <a:off x="12883942" y="1739819"/>
            <a:ext cx="841704" cy="814017"/>
            <a:chOff x="0" y="0"/>
            <a:chExt cx="840446" cy="812800"/>
          </a:xfrm>
        </p:grpSpPr>
        <p:sp>
          <p:nvSpPr>
            <p:cNvPr id="8" name="Freeform 8"/>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9" name="TextBox 9"/>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02.</a:t>
              </a:r>
            </a:p>
          </p:txBody>
        </p:sp>
      </p:grpSp>
      <p:sp>
        <p:nvSpPr>
          <p:cNvPr id="10" name="Freeform 10"/>
          <p:cNvSpPr/>
          <p:nvPr/>
        </p:nvSpPr>
        <p:spPr>
          <a:xfrm>
            <a:off x="12639579" y="5651576"/>
            <a:ext cx="5110549" cy="3615714"/>
          </a:xfrm>
          <a:custGeom>
            <a:avLst/>
            <a:gdLst/>
            <a:ahLst/>
            <a:cxnLst/>
            <a:rect l="l" t="t" r="r" b="b"/>
            <a:pathLst>
              <a:path w="5110549" h="3615714">
                <a:moveTo>
                  <a:pt x="0" y="0"/>
                </a:moveTo>
                <a:lnTo>
                  <a:pt x="5110550" y="0"/>
                </a:lnTo>
                <a:lnTo>
                  <a:pt x="5110550" y="3615714"/>
                </a:lnTo>
                <a:lnTo>
                  <a:pt x="0" y="3615714"/>
                </a:lnTo>
                <a:lnTo>
                  <a:pt x="0" y="0"/>
                </a:lnTo>
                <a:close/>
              </a:path>
            </a:pathLst>
          </a:custGeom>
          <a:blipFill>
            <a:blip r:embed="rId6">
              <a:alphaModFix amt="41000"/>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SG"/>
          </a:p>
        </p:txBody>
      </p:sp>
      <p:grpSp>
        <p:nvGrpSpPr>
          <p:cNvPr id="11" name="Group 11"/>
          <p:cNvGrpSpPr/>
          <p:nvPr/>
        </p:nvGrpSpPr>
        <p:grpSpPr>
          <a:xfrm>
            <a:off x="12883942" y="5871911"/>
            <a:ext cx="841704" cy="814017"/>
            <a:chOff x="0" y="0"/>
            <a:chExt cx="840446" cy="812800"/>
          </a:xfrm>
        </p:grpSpPr>
        <p:sp>
          <p:nvSpPr>
            <p:cNvPr id="12" name="Freeform 12"/>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13" name="TextBox 13"/>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04.</a:t>
              </a:r>
            </a:p>
          </p:txBody>
        </p:sp>
      </p:grpSp>
      <p:sp>
        <p:nvSpPr>
          <p:cNvPr id="14" name="Freeform 14"/>
          <p:cNvSpPr/>
          <p:nvPr/>
        </p:nvSpPr>
        <p:spPr>
          <a:xfrm>
            <a:off x="6587158" y="5614765"/>
            <a:ext cx="5110549" cy="3615714"/>
          </a:xfrm>
          <a:custGeom>
            <a:avLst/>
            <a:gdLst/>
            <a:ahLst/>
            <a:cxnLst/>
            <a:rect l="l" t="t" r="r" b="b"/>
            <a:pathLst>
              <a:path w="5110549" h="3615714">
                <a:moveTo>
                  <a:pt x="0" y="0"/>
                </a:moveTo>
                <a:lnTo>
                  <a:pt x="5110549" y="0"/>
                </a:lnTo>
                <a:lnTo>
                  <a:pt x="5110549" y="3615713"/>
                </a:lnTo>
                <a:lnTo>
                  <a:pt x="0" y="3615713"/>
                </a:lnTo>
                <a:lnTo>
                  <a:pt x="0" y="0"/>
                </a:lnTo>
                <a:close/>
              </a:path>
            </a:pathLst>
          </a:custGeom>
          <a:blipFill>
            <a:blip r:embed="rId8">
              <a:alphaModFix amt="41000"/>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SG"/>
          </a:p>
        </p:txBody>
      </p:sp>
      <p:grpSp>
        <p:nvGrpSpPr>
          <p:cNvPr id="15" name="Group 15"/>
          <p:cNvGrpSpPr/>
          <p:nvPr/>
        </p:nvGrpSpPr>
        <p:grpSpPr>
          <a:xfrm>
            <a:off x="6831521" y="5787367"/>
            <a:ext cx="841704" cy="814017"/>
            <a:chOff x="0" y="0"/>
            <a:chExt cx="840446" cy="812800"/>
          </a:xfrm>
        </p:grpSpPr>
        <p:sp>
          <p:nvSpPr>
            <p:cNvPr id="16" name="Freeform 1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2E982"/>
            </a:solidFill>
          </p:spPr>
          <p:txBody>
            <a:bodyPr/>
            <a:lstStyle/>
            <a:p>
              <a:endParaRPr lang="en-SG"/>
            </a:p>
          </p:txBody>
        </p:sp>
        <p:sp>
          <p:nvSpPr>
            <p:cNvPr id="17" name="TextBox 17"/>
            <p:cNvSpPr txBox="1"/>
            <p:nvPr/>
          </p:nvSpPr>
          <p:spPr>
            <a:xfrm>
              <a:off x="78792" y="28575"/>
              <a:ext cx="682863" cy="708025"/>
            </a:xfrm>
            <a:prstGeom prst="rect">
              <a:avLst/>
            </a:prstGeom>
          </p:spPr>
          <p:txBody>
            <a:bodyPr lIns="0" tIns="0" rIns="0" bIns="0" rtlCol="0" anchor="ctr"/>
            <a:lstStyle/>
            <a:p>
              <a:pPr marL="0" lvl="0" indent="0" algn="ctr">
                <a:lnSpc>
                  <a:spcPts val="3161"/>
                </a:lnSpc>
              </a:pPr>
              <a:r>
                <a:rPr lang="en-US" sz="2274">
                  <a:solidFill>
                    <a:srgbClr val="171A59"/>
                  </a:solidFill>
                  <a:latin typeface="Now Bold"/>
                </a:rPr>
                <a:t>03.</a:t>
              </a:r>
            </a:p>
          </p:txBody>
        </p:sp>
      </p:grpSp>
      <p:grpSp>
        <p:nvGrpSpPr>
          <p:cNvPr id="18" name="Group 18"/>
          <p:cNvGrpSpPr/>
          <p:nvPr/>
        </p:nvGrpSpPr>
        <p:grpSpPr>
          <a:xfrm>
            <a:off x="-477005" y="9580428"/>
            <a:ext cx="19326005" cy="1413145"/>
            <a:chOff x="0" y="0"/>
            <a:chExt cx="5089977" cy="372186"/>
          </a:xfrm>
        </p:grpSpPr>
        <p:sp>
          <p:nvSpPr>
            <p:cNvPr id="19" name="Freeform 19"/>
            <p:cNvSpPr/>
            <p:nvPr/>
          </p:nvSpPr>
          <p:spPr>
            <a:xfrm>
              <a:off x="0" y="0"/>
              <a:ext cx="5089977" cy="372186"/>
            </a:xfrm>
            <a:custGeom>
              <a:avLst/>
              <a:gdLst/>
              <a:ahLst/>
              <a:cxnLst/>
              <a:rect l="l" t="t" r="r" b="b"/>
              <a:pathLst>
                <a:path w="5089977" h="372186">
                  <a:moveTo>
                    <a:pt x="0" y="0"/>
                  </a:moveTo>
                  <a:lnTo>
                    <a:pt x="5089977" y="0"/>
                  </a:lnTo>
                  <a:lnTo>
                    <a:pt x="5089977" y="372186"/>
                  </a:lnTo>
                  <a:lnTo>
                    <a:pt x="0" y="372186"/>
                  </a:lnTo>
                  <a:close/>
                </a:path>
              </a:pathLst>
            </a:custGeom>
            <a:solidFill>
              <a:srgbClr val="F2AE1C">
                <a:alpha val="40784"/>
              </a:srgbClr>
            </a:solidFill>
            <a:ln cap="sq">
              <a:noFill/>
              <a:prstDash val="solid"/>
              <a:miter/>
            </a:ln>
          </p:spPr>
          <p:txBody>
            <a:bodyPr/>
            <a:lstStyle/>
            <a:p>
              <a:endParaRPr lang="en-SG"/>
            </a:p>
          </p:txBody>
        </p:sp>
        <p:sp>
          <p:nvSpPr>
            <p:cNvPr id="20" name="TextBox 20"/>
            <p:cNvSpPr txBox="1"/>
            <p:nvPr/>
          </p:nvSpPr>
          <p:spPr>
            <a:xfrm>
              <a:off x="0" y="-19050"/>
              <a:ext cx="5089977" cy="391236"/>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1" name="TextBox 21"/>
          <p:cNvSpPr txBox="1"/>
          <p:nvPr/>
        </p:nvSpPr>
        <p:spPr>
          <a:xfrm>
            <a:off x="898093" y="4355351"/>
            <a:ext cx="5933428" cy="632685"/>
          </a:xfrm>
          <a:prstGeom prst="rect">
            <a:avLst/>
          </a:prstGeom>
        </p:spPr>
        <p:txBody>
          <a:bodyPr lIns="0" tIns="0" rIns="0" bIns="0" rtlCol="0" anchor="t">
            <a:spAutoFit/>
          </a:bodyPr>
          <a:lstStyle/>
          <a:p>
            <a:pPr marL="0" lvl="0" indent="0">
              <a:lnSpc>
                <a:spcPts val="4783"/>
              </a:lnSpc>
              <a:spcBef>
                <a:spcPct val="0"/>
              </a:spcBef>
            </a:pPr>
            <a:r>
              <a:rPr lang="en-US" sz="4512">
                <a:solidFill>
                  <a:srgbClr val="171A59"/>
                </a:solidFill>
                <a:latin typeface="Ovo"/>
              </a:rPr>
              <a:t>Senior Management</a:t>
            </a:r>
          </a:p>
        </p:txBody>
      </p:sp>
      <p:sp>
        <p:nvSpPr>
          <p:cNvPr id="22" name="TextBox 22"/>
          <p:cNvSpPr txBox="1"/>
          <p:nvPr/>
        </p:nvSpPr>
        <p:spPr>
          <a:xfrm>
            <a:off x="13031165" y="6677223"/>
            <a:ext cx="3994985" cy="580580"/>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Customer-Centric Leadership Excellence </a:t>
            </a:r>
          </a:p>
        </p:txBody>
      </p:sp>
      <p:sp>
        <p:nvSpPr>
          <p:cNvPr id="23" name="Freeform 23"/>
          <p:cNvSpPr/>
          <p:nvPr/>
        </p:nvSpPr>
        <p:spPr>
          <a:xfrm>
            <a:off x="16571152" y="1543773"/>
            <a:ext cx="909998" cy="934529"/>
          </a:xfrm>
          <a:custGeom>
            <a:avLst/>
            <a:gdLst/>
            <a:ahLst/>
            <a:cxnLst/>
            <a:rect l="l" t="t" r="r" b="b"/>
            <a:pathLst>
              <a:path w="909998" h="934529">
                <a:moveTo>
                  <a:pt x="0" y="0"/>
                </a:moveTo>
                <a:lnTo>
                  <a:pt x="909997" y="0"/>
                </a:lnTo>
                <a:lnTo>
                  <a:pt x="909997" y="934529"/>
                </a:lnTo>
                <a:lnTo>
                  <a:pt x="0" y="93452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SG"/>
          </a:p>
        </p:txBody>
      </p:sp>
      <p:sp>
        <p:nvSpPr>
          <p:cNvPr id="24" name="Freeform 24"/>
          <p:cNvSpPr/>
          <p:nvPr/>
        </p:nvSpPr>
        <p:spPr>
          <a:xfrm>
            <a:off x="16840131" y="5727110"/>
            <a:ext cx="909998" cy="934529"/>
          </a:xfrm>
          <a:custGeom>
            <a:avLst/>
            <a:gdLst/>
            <a:ahLst/>
            <a:cxnLst/>
            <a:rect l="l" t="t" r="r" b="b"/>
            <a:pathLst>
              <a:path w="909998" h="934529">
                <a:moveTo>
                  <a:pt x="0" y="0"/>
                </a:moveTo>
                <a:lnTo>
                  <a:pt x="909998" y="0"/>
                </a:lnTo>
                <a:lnTo>
                  <a:pt x="909998" y="934529"/>
                </a:lnTo>
                <a:lnTo>
                  <a:pt x="0" y="93452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SG"/>
          </a:p>
        </p:txBody>
      </p:sp>
      <p:sp>
        <p:nvSpPr>
          <p:cNvPr id="25" name="Freeform 25"/>
          <p:cNvSpPr/>
          <p:nvPr/>
        </p:nvSpPr>
        <p:spPr>
          <a:xfrm>
            <a:off x="10518730" y="5597636"/>
            <a:ext cx="909998" cy="934529"/>
          </a:xfrm>
          <a:custGeom>
            <a:avLst/>
            <a:gdLst/>
            <a:ahLst/>
            <a:cxnLst/>
            <a:rect l="l" t="t" r="r" b="b"/>
            <a:pathLst>
              <a:path w="909998" h="934529">
                <a:moveTo>
                  <a:pt x="0" y="0"/>
                </a:moveTo>
                <a:lnTo>
                  <a:pt x="909997" y="0"/>
                </a:lnTo>
                <a:lnTo>
                  <a:pt x="909997" y="934529"/>
                </a:lnTo>
                <a:lnTo>
                  <a:pt x="0" y="93452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SG"/>
          </a:p>
        </p:txBody>
      </p:sp>
      <p:sp>
        <p:nvSpPr>
          <p:cNvPr id="26" name="Freeform 26"/>
          <p:cNvSpPr/>
          <p:nvPr/>
        </p:nvSpPr>
        <p:spPr>
          <a:xfrm>
            <a:off x="-1240487" y="-894128"/>
            <a:ext cx="5467902" cy="5487858"/>
          </a:xfrm>
          <a:custGeom>
            <a:avLst/>
            <a:gdLst/>
            <a:ahLst/>
            <a:cxnLst/>
            <a:rect l="l" t="t" r="r" b="b"/>
            <a:pathLst>
              <a:path w="5467902" h="5487858">
                <a:moveTo>
                  <a:pt x="0" y="0"/>
                </a:moveTo>
                <a:lnTo>
                  <a:pt x="5467903" y="0"/>
                </a:lnTo>
                <a:lnTo>
                  <a:pt x="5467903" y="5487858"/>
                </a:lnTo>
                <a:lnTo>
                  <a:pt x="0" y="54878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SG"/>
          </a:p>
        </p:txBody>
      </p:sp>
      <p:sp>
        <p:nvSpPr>
          <p:cNvPr id="27" name="Freeform 27"/>
          <p:cNvSpPr/>
          <p:nvPr/>
        </p:nvSpPr>
        <p:spPr>
          <a:xfrm>
            <a:off x="10787709" y="1543773"/>
            <a:ext cx="909998" cy="934529"/>
          </a:xfrm>
          <a:custGeom>
            <a:avLst/>
            <a:gdLst/>
            <a:ahLst/>
            <a:cxnLst/>
            <a:rect l="l" t="t" r="r" b="b"/>
            <a:pathLst>
              <a:path w="909998" h="934529">
                <a:moveTo>
                  <a:pt x="0" y="0"/>
                </a:moveTo>
                <a:lnTo>
                  <a:pt x="909998" y="0"/>
                </a:lnTo>
                <a:lnTo>
                  <a:pt x="909998" y="934529"/>
                </a:lnTo>
                <a:lnTo>
                  <a:pt x="0" y="93452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SG"/>
          </a:p>
        </p:txBody>
      </p:sp>
      <p:sp>
        <p:nvSpPr>
          <p:cNvPr id="28" name="Freeform 28"/>
          <p:cNvSpPr/>
          <p:nvPr/>
        </p:nvSpPr>
        <p:spPr>
          <a:xfrm>
            <a:off x="13304794" y="120818"/>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16"/>
            <a:stretch>
              <a:fillRect/>
            </a:stretch>
          </a:blipFill>
        </p:spPr>
        <p:txBody>
          <a:bodyPr/>
          <a:lstStyle/>
          <a:p>
            <a:endParaRPr lang="en-SG"/>
          </a:p>
        </p:txBody>
      </p:sp>
      <p:sp>
        <p:nvSpPr>
          <p:cNvPr id="29" name="TextBox 29"/>
          <p:cNvSpPr txBox="1"/>
          <p:nvPr/>
        </p:nvSpPr>
        <p:spPr>
          <a:xfrm>
            <a:off x="6978743" y="3365441"/>
            <a:ext cx="4449984" cy="1719331"/>
          </a:xfrm>
          <a:prstGeom prst="rect">
            <a:avLst/>
          </a:prstGeom>
        </p:spPr>
        <p:txBody>
          <a:bodyPr lIns="0" tIns="0" rIns="0" bIns="0" rtlCol="0" anchor="t">
            <a:spAutoFit/>
          </a:bodyPr>
          <a:lstStyle/>
          <a:p>
            <a:pPr>
              <a:lnSpc>
                <a:spcPts val="2283"/>
              </a:lnSpc>
            </a:pPr>
            <a:r>
              <a:rPr lang="en-US" sz="1492">
                <a:solidFill>
                  <a:srgbClr val="171A59"/>
                </a:solidFill>
                <a:latin typeface="Now"/>
              </a:rPr>
              <a:t>This course unpacks the role of senior leaders in fostering a culture of innovation within the organization. It covers topic on risk appetite, being adaptive and how to create an environment that fosters a culture of experimentation.</a:t>
            </a:r>
          </a:p>
        </p:txBody>
      </p:sp>
      <p:sp>
        <p:nvSpPr>
          <p:cNvPr id="30" name="TextBox 30"/>
          <p:cNvSpPr txBox="1"/>
          <p:nvPr/>
        </p:nvSpPr>
        <p:spPr>
          <a:xfrm>
            <a:off x="6978743" y="2684756"/>
            <a:ext cx="3062144" cy="299806"/>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Innovation Leadership</a:t>
            </a:r>
          </a:p>
        </p:txBody>
      </p:sp>
      <p:sp>
        <p:nvSpPr>
          <p:cNvPr id="31" name="TextBox 31"/>
          <p:cNvSpPr txBox="1"/>
          <p:nvPr/>
        </p:nvSpPr>
        <p:spPr>
          <a:xfrm>
            <a:off x="6978743" y="3032997"/>
            <a:ext cx="2388718"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Digital Trailblazers</a:t>
            </a:r>
          </a:p>
        </p:txBody>
      </p:sp>
      <p:sp>
        <p:nvSpPr>
          <p:cNvPr id="32" name="TextBox 32"/>
          <p:cNvSpPr txBox="1"/>
          <p:nvPr/>
        </p:nvSpPr>
        <p:spPr>
          <a:xfrm>
            <a:off x="13031165" y="3365441"/>
            <a:ext cx="4449984" cy="1719331"/>
          </a:xfrm>
          <a:prstGeom prst="rect">
            <a:avLst/>
          </a:prstGeom>
        </p:spPr>
        <p:txBody>
          <a:bodyPr lIns="0" tIns="0" rIns="0" bIns="0" rtlCol="0" anchor="t">
            <a:spAutoFit/>
          </a:bodyPr>
          <a:lstStyle/>
          <a:p>
            <a:pPr>
              <a:lnSpc>
                <a:spcPts val="2283"/>
              </a:lnSpc>
            </a:pPr>
            <a:r>
              <a:rPr lang="en-US" sz="1492">
                <a:solidFill>
                  <a:srgbClr val="171A59"/>
                </a:solidFill>
                <a:latin typeface="Now"/>
              </a:rPr>
              <a:t>This bootcamp explores how to leverage the power of collaboration to drive innovation, enhance productivity, and achieve business goals. Participants will gain insights into the role of leadership in promoting a collaborative culture.</a:t>
            </a:r>
          </a:p>
        </p:txBody>
      </p:sp>
      <p:sp>
        <p:nvSpPr>
          <p:cNvPr id="33" name="TextBox 33"/>
          <p:cNvSpPr txBox="1"/>
          <p:nvPr/>
        </p:nvSpPr>
        <p:spPr>
          <a:xfrm>
            <a:off x="13031165" y="2660468"/>
            <a:ext cx="3970132" cy="299806"/>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Fostering Collaborative Culture</a:t>
            </a:r>
          </a:p>
        </p:txBody>
      </p:sp>
      <p:sp>
        <p:nvSpPr>
          <p:cNvPr id="34" name="TextBox 34"/>
          <p:cNvSpPr txBox="1"/>
          <p:nvPr/>
        </p:nvSpPr>
        <p:spPr>
          <a:xfrm>
            <a:off x="13031165" y="3008709"/>
            <a:ext cx="3060134"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Collaborative Contributors</a:t>
            </a:r>
          </a:p>
        </p:txBody>
      </p:sp>
      <p:sp>
        <p:nvSpPr>
          <p:cNvPr id="35" name="TextBox 35"/>
          <p:cNvSpPr txBox="1"/>
          <p:nvPr/>
        </p:nvSpPr>
        <p:spPr>
          <a:xfrm>
            <a:off x="13031165" y="7497533"/>
            <a:ext cx="4449984" cy="1719331"/>
          </a:xfrm>
          <a:prstGeom prst="rect">
            <a:avLst/>
          </a:prstGeom>
        </p:spPr>
        <p:txBody>
          <a:bodyPr lIns="0" tIns="0" rIns="0" bIns="0" rtlCol="0" anchor="t">
            <a:spAutoFit/>
          </a:bodyPr>
          <a:lstStyle/>
          <a:p>
            <a:pPr>
              <a:lnSpc>
                <a:spcPts val="2283"/>
              </a:lnSpc>
            </a:pPr>
            <a:r>
              <a:rPr lang="en-US" sz="1492">
                <a:solidFill>
                  <a:srgbClr val="171A59"/>
                </a:solidFill>
                <a:latin typeface="Now"/>
              </a:rPr>
              <a:t>Customer-centricity is critical for overall organizational success. Learn how to integrate customer-centric principles into the leadership approach, driving alignment and fostering a culture of customer focus throughout the organization.</a:t>
            </a:r>
          </a:p>
        </p:txBody>
      </p:sp>
      <p:sp>
        <p:nvSpPr>
          <p:cNvPr id="36" name="TextBox 36"/>
          <p:cNvSpPr txBox="1"/>
          <p:nvPr/>
        </p:nvSpPr>
        <p:spPr>
          <a:xfrm>
            <a:off x="13031165" y="7165089"/>
            <a:ext cx="2388718"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Client Champions</a:t>
            </a:r>
          </a:p>
        </p:txBody>
      </p:sp>
      <p:sp>
        <p:nvSpPr>
          <p:cNvPr id="37" name="TextBox 37"/>
          <p:cNvSpPr txBox="1"/>
          <p:nvPr/>
        </p:nvSpPr>
        <p:spPr>
          <a:xfrm>
            <a:off x="6978743" y="7649271"/>
            <a:ext cx="4718964" cy="1430287"/>
          </a:xfrm>
          <a:prstGeom prst="rect">
            <a:avLst/>
          </a:prstGeom>
        </p:spPr>
        <p:txBody>
          <a:bodyPr lIns="0" tIns="0" rIns="0" bIns="0" rtlCol="0" anchor="t">
            <a:spAutoFit/>
          </a:bodyPr>
          <a:lstStyle/>
          <a:p>
            <a:pPr>
              <a:lnSpc>
                <a:spcPts val="2283"/>
              </a:lnSpc>
            </a:pPr>
            <a:r>
              <a:rPr lang="en-US" sz="1492">
                <a:solidFill>
                  <a:srgbClr val="171A59"/>
                </a:solidFill>
                <a:latin typeface="Now"/>
              </a:rPr>
              <a:t>Having a psychologically safe environment helps employees to adjust and assimilate the need for change. This course provides practical tools and techniques in facilitating open communications and support development of emotional resilience.</a:t>
            </a:r>
          </a:p>
        </p:txBody>
      </p:sp>
      <p:sp>
        <p:nvSpPr>
          <p:cNvPr id="38" name="TextBox 38"/>
          <p:cNvSpPr txBox="1"/>
          <p:nvPr/>
        </p:nvSpPr>
        <p:spPr>
          <a:xfrm>
            <a:off x="6978743" y="6755748"/>
            <a:ext cx="4228135" cy="580580"/>
          </a:xfrm>
          <a:prstGeom prst="rect">
            <a:avLst/>
          </a:prstGeom>
        </p:spPr>
        <p:txBody>
          <a:bodyPr lIns="0" tIns="0" rIns="0" bIns="0" rtlCol="0" anchor="t">
            <a:spAutoFit/>
          </a:bodyPr>
          <a:lstStyle/>
          <a:p>
            <a:pPr marL="0" lvl="0" indent="0">
              <a:lnSpc>
                <a:spcPts val="2270"/>
              </a:lnSpc>
              <a:spcBef>
                <a:spcPct val="0"/>
              </a:spcBef>
            </a:pPr>
            <a:r>
              <a:rPr lang="en-US" sz="2141">
                <a:solidFill>
                  <a:srgbClr val="171A59"/>
                </a:solidFill>
                <a:latin typeface="Ovo"/>
              </a:rPr>
              <a:t>Building Trust &amp;Authenticity in Leadership</a:t>
            </a:r>
          </a:p>
        </p:txBody>
      </p:sp>
      <p:sp>
        <p:nvSpPr>
          <p:cNvPr id="39" name="TextBox 39"/>
          <p:cNvSpPr txBox="1"/>
          <p:nvPr/>
        </p:nvSpPr>
        <p:spPr>
          <a:xfrm>
            <a:off x="6978743" y="7316827"/>
            <a:ext cx="3539987" cy="294344"/>
          </a:xfrm>
          <a:prstGeom prst="rect">
            <a:avLst/>
          </a:prstGeom>
        </p:spPr>
        <p:txBody>
          <a:bodyPr lIns="0" tIns="0" rIns="0" bIns="0" rtlCol="0" anchor="t">
            <a:spAutoFit/>
          </a:bodyPr>
          <a:lstStyle/>
          <a:p>
            <a:pPr>
              <a:lnSpc>
                <a:spcPts val="2482"/>
              </a:lnSpc>
            </a:pPr>
            <a:r>
              <a:rPr lang="en-US" sz="1622" b="1">
                <a:solidFill>
                  <a:srgbClr val="171A59"/>
                </a:solidFill>
                <a:latin typeface="Now Bold"/>
              </a:rPr>
              <a:t>Collaborative Contributors</a:t>
            </a:r>
          </a:p>
        </p:txBody>
      </p:sp>
      <p:sp>
        <p:nvSpPr>
          <p:cNvPr id="40" name="TextBox 40"/>
          <p:cNvSpPr txBox="1"/>
          <p:nvPr/>
        </p:nvSpPr>
        <p:spPr>
          <a:xfrm>
            <a:off x="898093" y="6634927"/>
            <a:ext cx="5611938" cy="2363083"/>
          </a:xfrm>
          <a:prstGeom prst="rect">
            <a:avLst/>
          </a:prstGeom>
        </p:spPr>
        <p:txBody>
          <a:bodyPr lIns="0" tIns="0" rIns="0" bIns="0" rtlCol="0" anchor="t">
            <a:spAutoFit/>
          </a:bodyPr>
          <a:lstStyle/>
          <a:p>
            <a:pPr>
              <a:lnSpc>
                <a:spcPts val="3121"/>
              </a:lnSpc>
            </a:pPr>
            <a:r>
              <a:rPr lang="en-US" sz="2040" b="1">
                <a:solidFill>
                  <a:srgbClr val="171A59"/>
                </a:solidFill>
                <a:latin typeface="Now Bold"/>
              </a:rPr>
              <a:t>Core Competencies / Skill Gaps</a:t>
            </a:r>
          </a:p>
          <a:p>
            <a:pPr marL="440441" lvl="1" indent="-220220">
              <a:lnSpc>
                <a:spcPts val="3121"/>
              </a:lnSpc>
              <a:buFont typeface="Arial"/>
              <a:buChar char="•"/>
            </a:pPr>
            <a:r>
              <a:rPr lang="en-US" sz="2040">
                <a:solidFill>
                  <a:srgbClr val="171A59"/>
                </a:solidFill>
                <a:latin typeface="Now"/>
              </a:rPr>
              <a:t>Strategic Vision</a:t>
            </a:r>
          </a:p>
          <a:p>
            <a:pPr marL="440441" lvl="1" indent="-220220">
              <a:lnSpc>
                <a:spcPts val="3121"/>
              </a:lnSpc>
              <a:buFont typeface="Arial"/>
              <a:buChar char="•"/>
            </a:pPr>
            <a:r>
              <a:rPr lang="en-US" sz="2040">
                <a:solidFill>
                  <a:srgbClr val="171A59"/>
                </a:solidFill>
                <a:latin typeface="Now"/>
              </a:rPr>
              <a:t>Risk tolerance</a:t>
            </a:r>
          </a:p>
          <a:p>
            <a:pPr marL="440441" lvl="1" indent="-220220">
              <a:lnSpc>
                <a:spcPts val="3121"/>
              </a:lnSpc>
              <a:buFont typeface="Arial"/>
              <a:buChar char="•"/>
            </a:pPr>
            <a:r>
              <a:rPr lang="en-US" sz="2040">
                <a:solidFill>
                  <a:srgbClr val="171A59"/>
                </a:solidFill>
                <a:latin typeface="Now"/>
              </a:rPr>
              <a:t>Decision Making</a:t>
            </a:r>
          </a:p>
          <a:p>
            <a:pPr marL="440441" lvl="1" indent="-220220">
              <a:lnSpc>
                <a:spcPts val="3121"/>
              </a:lnSpc>
              <a:buFont typeface="Arial"/>
              <a:buChar char="•"/>
            </a:pPr>
            <a:r>
              <a:rPr lang="en-US" sz="2040">
                <a:solidFill>
                  <a:srgbClr val="171A59"/>
                </a:solidFill>
                <a:latin typeface="Now"/>
              </a:rPr>
              <a:t>Adaptability</a:t>
            </a:r>
          </a:p>
          <a:p>
            <a:pPr marL="440441" lvl="1" indent="-220220">
              <a:lnSpc>
                <a:spcPts val="3121"/>
              </a:lnSpc>
              <a:spcBef>
                <a:spcPct val="0"/>
              </a:spcBef>
              <a:buFont typeface="Arial"/>
              <a:buChar char="•"/>
            </a:pPr>
            <a:r>
              <a:rPr lang="en-US" sz="2040">
                <a:solidFill>
                  <a:srgbClr val="171A59"/>
                </a:solidFill>
                <a:latin typeface="Now"/>
              </a:rPr>
              <a:t>DEI</a:t>
            </a:r>
          </a:p>
        </p:txBody>
      </p:sp>
      <p:sp>
        <p:nvSpPr>
          <p:cNvPr id="41" name="TextBox 41"/>
          <p:cNvSpPr txBox="1"/>
          <p:nvPr/>
        </p:nvSpPr>
        <p:spPr>
          <a:xfrm>
            <a:off x="898093" y="5190290"/>
            <a:ext cx="5611938" cy="1152753"/>
          </a:xfrm>
          <a:prstGeom prst="rect">
            <a:avLst/>
          </a:prstGeom>
        </p:spPr>
        <p:txBody>
          <a:bodyPr lIns="0" tIns="0" rIns="0" bIns="0" rtlCol="0" anchor="t">
            <a:spAutoFit/>
          </a:bodyPr>
          <a:lstStyle/>
          <a:p>
            <a:pPr>
              <a:lnSpc>
                <a:spcPts val="3121"/>
              </a:lnSpc>
              <a:spcBef>
                <a:spcPct val="0"/>
              </a:spcBef>
            </a:pPr>
            <a:r>
              <a:rPr lang="en-US" sz="2040">
                <a:solidFill>
                  <a:srgbClr val="171A59"/>
                </a:solidFill>
                <a:latin typeface="Now"/>
              </a:rPr>
              <a:t>Responsible for creating an environment where innovation and cross discipline collaboration can thrive.</a:t>
            </a:r>
          </a:p>
        </p:txBody>
      </p:sp>
      <p:sp>
        <p:nvSpPr>
          <p:cNvPr id="42" name="TextBox 42"/>
          <p:cNvSpPr txBox="1"/>
          <p:nvPr/>
        </p:nvSpPr>
        <p:spPr>
          <a:xfrm>
            <a:off x="6587158" y="1043235"/>
            <a:ext cx="5933428" cy="415516"/>
          </a:xfrm>
          <a:prstGeom prst="rect">
            <a:avLst/>
          </a:prstGeom>
        </p:spPr>
        <p:txBody>
          <a:bodyPr lIns="0" tIns="0" rIns="0" bIns="0" rtlCol="0" anchor="t">
            <a:spAutoFit/>
          </a:bodyPr>
          <a:lstStyle/>
          <a:p>
            <a:pPr marL="0" lvl="0" indent="0">
              <a:lnSpc>
                <a:spcPts val="3193"/>
              </a:lnSpc>
              <a:spcBef>
                <a:spcPct val="0"/>
              </a:spcBef>
            </a:pPr>
            <a:r>
              <a:rPr lang="en-US" sz="3012">
                <a:solidFill>
                  <a:srgbClr val="171A59"/>
                </a:solidFill>
                <a:latin typeface="Ovo"/>
              </a:rPr>
              <a:t>Training Highlights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3A3B-4624-F187-46EF-531A0FB5CE8B}"/>
              </a:ext>
            </a:extLst>
          </p:cNvPr>
          <p:cNvSpPr>
            <a:spLocks noGrp="1"/>
          </p:cNvSpPr>
          <p:nvPr>
            <p:ph type="title"/>
          </p:nvPr>
        </p:nvSpPr>
        <p:spPr>
          <a:xfrm>
            <a:off x="609600" y="312678"/>
            <a:ext cx="15773400" cy="1090612"/>
          </a:xfrm>
        </p:spPr>
        <p:txBody>
          <a:bodyPr/>
          <a:lstStyle/>
          <a:p>
            <a:r>
              <a:rPr lang="en-SG">
                <a:solidFill>
                  <a:schemeClr val="accent6">
                    <a:lumMod val="50000"/>
                  </a:schemeClr>
                </a:solidFill>
                <a:latin typeface="Ovo" panose="020B0604020202020204" charset="0"/>
              </a:rPr>
              <a:t>Training Plan (FY2425) </a:t>
            </a:r>
          </a:p>
        </p:txBody>
      </p:sp>
      <p:graphicFrame>
        <p:nvGraphicFramePr>
          <p:cNvPr id="5" name="Content Placeholder 4">
            <a:extLst>
              <a:ext uri="{FF2B5EF4-FFF2-40B4-BE49-F238E27FC236}">
                <a16:creationId xmlns:a16="http://schemas.microsoft.com/office/drawing/2014/main" id="{3C9FB72F-5B57-9BE9-AE95-1CB62E35664E}"/>
              </a:ext>
            </a:extLst>
          </p:cNvPr>
          <p:cNvGraphicFramePr>
            <a:graphicFrameLocks noGrp="1" noChangeAspect="1"/>
          </p:cNvGraphicFramePr>
          <p:nvPr>
            <p:ph idx="1"/>
            <p:extLst>
              <p:ext uri="{D42A27DB-BD31-4B8C-83A1-F6EECF244321}">
                <p14:modId xmlns:p14="http://schemas.microsoft.com/office/powerpoint/2010/main" val="3593245634"/>
              </p:ext>
            </p:extLst>
          </p:nvPr>
        </p:nvGraphicFramePr>
        <p:xfrm>
          <a:off x="985157" y="1380638"/>
          <a:ext cx="15397843" cy="8485188"/>
        </p:xfrm>
        <a:graphic>
          <a:graphicData uri="http://schemas.openxmlformats.org/presentationml/2006/ole">
            <mc:AlternateContent xmlns:mc="http://schemas.openxmlformats.org/markup-compatibility/2006">
              <mc:Choice xmlns:v="urn:schemas-microsoft-com:vml" Requires="v">
                <p:oleObj name="Worksheet" r:id="rId2" imgW="12985861" imgH="12985662" progId="Excel.Sheet.12">
                  <p:embed/>
                </p:oleObj>
              </mc:Choice>
              <mc:Fallback>
                <p:oleObj name="Worksheet" r:id="rId2" imgW="12985861" imgH="12985662" progId="Excel.Sheet.12">
                  <p:embed/>
                  <p:pic>
                    <p:nvPicPr>
                      <p:cNvPr id="5" name="Content Placeholder 4">
                        <a:extLst>
                          <a:ext uri="{FF2B5EF4-FFF2-40B4-BE49-F238E27FC236}">
                            <a16:creationId xmlns:a16="http://schemas.microsoft.com/office/drawing/2014/main" id="{3C9FB72F-5B57-9BE9-AE95-1CB62E35664E}"/>
                          </a:ext>
                        </a:extLst>
                      </p:cNvPr>
                      <p:cNvPicPr/>
                      <p:nvPr/>
                    </p:nvPicPr>
                    <p:blipFill>
                      <a:blip r:embed="rId3"/>
                      <a:stretch>
                        <a:fillRect/>
                      </a:stretch>
                    </p:blipFill>
                    <p:spPr>
                      <a:xfrm>
                        <a:off x="985157" y="1380638"/>
                        <a:ext cx="15397843" cy="8485188"/>
                      </a:xfrm>
                      <a:prstGeom prst="rect">
                        <a:avLst/>
                      </a:prstGeom>
                    </p:spPr>
                  </p:pic>
                </p:oleObj>
              </mc:Fallback>
            </mc:AlternateContent>
          </a:graphicData>
        </a:graphic>
      </p:graphicFrame>
      <p:sp>
        <p:nvSpPr>
          <p:cNvPr id="6" name="Freeform 10">
            <a:extLst>
              <a:ext uri="{FF2B5EF4-FFF2-40B4-BE49-F238E27FC236}">
                <a16:creationId xmlns:a16="http://schemas.microsoft.com/office/drawing/2014/main" id="{3D11579B-1B65-EC17-D2FB-9C5B7DE5894E}"/>
              </a:ext>
            </a:extLst>
          </p:cNvPr>
          <p:cNvSpPr/>
          <p:nvPr/>
        </p:nvSpPr>
        <p:spPr>
          <a:xfrm>
            <a:off x="13304794" y="120818"/>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4"/>
            <a:stretch>
              <a:fillRect/>
            </a:stretch>
          </a:blipFill>
        </p:spPr>
        <p:txBody>
          <a:bodyPr/>
          <a:lstStyle/>
          <a:p>
            <a:endParaRPr lang="en-SG"/>
          </a:p>
        </p:txBody>
      </p:sp>
      <p:grpSp>
        <p:nvGrpSpPr>
          <p:cNvPr id="8" name="Group 6">
            <a:extLst>
              <a:ext uri="{FF2B5EF4-FFF2-40B4-BE49-F238E27FC236}">
                <a16:creationId xmlns:a16="http://schemas.microsoft.com/office/drawing/2014/main" id="{078C0CD4-69F4-225A-332A-CA5A4BFE32E6}"/>
              </a:ext>
            </a:extLst>
          </p:cNvPr>
          <p:cNvGrpSpPr/>
          <p:nvPr/>
        </p:nvGrpSpPr>
        <p:grpSpPr>
          <a:xfrm>
            <a:off x="-519003" y="9974322"/>
            <a:ext cx="19326005" cy="1413145"/>
            <a:chOff x="0" y="0"/>
            <a:chExt cx="5089977" cy="372186"/>
          </a:xfrm>
        </p:grpSpPr>
        <p:sp>
          <p:nvSpPr>
            <p:cNvPr id="9" name="Freeform 7">
              <a:extLst>
                <a:ext uri="{FF2B5EF4-FFF2-40B4-BE49-F238E27FC236}">
                  <a16:creationId xmlns:a16="http://schemas.microsoft.com/office/drawing/2014/main" id="{AC061F4D-C998-B16B-91D4-8C7EC728EDEE}"/>
                </a:ext>
              </a:extLst>
            </p:cNvPr>
            <p:cNvSpPr/>
            <p:nvPr/>
          </p:nvSpPr>
          <p:spPr>
            <a:xfrm>
              <a:off x="0" y="0"/>
              <a:ext cx="5089977" cy="372186"/>
            </a:xfrm>
            <a:custGeom>
              <a:avLst/>
              <a:gdLst/>
              <a:ahLst/>
              <a:cxnLst/>
              <a:rect l="l" t="t" r="r" b="b"/>
              <a:pathLst>
                <a:path w="5089977" h="372186">
                  <a:moveTo>
                    <a:pt x="0" y="0"/>
                  </a:moveTo>
                  <a:lnTo>
                    <a:pt x="5089977" y="0"/>
                  </a:lnTo>
                  <a:lnTo>
                    <a:pt x="5089977" y="372186"/>
                  </a:lnTo>
                  <a:lnTo>
                    <a:pt x="0" y="372186"/>
                  </a:lnTo>
                  <a:close/>
                </a:path>
              </a:pathLst>
            </a:custGeom>
            <a:solidFill>
              <a:srgbClr val="F2AE1C">
                <a:alpha val="40784"/>
              </a:srgbClr>
            </a:solidFill>
            <a:ln cap="sq">
              <a:noFill/>
              <a:prstDash val="solid"/>
              <a:miter/>
            </a:ln>
          </p:spPr>
          <p:txBody>
            <a:bodyPr/>
            <a:lstStyle/>
            <a:p>
              <a:endParaRPr lang="en-SG"/>
            </a:p>
          </p:txBody>
        </p:sp>
        <p:sp>
          <p:nvSpPr>
            <p:cNvPr id="10" name="TextBox 8">
              <a:extLst>
                <a:ext uri="{FF2B5EF4-FFF2-40B4-BE49-F238E27FC236}">
                  <a16:creationId xmlns:a16="http://schemas.microsoft.com/office/drawing/2014/main" id="{8038F5FF-C6C7-E095-9728-25460E0F7923}"/>
                </a:ext>
              </a:extLst>
            </p:cNvPr>
            <p:cNvSpPr txBox="1"/>
            <p:nvPr/>
          </p:nvSpPr>
          <p:spPr>
            <a:xfrm>
              <a:off x="0" y="-19050"/>
              <a:ext cx="5089977" cy="391236"/>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Freeform 42">
            <a:extLst>
              <a:ext uri="{FF2B5EF4-FFF2-40B4-BE49-F238E27FC236}">
                <a16:creationId xmlns:a16="http://schemas.microsoft.com/office/drawing/2014/main" id="{24615702-B2A5-17B7-E770-0AB9C6D921E3}"/>
              </a:ext>
            </a:extLst>
          </p:cNvPr>
          <p:cNvSpPr/>
          <p:nvPr/>
        </p:nvSpPr>
        <p:spPr>
          <a:xfrm>
            <a:off x="-1450705" y="-1392424"/>
            <a:ext cx="3296807" cy="3410204"/>
          </a:xfrm>
          <a:custGeom>
            <a:avLst/>
            <a:gdLst/>
            <a:ahLst/>
            <a:cxnLst/>
            <a:rect l="l" t="t" r="r" b="b"/>
            <a:pathLst>
              <a:path w="6273990" h="6273990">
                <a:moveTo>
                  <a:pt x="0" y="0"/>
                </a:moveTo>
                <a:lnTo>
                  <a:pt x="6273990" y="0"/>
                </a:lnTo>
                <a:lnTo>
                  <a:pt x="6273990" y="6273990"/>
                </a:lnTo>
                <a:lnTo>
                  <a:pt x="0" y="6273990"/>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txBody>
          <a:bodyPr/>
          <a:lstStyle/>
          <a:p>
            <a:endParaRPr lang="en-SG"/>
          </a:p>
        </p:txBody>
      </p:sp>
      <p:sp>
        <p:nvSpPr>
          <p:cNvPr id="12" name="Freeform 42">
            <a:extLst>
              <a:ext uri="{FF2B5EF4-FFF2-40B4-BE49-F238E27FC236}">
                <a16:creationId xmlns:a16="http://schemas.microsoft.com/office/drawing/2014/main" id="{8976D0DD-892D-B8C7-0E34-887EFD859A1E}"/>
              </a:ext>
            </a:extLst>
          </p:cNvPr>
          <p:cNvSpPr/>
          <p:nvPr/>
        </p:nvSpPr>
        <p:spPr>
          <a:xfrm>
            <a:off x="15611110" y="-1392424"/>
            <a:ext cx="6273990" cy="6273990"/>
          </a:xfrm>
          <a:custGeom>
            <a:avLst/>
            <a:gdLst/>
            <a:ahLst/>
            <a:cxnLst/>
            <a:rect l="l" t="t" r="r" b="b"/>
            <a:pathLst>
              <a:path w="6273990" h="6273990">
                <a:moveTo>
                  <a:pt x="0" y="0"/>
                </a:moveTo>
                <a:lnTo>
                  <a:pt x="6273990" y="0"/>
                </a:lnTo>
                <a:lnTo>
                  <a:pt x="6273990" y="6273990"/>
                </a:lnTo>
                <a:lnTo>
                  <a:pt x="0" y="6273990"/>
                </a:lnTo>
                <a:lnTo>
                  <a:pt x="0" y="0"/>
                </a:lnTo>
                <a:close/>
              </a:path>
            </a:pathLst>
          </a:custGeom>
          <a:blipFill>
            <a:blip r:embed="rId5">
              <a:alphaModFix amt="18999"/>
              <a:extLst>
                <a:ext uri="{96DAC541-7B7A-43D3-8B79-37D633B846F1}">
                  <asvg:svgBlip xmlns:asvg="http://schemas.microsoft.com/office/drawing/2016/SVG/main" r:embed="rId6"/>
                </a:ext>
              </a:extLst>
            </a:blip>
            <a:stretch>
              <a:fillRect/>
            </a:stretch>
          </a:blipFill>
        </p:spPr>
        <p:txBody>
          <a:bodyPr/>
          <a:lstStyle/>
          <a:p>
            <a:endParaRPr lang="en-SG"/>
          </a:p>
        </p:txBody>
      </p:sp>
      <p:graphicFrame>
        <p:nvGraphicFramePr>
          <p:cNvPr id="3" name="Object 2">
            <a:extLst>
              <a:ext uri="{FF2B5EF4-FFF2-40B4-BE49-F238E27FC236}">
                <a16:creationId xmlns:a16="http://schemas.microsoft.com/office/drawing/2014/main" id="{E6791CC4-352D-469A-31C9-1CE227245312}"/>
              </a:ext>
            </a:extLst>
          </p:cNvPr>
          <p:cNvGraphicFramePr>
            <a:graphicFrameLocks noChangeAspect="1"/>
          </p:cNvGraphicFramePr>
          <p:nvPr>
            <p:extLst>
              <p:ext uri="{D42A27DB-BD31-4B8C-83A1-F6EECF244321}">
                <p14:modId xmlns:p14="http://schemas.microsoft.com/office/powerpoint/2010/main" val="283688427"/>
              </p:ext>
            </p:extLst>
          </p:nvPr>
        </p:nvGraphicFramePr>
        <p:xfrm>
          <a:off x="16484219" y="7921395"/>
          <a:ext cx="1684319" cy="1485476"/>
        </p:xfrm>
        <a:graphic>
          <a:graphicData uri="http://schemas.openxmlformats.org/presentationml/2006/ole">
            <mc:AlternateContent xmlns:mc="http://schemas.openxmlformats.org/markup-compatibility/2006">
              <mc:Choice xmlns:v="urn:schemas-microsoft-com:vml" Requires="v">
                <p:oleObj name="Worksheet" showAsIcon="1" r:id="rId7" imgW="914597" imgH="806406" progId="Excel.Sheet.12">
                  <p:embed/>
                </p:oleObj>
              </mc:Choice>
              <mc:Fallback>
                <p:oleObj name="Worksheet" showAsIcon="1" r:id="rId7" imgW="914597" imgH="806406" progId="Excel.Sheet.12">
                  <p:embed/>
                  <p:pic>
                    <p:nvPicPr>
                      <p:cNvPr id="3" name="Object 2">
                        <a:extLst>
                          <a:ext uri="{FF2B5EF4-FFF2-40B4-BE49-F238E27FC236}">
                            <a16:creationId xmlns:a16="http://schemas.microsoft.com/office/drawing/2014/main" id="{E6791CC4-352D-469A-31C9-1CE227245312}"/>
                          </a:ext>
                        </a:extLst>
                      </p:cNvPr>
                      <p:cNvPicPr/>
                      <p:nvPr/>
                    </p:nvPicPr>
                    <p:blipFill>
                      <a:blip r:embed="rId8"/>
                      <a:stretch>
                        <a:fillRect/>
                      </a:stretch>
                    </p:blipFill>
                    <p:spPr>
                      <a:xfrm>
                        <a:off x="16484219" y="7921395"/>
                        <a:ext cx="1684319" cy="1485476"/>
                      </a:xfrm>
                      <a:prstGeom prst="rect">
                        <a:avLst/>
                      </a:prstGeom>
                    </p:spPr>
                  </p:pic>
                </p:oleObj>
              </mc:Fallback>
            </mc:AlternateContent>
          </a:graphicData>
        </a:graphic>
      </p:graphicFrame>
    </p:spTree>
    <p:extLst>
      <p:ext uri="{BB962C8B-B14F-4D97-AF65-F5344CB8AC3E}">
        <p14:creationId xmlns:p14="http://schemas.microsoft.com/office/powerpoint/2010/main" val="1379074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9563" y="2655363"/>
            <a:ext cx="5376011" cy="7036115"/>
            <a:chOff x="0" y="0"/>
            <a:chExt cx="3525957" cy="4614767"/>
          </a:xfrm>
        </p:grpSpPr>
        <p:sp>
          <p:nvSpPr>
            <p:cNvPr id="3" name="Freeform 3"/>
            <p:cNvSpPr/>
            <p:nvPr/>
          </p:nvSpPr>
          <p:spPr>
            <a:xfrm>
              <a:off x="0" y="0"/>
              <a:ext cx="3525957" cy="4614767"/>
            </a:xfrm>
            <a:custGeom>
              <a:avLst/>
              <a:gdLst/>
              <a:ahLst/>
              <a:cxnLst/>
              <a:rect l="l" t="t" r="r" b="b"/>
              <a:pathLst>
                <a:path w="3525957" h="4614767">
                  <a:moveTo>
                    <a:pt x="3401497" y="4614767"/>
                  </a:moveTo>
                  <a:lnTo>
                    <a:pt x="124460" y="4614767"/>
                  </a:lnTo>
                  <a:cubicBezTo>
                    <a:pt x="55880" y="4614767"/>
                    <a:pt x="0" y="4558887"/>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F2AE1C">
                <a:alpha val="50980"/>
              </a:srgbClr>
            </a:solidFill>
          </p:spPr>
          <p:txBody>
            <a:bodyPr/>
            <a:lstStyle/>
            <a:p>
              <a:endParaRPr lang="en-SG"/>
            </a:p>
          </p:txBody>
        </p:sp>
      </p:grpSp>
      <p:sp>
        <p:nvSpPr>
          <p:cNvPr id="4" name="TextBox 4"/>
          <p:cNvSpPr txBox="1"/>
          <p:nvPr/>
        </p:nvSpPr>
        <p:spPr>
          <a:xfrm>
            <a:off x="957888" y="3536617"/>
            <a:ext cx="4579360" cy="855829"/>
          </a:xfrm>
          <a:prstGeom prst="rect">
            <a:avLst/>
          </a:prstGeom>
        </p:spPr>
        <p:txBody>
          <a:bodyPr lIns="0" tIns="0" rIns="0" bIns="0" rtlCol="0" anchor="t">
            <a:spAutoFit/>
          </a:bodyPr>
          <a:lstStyle/>
          <a:p>
            <a:pPr marL="0" lvl="0" indent="0" algn="ctr">
              <a:lnSpc>
                <a:spcPts val="6941"/>
              </a:lnSpc>
              <a:spcBef>
                <a:spcPct val="0"/>
              </a:spcBef>
            </a:pPr>
            <a:r>
              <a:rPr lang="en-US" sz="4958">
                <a:solidFill>
                  <a:srgbClr val="000000">
                    <a:alpha val="50980"/>
                  </a:srgbClr>
                </a:solidFill>
                <a:latin typeface="Open Sans Bold"/>
              </a:rPr>
              <a:t>STOP</a:t>
            </a:r>
          </a:p>
        </p:txBody>
      </p:sp>
      <p:grpSp>
        <p:nvGrpSpPr>
          <p:cNvPr id="5" name="Group 5"/>
          <p:cNvGrpSpPr/>
          <p:nvPr/>
        </p:nvGrpSpPr>
        <p:grpSpPr>
          <a:xfrm>
            <a:off x="2848018" y="2783013"/>
            <a:ext cx="799100" cy="7991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3131">
                <a:alpha val="50980"/>
              </a:srgbClr>
            </a:solidFill>
          </p:spPr>
          <p:txBody>
            <a:bodyPr/>
            <a:lstStyle/>
            <a:p>
              <a:endParaRPr lang="en-SG"/>
            </a:p>
          </p:txBody>
        </p:sp>
      </p:grpSp>
      <p:grpSp>
        <p:nvGrpSpPr>
          <p:cNvPr id="7" name="Group 7"/>
          <p:cNvGrpSpPr/>
          <p:nvPr/>
        </p:nvGrpSpPr>
        <p:grpSpPr>
          <a:xfrm>
            <a:off x="6459449" y="2655363"/>
            <a:ext cx="5376011" cy="7036115"/>
            <a:chOff x="0" y="0"/>
            <a:chExt cx="3525957" cy="4614767"/>
          </a:xfrm>
        </p:grpSpPr>
        <p:sp>
          <p:nvSpPr>
            <p:cNvPr id="8" name="Freeform 8"/>
            <p:cNvSpPr/>
            <p:nvPr/>
          </p:nvSpPr>
          <p:spPr>
            <a:xfrm>
              <a:off x="0" y="0"/>
              <a:ext cx="3525957" cy="4614767"/>
            </a:xfrm>
            <a:custGeom>
              <a:avLst/>
              <a:gdLst/>
              <a:ahLst/>
              <a:cxnLst/>
              <a:rect l="l" t="t" r="r" b="b"/>
              <a:pathLst>
                <a:path w="3525957" h="4614767">
                  <a:moveTo>
                    <a:pt x="3401497" y="4614767"/>
                  </a:moveTo>
                  <a:lnTo>
                    <a:pt x="124460" y="4614767"/>
                  </a:lnTo>
                  <a:cubicBezTo>
                    <a:pt x="55880" y="4614767"/>
                    <a:pt x="0" y="4558887"/>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F2AE1C">
                <a:alpha val="50980"/>
              </a:srgbClr>
            </a:solidFill>
          </p:spPr>
          <p:txBody>
            <a:bodyPr/>
            <a:lstStyle/>
            <a:p>
              <a:endParaRPr lang="en-SG"/>
            </a:p>
          </p:txBody>
        </p:sp>
      </p:grpSp>
      <p:sp>
        <p:nvSpPr>
          <p:cNvPr id="9" name="TextBox 9"/>
          <p:cNvSpPr txBox="1"/>
          <p:nvPr/>
        </p:nvSpPr>
        <p:spPr>
          <a:xfrm>
            <a:off x="6859710" y="3536617"/>
            <a:ext cx="4579360" cy="855829"/>
          </a:xfrm>
          <a:prstGeom prst="rect">
            <a:avLst/>
          </a:prstGeom>
        </p:spPr>
        <p:txBody>
          <a:bodyPr lIns="0" tIns="0" rIns="0" bIns="0" rtlCol="0" anchor="t">
            <a:spAutoFit/>
          </a:bodyPr>
          <a:lstStyle/>
          <a:p>
            <a:pPr marL="0" lvl="0" indent="0" algn="ctr">
              <a:lnSpc>
                <a:spcPts val="6941"/>
              </a:lnSpc>
              <a:spcBef>
                <a:spcPct val="0"/>
              </a:spcBef>
            </a:pPr>
            <a:r>
              <a:rPr lang="en-US" sz="4958">
                <a:solidFill>
                  <a:srgbClr val="000000">
                    <a:alpha val="50980"/>
                  </a:srgbClr>
                </a:solidFill>
                <a:latin typeface="Open Sans Bold"/>
              </a:rPr>
              <a:t>START</a:t>
            </a:r>
          </a:p>
        </p:txBody>
      </p:sp>
      <p:grpSp>
        <p:nvGrpSpPr>
          <p:cNvPr id="10" name="Group 10"/>
          <p:cNvGrpSpPr/>
          <p:nvPr/>
        </p:nvGrpSpPr>
        <p:grpSpPr>
          <a:xfrm>
            <a:off x="12363207" y="2655363"/>
            <a:ext cx="5376011" cy="7036115"/>
            <a:chOff x="0" y="0"/>
            <a:chExt cx="3525957" cy="4614767"/>
          </a:xfrm>
        </p:grpSpPr>
        <p:sp>
          <p:nvSpPr>
            <p:cNvPr id="11" name="Freeform 11"/>
            <p:cNvSpPr/>
            <p:nvPr/>
          </p:nvSpPr>
          <p:spPr>
            <a:xfrm>
              <a:off x="0" y="0"/>
              <a:ext cx="3525957" cy="4614767"/>
            </a:xfrm>
            <a:custGeom>
              <a:avLst/>
              <a:gdLst/>
              <a:ahLst/>
              <a:cxnLst/>
              <a:rect l="l" t="t" r="r" b="b"/>
              <a:pathLst>
                <a:path w="3525957" h="4614767">
                  <a:moveTo>
                    <a:pt x="3401497" y="4614767"/>
                  </a:moveTo>
                  <a:lnTo>
                    <a:pt x="124460" y="4614767"/>
                  </a:lnTo>
                  <a:cubicBezTo>
                    <a:pt x="55880" y="4614767"/>
                    <a:pt x="0" y="4558887"/>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F2AE1C">
                <a:alpha val="50980"/>
              </a:srgbClr>
            </a:solidFill>
          </p:spPr>
          <p:txBody>
            <a:bodyPr/>
            <a:lstStyle/>
            <a:p>
              <a:endParaRPr lang="en-SG"/>
            </a:p>
          </p:txBody>
        </p:sp>
      </p:grpSp>
      <p:sp>
        <p:nvSpPr>
          <p:cNvPr id="12" name="TextBox 12"/>
          <p:cNvSpPr txBox="1"/>
          <p:nvPr/>
        </p:nvSpPr>
        <p:spPr>
          <a:xfrm>
            <a:off x="12761532" y="3536617"/>
            <a:ext cx="4579360" cy="855829"/>
          </a:xfrm>
          <a:prstGeom prst="rect">
            <a:avLst/>
          </a:prstGeom>
        </p:spPr>
        <p:txBody>
          <a:bodyPr lIns="0" tIns="0" rIns="0" bIns="0" rtlCol="0" anchor="t">
            <a:spAutoFit/>
          </a:bodyPr>
          <a:lstStyle/>
          <a:p>
            <a:pPr marL="0" lvl="0" indent="0" algn="ctr">
              <a:lnSpc>
                <a:spcPts val="6941"/>
              </a:lnSpc>
              <a:spcBef>
                <a:spcPct val="0"/>
              </a:spcBef>
            </a:pPr>
            <a:r>
              <a:rPr lang="en-US" sz="4958">
                <a:solidFill>
                  <a:srgbClr val="000000">
                    <a:alpha val="50980"/>
                  </a:srgbClr>
                </a:solidFill>
                <a:latin typeface="Open Sans Bold"/>
              </a:rPr>
              <a:t>SCALE</a:t>
            </a:r>
          </a:p>
        </p:txBody>
      </p:sp>
      <p:sp>
        <p:nvSpPr>
          <p:cNvPr id="13" name="TextBox 13"/>
          <p:cNvSpPr txBox="1"/>
          <p:nvPr/>
        </p:nvSpPr>
        <p:spPr>
          <a:xfrm>
            <a:off x="555691" y="360912"/>
            <a:ext cx="11649806" cy="1914525"/>
          </a:xfrm>
          <a:prstGeom prst="rect">
            <a:avLst/>
          </a:prstGeom>
        </p:spPr>
        <p:txBody>
          <a:bodyPr lIns="0" tIns="0" rIns="0" bIns="0" rtlCol="0" anchor="t">
            <a:spAutoFit/>
          </a:bodyPr>
          <a:lstStyle/>
          <a:p>
            <a:pPr>
              <a:lnSpc>
                <a:spcPts val="7559"/>
              </a:lnSpc>
            </a:pPr>
            <a:r>
              <a:rPr lang="en-US" sz="6299" spc="-157">
                <a:solidFill>
                  <a:srgbClr val="34571A"/>
                </a:solidFill>
                <a:latin typeface="Ovo"/>
              </a:rPr>
              <a:t>Training Evaluation &amp; </a:t>
            </a:r>
          </a:p>
          <a:p>
            <a:pPr marL="0" lvl="0" indent="0">
              <a:lnSpc>
                <a:spcPts val="7559"/>
              </a:lnSpc>
            </a:pPr>
            <a:r>
              <a:rPr lang="en-US" sz="6299" spc="-157">
                <a:solidFill>
                  <a:srgbClr val="34571A"/>
                </a:solidFill>
                <a:latin typeface="Ovo"/>
              </a:rPr>
              <a:t>Continuous Development</a:t>
            </a:r>
          </a:p>
        </p:txBody>
      </p:sp>
      <p:sp>
        <p:nvSpPr>
          <p:cNvPr id="14" name="Freeform 14"/>
          <p:cNvSpPr/>
          <p:nvPr/>
        </p:nvSpPr>
        <p:spPr>
          <a:xfrm>
            <a:off x="13304794" y="120818"/>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2"/>
            <a:stretch>
              <a:fillRect/>
            </a:stretch>
          </a:blipFill>
        </p:spPr>
        <p:txBody>
          <a:bodyPr/>
          <a:lstStyle/>
          <a:p>
            <a:endParaRPr lang="en-SG"/>
          </a:p>
        </p:txBody>
      </p:sp>
      <p:grpSp>
        <p:nvGrpSpPr>
          <p:cNvPr id="15" name="Group 15"/>
          <p:cNvGrpSpPr/>
          <p:nvPr/>
        </p:nvGrpSpPr>
        <p:grpSpPr>
          <a:xfrm>
            <a:off x="8749840" y="2783013"/>
            <a:ext cx="799100" cy="799100"/>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914D">
                <a:alpha val="50980"/>
              </a:srgbClr>
            </a:solidFill>
          </p:spPr>
          <p:txBody>
            <a:bodyPr/>
            <a:lstStyle/>
            <a:p>
              <a:endParaRPr lang="en-SG"/>
            </a:p>
          </p:txBody>
        </p:sp>
      </p:grpSp>
      <p:grpSp>
        <p:nvGrpSpPr>
          <p:cNvPr id="17" name="Group 17"/>
          <p:cNvGrpSpPr/>
          <p:nvPr/>
        </p:nvGrpSpPr>
        <p:grpSpPr>
          <a:xfrm>
            <a:off x="14651662" y="2783013"/>
            <a:ext cx="799100" cy="799100"/>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7031">
                <a:alpha val="50980"/>
              </a:srgbClr>
            </a:solidFill>
          </p:spPr>
          <p:txBody>
            <a:bodyPr/>
            <a:lstStyle/>
            <a:p>
              <a:endParaRPr lang="en-SG"/>
            </a:p>
          </p:txBody>
        </p:sp>
      </p:grpSp>
      <p:sp>
        <p:nvSpPr>
          <p:cNvPr id="19" name="TextBox 18">
            <a:extLst>
              <a:ext uri="{FF2B5EF4-FFF2-40B4-BE49-F238E27FC236}">
                <a16:creationId xmlns:a16="http://schemas.microsoft.com/office/drawing/2014/main" id="{DDE7E4C5-6003-0E68-181F-CDAE083D73B2}"/>
              </a:ext>
            </a:extLst>
          </p:cNvPr>
          <p:cNvSpPr txBox="1"/>
          <p:nvPr/>
        </p:nvSpPr>
        <p:spPr>
          <a:xfrm>
            <a:off x="957888" y="4762500"/>
            <a:ext cx="4579360" cy="4093428"/>
          </a:xfrm>
          <a:prstGeom prst="rect">
            <a:avLst/>
          </a:prstGeom>
          <a:noFill/>
        </p:spPr>
        <p:txBody>
          <a:bodyPr wrap="square" rtlCol="0">
            <a:spAutoFit/>
          </a:bodyPr>
          <a:lstStyle/>
          <a:p>
            <a:r>
              <a:rPr lang="en-SG" sz="2000" b="1">
                <a:latin typeface="Now" panose="020B0604020202020204" charset="0"/>
              </a:rPr>
              <a:t>Peer Evaluation</a:t>
            </a:r>
          </a:p>
          <a:p>
            <a:pPr marL="285750" indent="-285750">
              <a:buFont typeface="Arial" panose="020B0604020202020204" pitchFamily="34" charset="0"/>
              <a:buChar char="•"/>
            </a:pPr>
            <a:r>
              <a:rPr lang="en-SG" sz="2000">
                <a:latin typeface="Now" panose="020B0604020202020204" charset="0"/>
              </a:rPr>
              <a:t>More than 50% of participants are not able to meet expectations for OJT</a:t>
            </a:r>
          </a:p>
          <a:p>
            <a:endParaRPr lang="en-SG" sz="2000">
              <a:latin typeface="Now" panose="020B0604020202020204" charset="0"/>
            </a:endParaRPr>
          </a:p>
          <a:p>
            <a:r>
              <a:rPr lang="en-SG" sz="2000" b="1">
                <a:latin typeface="Now" panose="020B0604020202020204" charset="0"/>
              </a:rPr>
              <a:t>Organisation Climate Survey</a:t>
            </a:r>
          </a:p>
          <a:p>
            <a:pPr marL="285750" indent="-285750">
              <a:buFont typeface="Arial" panose="020B0604020202020204" pitchFamily="34" charset="0"/>
              <a:buChar char="•"/>
            </a:pPr>
            <a:r>
              <a:rPr lang="en-SG" sz="2000">
                <a:latin typeface="Now" panose="020B0604020202020204" charset="0"/>
              </a:rPr>
              <a:t>Falls below baseline for training targeted outcomes</a:t>
            </a:r>
          </a:p>
          <a:p>
            <a:pPr marL="285750" indent="-285750">
              <a:buFont typeface="Arial" panose="020B0604020202020204" pitchFamily="34" charset="0"/>
              <a:buChar char="•"/>
            </a:pPr>
            <a:endParaRPr lang="en-SG" sz="2000" b="1">
              <a:latin typeface="Now" panose="020B0604020202020204" charset="0"/>
            </a:endParaRPr>
          </a:p>
          <a:p>
            <a:r>
              <a:rPr lang="en-SG" sz="2000" b="1">
                <a:latin typeface="Now" panose="020B0604020202020204" charset="0"/>
              </a:rPr>
              <a:t>Transformation Pulse check</a:t>
            </a:r>
          </a:p>
          <a:p>
            <a:pPr marL="285750" indent="-285750">
              <a:buFont typeface="Arial" panose="020B0604020202020204" pitchFamily="34" charset="0"/>
              <a:buChar char="•"/>
            </a:pPr>
            <a:r>
              <a:rPr lang="en-SG" sz="2000">
                <a:latin typeface="Now" panose="020B0604020202020204" charset="0"/>
              </a:rPr>
              <a:t>Falls below baseline for training targeted outcomes</a:t>
            </a:r>
          </a:p>
          <a:p>
            <a:pPr marL="285750" indent="-285750">
              <a:buFont typeface="Arial" panose="020B0604020202020204" pitchFamily="34" charset="0"/>
              <a:buChar char="•"/>
            </a:pPr>
            <a:endParaRPr lang="en-SG" sz="2000">
              <a:latin typeface="Now" panose="020B0604020202020204" charset="0"/>
            </a:endParaRPr>
          </a:p>
        </p:txBody>
      </p:sp>
      <p:sp>
        <p:nvSpPr>
          <p:cNvPr id="20" name="TextBox 19">
            <a:extLst>
              <a:ext uri="{FF2B5EF4-FFF2-40B4-BE49-F238E27FC236}">
                <a16:creationId xmlns:a16="http://schemas.microsoft.com/office/drawing/2014/main" id="{30A0EA26-EEC7-3444-161B-F528266431F5}"/>
              </a:ext>
            </a:extLst>
          </p:cNvPr>
          <p:cNvSpPr txBox="1"/>
          <p:nvPr/>
        </p:nvSpPr>
        <p:spPr>
          <a:xfrm>
            <a:off x="6859710" y="4762500"/>
            <a:ext cx="4579360" cy="4708981"/>
          </a:xfrm>
          <a:prstGeom prst="rect">
            <a:avLst/>
          </a:prstGeom>
          <a:noFill/>
        </p:spPr>
        <p:txBody>
          <a:bodyPr wrap="square" rtlCol="0">
            <a:spAutoFit/>
          </a:bodyPr>
          <a:lstStyle/>
          <a:p>
            <a:r>
              <a:rPr lang="en-SG" sz="2000" b="1">
                <a:latin typeface="Now" panose="020B0604020202020204" charset="0"/>
              </a:rPr>
              <a:t>Course Feedback &amp; Focus Group</a:t>
            </a:r>
          </a:p>
          <a:p>
            <a:pPr marL="285750" indent="-285750">
              <a:buFont typeface="Arial" panose="020B0604020202020204" pitchFamily="34" charset="0"/>
              <a:buChar char="•"/>
            </a:pPr>
            <a:r>
              <a:rPr lang="en-SG" sz="2000">
                <a:latin typeface="Now" panose="020B0604020202020204" charset="0"/>
              </a:rPr>
              <a:t>Identify actionable items to close learning gaps</a:t>
            </a:r>
          </a:p>
          <a:p>
            <a:endParaRPr lang="en-SG" sz="2000">
              <a:latin typeface="Now" panose="020B0604020202020204" charset="0"/>
            </a:endParaRPr>
          </a:p>
          <a:p>
            <a:r>
              <a:rPr lang="en-SG" sz="2000" b="1">
                <a:latin typeface="Now" panose="020B0604020202020204" charset="0"/>
              </a:rPr>
              <a:t>Organisation Climate Survey</a:t>
            </a:r>
          </a:p>
          <a:p>
            <a:pPr marL="285750" indent="-285750">
              <a:buFont typeface="Arial" panose="020B0604020202020204" pitchFamily="34" charset="0"/>
              <a:buChar char="•"/>
            </a:pPr>
            <a:r>
              <a:rPr lang="en-SG" sz="2000">
                <a:latin typeface="Now" panose="020B0604020202020204" charset="0"/>
              </a:rPr>
              <a:t>Items that falls below baseline that is not under training targeted outcomes.</a:t>
            </a:r>
          </a:p>
          <a:p>
            <a:pPr marL="285750" indent="-285750">
              <a:buFont typeface="Arial" panose="020B0604020202020204" pitchFamily="34" charset="0"/>
              <a:buChar char="•"/>
            </a:pPr>
            <a:endParaRPr lang="en-SG" sz="2000" b="1">
              <a:latin typeface="Now" panose="020B0604020202020204" charset="0"/>
            </a:endParaRPr>
          </a:p>
          <a:p>
            <a:r>
              <a:rPr lang="en-SG" sz="2000" b="1">
                <a:latin typeface="Now" panose="020B0604020202020204" charset="0"/>
              </a:rPr>
              <a:t>Transformation Pulse check</a:t>
            </a:r>
          </a:p>
          <a:p>
            <a:pPr marL="285750" indent="-285750">
              <a:buFont typeface="Arial" panose="020B0604020202020204" pitchFamily="34" charset="0"/>
              <a:buChar char="•"/>
            </a:pPr>
            <a:r>
              <a:rPr lang="en-SG" sz="2000">
                <a:latin typeface="Now" panose="020B0604020202020204" charset="0"/>
              </a:rPr>
              <a:t>Items that falls below baseline that is not under training targeted outcomes.</a:t>
            </a:r>
          </a:p>
          <a:p>
            <a:endParaRPr lang="en-SG" sz="2000">
              <a:latin typeface="Now" panose="020B0604020202020204" charset="0"/>
            </a:endParaRPr>
          </a:p>
          <a:p>
            <a:r>
              <a:rPr lang="en-SG" sz="2000">
                <a:latin typeface="Now" panose="020B0604020202020204" charset="0"/>
              </a:rPr>
              <a:t>TNA is </a:t>
            </a:r>
            <a:r>
              <a:rPr lang="en-SG" sz="2000" u="sng">
                <a:latin typeface="Now" panose="020B0604020202020204" charset="0"/>
              </a:rPr>
              <a:t>not</a:t>
            </a:r>
            <a:r>
              <a:rPr lang="en-SG" sz="2000">
                <a:latin typeface="Now" panose="020B0604020202020204" charset="0"/>
              </a:rPr>
              <a:t> a one-off exercise.</a:t>
            </a:r>
          </a:p>
        </p:txBody>
      </p:sp>
      <p:sp>
        <p:nvSpPr>
          <p:cNvPr id="21" name="TextBox 20">
            <a:extLst>
              <a:ext uri="{FF2B5EF4-FFF2-40B4-BE49-F238E27FC236}">
                <a16:creationId xmlns:a16="http://schemas.microsoft.com/office/drawing/2014/main" id="{3F64B809-C9DC-BD7C-FDA0-482284CA6B65}"/>
              </a:ext>
            </a:extLst>
          </p:cNvPr>
          <p:cNvSpPr txBox="1"/>
          <p:nvPr/>
        </p:nvSpPr>
        <p:spPr>
          <a:xfrm>
            <a:off x="12786932" y="4762499"/>
            <a:ext cx="4579360" cy="4708981"/>
          </a:xfrm>
          <a:prstGeom prst="rect">
            <a:avLst/>
          </a:prstGeom>
          <a:noFill/>
        </p:spPr>
        <p:txBody>
          <a:bodyPr wrap="square" rtlCol="0">
            <a:spAutoFit/>
          </a:bodyPr>
          <a:lstStyle/>
          <a:p>
            <a:r>
              <a:rPr lang="en-SG" sz="2000" b="1" u="sng">
                <a:latin typeface="Now" panose="020B0604020202020204" charset="0"/>
              </a:rPr>
              <a:t>Depth</a:t>
            </a:r>
          </a:p>
          <a:p>
            <a:endParaRPr lang="en-SG" sz="2000" b="1">
              <a:latin typeface="Now" panose="020B0604020202020204" charset="0"/>
            </a:endParaRPr>
          </a:p>
          <a:p>
            <a:r>
              <a:rPr lang="en-SG" sz="2000" b="1">
                <a:latin typeface="Now" panose="020B0604020202020204" charset="0"/>
              </a:rPr>
              <a:t>Peer Evaluation</a:t>
            </a:r>
          </a:p>
          <a:p>
            <a:pPr marL="285750" indent="-285750">
              <a:buFont typeface="Arial" panose="020B0604020202020204" pitchFamily="34" charset="0"/>
              <a:buChar char="•"/>
            </a:pPr>
            <a:r>
              <a:rPr lang="en-SG" sz="2000">
                <a:latin typeface="Now" panose="020B0604020202020204" charset="0"/>
              </a:rPr>
              <a:t>More than 80% of participants are able to meet expectations for OJT</a:t>
            </a:r>
          </a:p>
          <a:p>
            <a:endParaRPr lang="en-SG" sz="2000">
              <a:latin typeface="Now" panose="020B0604020202020204" charset="0"/>
            </a:endParaRPr>
          </a:p>
          <a:p>
            <a:r>
              <a:rPr lang="en-SG" sz="2000" b="1" u="sng">
                <a:latin typeface="Now" panose="020B0604020202020204" charset="0"/>
              </a:rPr>
              <a:t>Breadth</a:t>
            </a:r>
          </a:p>
          <a:p>
            <a:endParaRPr lang="en-SG" sz="2000">
              <a:latin typeface="Now" panose="020B0604020202020204" charset="0"/>
            </a:endParaRPr>
          </a:p>
          <a:p>
            <a:r>
              <a:rPr lang="en-SG" sz="2000" b="1">
                <a:latin typeface="Now" panose="020B0604020202020204" charset="0"/>
              </a:rPr>
              <a:t>Organisational Climate Survey &amp; Transformational Pulse check</a:t>
            </a:r>
          </a:p>
          <a:p>
            <a:pPr marL="285750" indent="-285750">
              <a:buFont typeface="Arial" panose="020B0604020202020204" pitchFamily="34" charset="0"/>
              <a:buChar char="•"/>
            </a:pPr>
            <a:r>
              <a:rPr lang="en-SG" sz="2000">
                <a:latin typeface="Now" panose="020B0604020202020204" charset="0"/>
              </a:rPr>
              <a:t>Above expectations for training targeted outcomes.</a:t>
            </a:r>
          </a:p>
          <a:p>
            <a:endParaRPr lang="en-SG" sz="2000">
              <a:latin typeface="Now" panose="020B0604020202020204" charset="0"/>
            </a:endParaRPr>
          </a:p>
          <a:p>
            <a:endParaRPr lang="en-SG" sz="2000">
              <a:latin typeface="Now" panose="020B0604020202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2"/>
            <a:stretch>
              <a:fillRect/>
            </a:stretch>
          </a:blipFill>
        </p:spPr>
        <p:txBody>
          <a:bodyPr/>
          <a:lstStyle/>
          <a:p>
            <a:endParaRPr lang="en-SG"/>
          </a:p>
        </p:txBody>
      </p:sp>
      <p:sp>
        <p:nvSpPr>
          <p:cNvPr id="4" name="Freeform 4"/>
          <p:cNvSpPr/>
          <p:nvPr/>
        </p:nvSpPr>
        <p:spPr>
          <a:xfrm>
            <a:off x="2500274" y="2759846"/>
            <a:ext cx="1553912" cy="1844406"/>
          </a:xfrm>
          <a:custGeom>
            <a:avLst/>
            <a:gdLst/>
            <a:ahLst/>
            <a:cxnLst/>
            <a:rect l="l" t="t" r="r" b="b"/>
            <a:pathLst>
              <a:path w="1553912" h="1844406">
                <a:moveTo>
                  <a:pt x="0" y="0"/>
                </a:moveTo>
                <a:lnTo>
                  <a:pt x="1553912" y="0"/>
                </a:lnTo>
                <a:lnTo>
                  <a:pt x="1553912" y="1844406"/>
                </a:lnTo>
                <a:lnTo>
                  <a:pt x="0" y="18444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5" name="Freeform 5"/>
          <p:cNvSpPr/>
          <p:nvPr/>
        </p:nvSpPr>
        <p:spPr>
          <a:xfrm>
            <a:off x="6517559" y="2546852"/>
            <a:ext cx="1319308" cy="2057400"/>
          </a:xfrm>
          <a:custGeom>
            <a:avLst/>
            <a:gdLst/>
            <a:ahLst/>
            <a:cxnLst/>
            <a:rect l="l" t="t" r="r" b="b"/>
            <a:pathLst>
              <a:path w="1319308" h="2057400">
                <a:moveTo>
                  <a:pt x="0" y="0"/>
                </a:moveTo>
                <a:lnTo>
                  <a:pt x="1319308" y="0"/>
                </a:lnTo>
                <a:lnTo>
                  <a:pt x="1319308"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6" name="Freeform 6"/>
          <p:cNvSpPr/>
          <p:nvPr/>
        </p:nvSpPr>
        <p:spPr>
          <a:xfrm>
            <a:off x="10161910" y="2672796"/>
            <a:ext cx="1827640" cy="1931456"/>
          </a:xfrm>
          <a:custGeom>
            <a:avLst/>
            <a:gdLst/>
            <a:ahLst/>
            <a:cxnLst/>
            <a:rect l="l" t="t" r="r" b="b"/>
            <a:pathLst>
              <a:path w="1827640" h="1931456">
                <a:moveTo>
                  <a:pt x="0" y="0"/>
                </a:moveTo>
                <a:lnTo>
                  <a:pt x="1827641" y="0"/>
                </a:lnTo>
                <a:lnTo>
                  <a:pt x="1827641" y="1931456"/>
                </a:lnTo>
                <a:lnTo>
                  <a:pt x="0" y="19314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7" name="Freeform 7"/>
          <p:cNvSpPr/>
          <p:nvPr/>
        </p:nvSpPr>
        <p:spPr>
          <a:xfrm>
            <a:off x="13934148" y="2759846"/>
            <a:ext cx="1937042" cy="1898301"/>
          </a:xfrm>
          <a:custGeom>
            <a:avLst/>
            <a:gdLst/>
            <a:ahLst/>
            <a:cxnLst/>
            <a:rect l="l" t="t" r="r" b="b"/>
            <a:pathLst>
              <a:path w="1937042" h="1898301">
                <a:moveTo>
                  <a:pt x="0" y="0"/>
                </a:moveTo>
                <a:lnTo>
                  <a:pt x="1937042" y="0"/>
                </a:lnTo>
                <a:lnTo>
                  <a:pt x="1937042" y="1898301"/>
                </a:lnTo>
                <a:lnTo>
                  <a:pt x="0" y="18983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8" name="Freeform 8"/>
          <p:cNvSpPr/>
          <p:nvPr/>
        </p:nvSpPr>
        <p:spPr>
          <a:xfrm>
            <a:off x="2335721" y="6650595"/>
            <a:ext cx="1883019" cy="1928829"/>
          </a:xfrm>
          <a:custGeom>
            <a:avLst/>
            <a:gdLst/>
            <a:ahLst/>
            <a:cxnLst/>
            <a:rect l="l" t="t" r="r" b="b"/>
            <a:pathLst>
              <a:path w="1883019" h="1928829">
                <a:moveTo>
                  <a:pt x="0" y="0"/>
                </a:moveTo>
                <a:lnTo>
                  <a:pt x="1883019" y="0"/>
                </a:lnTo>
                <a:lnTo>
                  <a:pt x="1883019" y="1928829"/>
                </a:lnTo>
                <a:lnTo>
                  <a:pt x="0" y="19288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9" name="Freeform 9"/>
          <p:cNvSpPr/>
          <p:nvPr/>
        </p:nvSpPr>
        <p:spPr>
          <a:xfrm>
            <a:off x="6369337" y="6650595"/>
            <a:ext cx="1615753" cy="1721175"/>
          </a:xfrm>
          <a:custGeom>
            <a:avLst/>
            <a:gdLst/>
            <a:ahLst/>
            <a:cxnLst/>
            <a:rect l="l" t="t" r="r" b="b"/>
            <a:pathLst>
              <a:path w="1615753" h="1721175">
                <a:moveTo>
                  <a:pt x="0" y="0"/>
                </a:moveTo>
                <a:lnTo>
                  <a:pt x="1615753" y="0"/>
                </a:lnTo>
                <a:lnTo>
                  <a:pt x="1615753" y="1721175"/>
                </a:lnTo>
                <a:lnTo>
                  <a:pt x="0" y="17211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G"/>
          </a:p>
        </p:txBody>
      </p:sp>
      <p:sp>
        <p:nvSpPr>
          <p:cNvPr id="10" name="Freeform 10"/>
          <p:cNvSpPr/>
          <p:nvPr/>
        </p:nvSpPr>
        <p:spPr>
          <a:xfrm>
            <a:off x="13723146" y="6573936"/>
            <a:ext cx="2008838" cy="1888307"/>
          </a:xfrm>
          <a:custGeom>
            <a:avLst/>
            <a:gdLst/>
            <a:ahLst/>
            <a:cxnLst/>
            <a:rect l="l" t="t" r="r" b="b"/>
            <a:pathLst>
              <a:path w="2008838" h="1888307">
                <a:moveTo>
                  <a:pt x="0" y="0"/>
                </a:moveTo>
                <a:lnTo>
                  <a:pt x="2008838" y="0"/>
                </a:lnTo>
                <a:lnTo>
                  <a:pt x="2008838" y="1888307"/>
                </a:lnTo>
                <a:lnTo>
                  <a:pt x="0" y="188830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SG"/>
          </a:p>
        </p:txBody>
      </p:sp>
      <p:sp>
        <p:nvSpPr>
          <p:cNvPr id="11" name="Freeform 11"/>
          <p:cNvSpPr/>
          <p:nvPr/>
        </p:nvSpPr>
        <p:spPr>
          <a:xfrm>
            <a:off x="10257388" y="6650595"/>
            <a:ext cx="1827640" cy="1811648"/>
          </a:xfrm>
          <a:custGeom>
            <a:avLst/>
            <a:gdLst/>
            <a:ahLst/>
            <a:cxnLst/>
            <a:rect l="l" t="t" r="r" b="b"/>
            <a:pathLst>
              <a:path w="1827640" h="1811648">
                <a:moveTo>
                  <a:pt x="0" y="0"/>
                </a:moveTo>
                <a:lnTo>
                  <a:pt x="1827640" y="0"/>
                </a:lnTo>
                <a:lnTo>
                  <a:pt x="1827640" y="1811648"/>
                </a:lnTo>
                <a:lnTo>
                  <a:pt x="0" y="18116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SG"/>
          </a:p>
        </p:txBody>
      </p:sp>
      <p:sp>
        <p:nvSpPr>
          <p:cNvPr id="13" name="TextBox 13"/>
          <p:cNvSpPr txBox="1"/>
          <p:nvPr/>
        </p:nvSpPr>
        <p:spPr>
          <a:xfrm>
            <a:off x="1699043" y="620694"/>
            <a:ext cx="9637031" cy="1228675"/>
          </a:xfrm>
          <a:prstGeom prst="rect">
            <a:avLst/>
          </a:prstGeom>
        </p:spPr>
        <p:txBody>
          <a:bodyPr lIns="0" tIns="0" rIns="0" bIns="0" rtlCol="0" anchor="t">
            <a:spAutoFit/>
          </a:bodyPr>
          <a:lstStyle/>
          <a:p>
            <a:pPr marL="0" lvl="0" indent="0">
              <a:lnSpc>
                <a:spcPts val="9600"/>
              </a:lnSpc>
            </a:pPr>
            <a:r>
              <a:rPr lang="en-US" sz="8000" spc="-200">
                <a:solidFill>
                  <a:srgbClr val="4C7031"/>
                </a:solidFill>
                <a:latin typeface="Ovo"/>
              </a:rPr>
              <a:t>We achieve as ONE.</a:t>
            </a:r>
          </a:p>
        </p:txBody>
      </p:sp>
      <p:sp>
        <p:nvSpPr>
          <p:cNvPr id="14" name="TextBox 14"/>
          <p:cNvSpPr txBox="1"/>
          <p:nvPr/>
        </p:nvSpPr>
        <p:spPr>
          <a:xfrm>
            <a:off x="9788106" y="8994758"/>
            <a:ext cx="2575248" cy="397198"/>
          </a:xfrm>
          <a:prstGeom prst="rect">
            <a:avLst/>
          </a:prstGeom>
        </p:spPr>
        <p:txBody>
          <a:bodyPr lIns="0" tIns="0" rIns="0" bIns="0" rtlCol="0" anchor="t">
            <a:spAutoFit/>
          </a:bodyPr>
          <a:lstStyle/>
          <a:p>
            <a:pPr marL="0" lvl="0" indent="0" algn="ctr">
              <a:lnSpc>
                <a:spcPts val="3209"/>
              </a:lnSpc>
            </a:pPr>
            <a:r>
              <a:rPr lang="en-US" sz="2468" spc="49">
                <a:solidFill>
                  <a:srgbClr val="4C7031"/>
                </a:solidFill>
                <a:latin typeface="Now"/>
              </a:rPr>
              <a:t>Job Redesign</a:t>
            </a:r>
          </a:p>
        </p:txBody>
      </p:sp>
      <p:sp>
        <p:nvSpPr>
          <p:cNvPr id="15" name="TextBox 15"/>
          <p:cNvSpPr txBox="1"/>
          <p:nvPr/>
        </p:nvSpPr>
        <p:spPr>
          <a:xfrm>
            <a:off x="13615045" y="8994758"/>
            <a:ext cx="2575248" cy="397198"/>
          </a:xfrm>
          <a:prstGeom prst="rect">
            <a:avLst/>
          </a:prstGeom>
        </p:spPr>
        <p:txBody>
          <a:bodyPr lIns="0" tIns="0" rIns="0" bIns="0" rtlCol="0" anchor="t">
            <a:spAutoFit/>
          </a:bodyPr>
          <a:lstStyle/>
          <a:p>
            <a:pPr marL="0" lvl="0" indent="0" algn="ctr">
              <a:lnSpc>
                <a:spcPts val="3209"/>
              </a:lnSpc>
            </a:pPr>
            <a:r>
              <a:rPr lang="en-US" sz="2468" spc="49">
                <a:solidFill>
                  <a:srgbClr val="4C7031"/>
                </a:solidFill>
                <a:latin typeface="Now"/>
              </a:rPr>
              <a:t>Compensation</a:t>
            </a:r>
          </a:p>
        </p:txBody>
      </p:sp>
      <p:sp>
        <p:nvSpPr>
          <p:cNvPr id="16" name="TextBox 16"/>
          <p:cNvSpPr txBox="1"/>
          <p:nvPr/>
        </p:nvSpPr>
        <p:spPr>
          <a:xfrm>
            <a:off x="1989606" y="8904285"/>
            <a:ext cx="2575248" cy="397198"/>
          </a:xfrm>
          <a:prstGeom prst="rect">
            <a:avLst/>
          </a:prstGeom>
        </p:spPr>
        <p:txBody>
          <a:bodyPr lIns="0" tIns="0" rIns="0" bIns="0" rtlCol="0" anchor="t">
            <a:spAutoFit/>
          </a:bodyPr>
          <a:lstStyle/>
          <a:p>
            <a:pPr marL="0" lvl="0" indent="0" algn="ctr">
              <a:lnSpc>
                <a:spcPts val="3209"/>
              </a:lnSpc>
            </a:pPr>
            <a:r>
              <a:rPr lang="en-US" sz="2468" spc="49">
                <a:solidFill>
                  <a:srgbClr val="4C7031"/>
                </a:solidFill>
                <a:latin typeface="Now"/>
              </a:rPr>
              <a:t>Incentives</a:t>
            </a:r>
          </a:p>
        </p:txBody>
      </p:sp>
      <p:sp>
        <p:nvSpPr>
          <p:cNvPr id="17" name="TextBox 17"/>
          <p:cNvSpPr txBox="1"/>
          <p:nvPr/>
        </p:nvSpPr>
        <p:spPr>
          <a:xfrm>
            <a:off x="5889589" y="8904285"/>
            <a:ext cx="2575248" cy="797173"/>
          </a:xfrm>
          <a:prstGeom prst="rect">
            <a:avLst/>
          </a:prstGeom>
        </p:spPr>
        <p:txBody>
          <a:bodyPr lIns="0" tIns="0" rIns="0" bIns="0" rtlCol="0" anchor="t">
            <a:spAutoFit/>
          </a:bodyPr>
          <a:lstStyle/>
          <a:p>
            <a:pPr marL="0" lvl="0" indent="0" algn="ctr">
              <a:lnSpc>
                <a:spcPts val="3209"/>
              </a:lnSpc>
            </a:pPr>
            <a:r>
              <a:rPr lang="en-US" sz="2468" spc="49">
                <a:solidFill>
                  <a:srgbClr val="4C7031"/>
                </a:solidFill>
                <a:latin typeface="Now"/>
              </a:rPr>
              <a:t>Culture &amp; Behaviour</a:t>
            </a:r>
          </a:p>
        </p:txBody>
      </p:sp>
      <p:sp>
        <p:nvSpPr>
          <p:cNvPr id="18" name="TextBox 18"/>
          <p:cNvSpPr txBox="1"/>
          <p:nvPr/>
        </p:nvSpPr>
        <p:spPr>
          <a:xfrm>
            <a:off x="2164672" y="4958119"/>
            <a:ext cx="2575248" cy="397198"/>
          </a:xfrm>
          <a:prstGeom prst="rect">
            <a:avLst/>
          </a:prstGeom>
        </p:spPr>
        <p:txBody>
          <a:bodyPr lIns="0" tIns="0" rIns="0" bIns="0" rtlCol="0" anchor="t">
            <a:spAutoFit/>
          </a:bodyPr>
          <a:lstStyle/>
          <a:p>
            <a:pPr marL="0" lvl="0" indent="0" algn="ctr">
              <a:lnSpc>
                <a:spcPts val="3209"/>
              </a:lnSpc>
            </a:pPr>
            <a:r>
              <a:rPr lang="en-US" sz="2468" spc="49">
                <a:solidFill>
                  <a:srgbClr val="4C7031"/>
                </a:solidFill>
                <a:latin typeface="Now"/>
              </a:rPr>
              <a:t>Core Values</a:t>
            </a:r>
          </a:p>
        </p:txBody>
      </p:sp>
      <p:sp>
        <p:nvSpPr>
          <p:cNvPr id="19" name="TextBox 19"/>
          <p:cNvSpPr txBox="1"/>
          <p:nvPr/>
        </p:nvSpPr>
        <p:spPr>
          <a:xfrm>
            <a:off x="5889589" y="4958119"/>
            <a:ext cx="2575248" cy="797173"/>
          </a:xfrm>
          <a:prstGeom prst="rect">
            <a:avLst/>
          </a:prstGeom>
        </p:spPr>
        <p:txBody>
          <a:bodyPr lIns="0" tIns="0" rIns="0" bIns="0" rtlCol="0" anchor="t">
            <a:spAutoFit/>
          </a:bodyPr>
          <a:lstStyle/>
          <a:p>
            <a:pPr marL="0" lvl="0" indent="0" algn="ctr">
              <a:lnSpc>
                <a:spcPts val="3209"/>
              </a:lnSpc>
            </a:pPr>
            <a:r>
              <a:rPr lang="en-US" sz="2468" spc="49">
                <a:solidFill>
                  <a:srgbClr val="4C7031"/>
                </a:solidFill>
                <a:latin typeface="Now"/>
              </a:rPr>
              <a:t>Motivators &amp; Demotivators</a:t>
            </a:r>
          </a:p>
        </p:txBody>
      </p:sp>
      <p:sp>
        <p:nvSpPr>
          <p:cNvPr id="20" name="TextBox 20"/>
          <p:cNvSpPr txBox="1"/>
          <p:nvPr/>
        </p:nvSpPr>
        <p:spPr>
          <a:xfrm>
            <a:off x="9883584" y="5022432"/>
            <a:ext cx="2575248" cy="797173"/>
          </a:xfrm>
          <a:prstGeom prst="rect">
            <a:avLst/>
          </a:prstGeom>
        </p:spPr>
        <p:txBody>
          <a:bodyPr lIns="0" tIns="0" rIns="0" bIns="0" rtlCol="0" anchor="t">
            <a:spAutoFit/>
          </a:bodyPr>
          <a:lstStyle/>
          <a:p>
            <a:pPr marL="0" lvl="0" indent="0" algn="ctr">
              <a:lnSpc>
                <a:spcPts val="3209"/>
              </a:lnSpc>
            </a:pPr>
            <a:r>
              <a:rPr lang="en-US" sz="2468" spc="49">
                <a:solidFill>
                  <a:srgbClr val="4C7031"/>
                </a:solidFill>
                <a:latin typeface="Now"/>
              </a:rPr>
              <a:t>Feedback &amp; Adaption</a:t>
            </a:r>
          </a:p>
        </p:txBody>
      </p:sp>
      <p:sp>
        <p:nvSpPr>
          <p:cNvPr id="21" name="TextBox 21"/>
          <p:cNvSpPr txBox="1"/>
          <p:nvPr/>
        </p:nvSpPr>
        <p:spPr>
          <a:xfrm>
            <a:off x="13723146" y="4958119"/>
            <a:ext cx="2575248" cy="797173"/>
          </a:xfrm>
          <a:prstGeom prst="rect">
            <a:avLst/>
          </a:prstGeom>
        </p:spPr>
        <p:txBody>
          <a:bodyPr lIns="0" tIns="0" rIns="0" bIns="0" rtlCol="0" anchor="t">
            <a:spAutoFit/>
          </a:bodyPr>
          <a:lstStyle/>
          <a:p>
            <a:pPr marL="0" lvl="0" indent="0" algn="ctr">
              <a:lnSpc>
                <a:spcPts val="3209"/>
              </a:lnSpc>
            </a:pPr>
            <a:r>
              <a:rPr lang="en-US" sz="2468" spc="49">
                <a:solidFill>
                  <a:srgbClr val="4C7031"/>
                </a:solidFill>
                <a:latin typeface="Now"/>
              </a:rPr>
              <a:t>Leadership Engagement</a:t>
            </a:r>
          </a:p>
        </p:txBody>
      </p:sp>
      <p:sp>
        <p:nvSpPr>
          <p:cNvPr id="22" name="Freeform 2">
            <a:extLst>
              <a:ext uri="{FF2B5EF4-FFF2-40B4-BE49-F238E27FC236}">
                <a16:creationId xmlns:a16="http://schemas.microsoft.com/office/drawing/2014/main" id="{B72807CE-F16F-7F9C-F065-40E41021CF88}"/>
              </a:ext>
            </a:extLst>
          </p:cNvPr>
          <p:cNvSpPr/>
          <p:nvPr/>
        </p:nvSpPr>
        <p:spPr>
          <a:xfrm>
            <a:off x="-2945857" y="-1036353"/>
            <a:ext cx="5467902" cy="5487858"/>
          </a:xfrm>
          <a:custGeom>
            <a:avLst/>
            <a:gdLst/>
            <a:ahLst/>
            <a:cxnLst/>
            <a:rect l="l" t="t" r="r" b="b"/>
            <a:pathLst>
              <a:path w="5467902" h="5487858">
                <a:moveTo>
                  <a:pt x="0" y="0"/>
                </a:moveTo>
                <a:lnTo>
                  <a:pt x="5467902" y="0"/>
                </a:lnTo>
                <a:lnTo>
                  <a:pt x="5467902" y="5487858"/>
                </a:lnTo>
                <a:lnTo>
                  <a:pt x="0" y="548785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SG"/>
          </a:p>
        </p:txBody>
      </p:sp>
      <p:sp>
        <p:nvSpPr>
          <p:cNvPr id="23" name="Freeform 2">
            <a:extLst>
              <a:ext uri="{FF2B5EF4-FFF2-40B4-BE49-F238E27FC236}">
                <a16:creationId xmlns:a16="http://schemas.microsoft.com/office/drawing/2014/main" id="{563E08C6-3E96-CC9E-7CC6-BD60C86F4945}"/>
              </a:ext>
            </a:extLst>
          </p:cNvPr>
          <p:cNvSpPr/>
          <p:nvPr/>
        </p:nvSpPr>
        <p:spPr>
          <a:xfrm>
            <a:off x="16201179" y="4871080"/>
            <a:ext cx="5467902" cy="5487858"/>
          </a:xfrm>
          <a:custGeom>
            <a:avLst/>
            <a:gdLst/>
            <a:ahLst/>
            <a:cxnLst/>
            <a:rect l="l" t="t" r="r" b="b"/>
            <a:pathLst>
              <a:path w="5467902" h="5487858">
                <a:moveTo>
                  <a:pt x="0" y="0"/>
                </a:moveTo>
                <a:lnTo>
                  <a:pt x="5467902" y="0"/>
                </a:lnTo>
                <a:lnTo>
                  <a:pt x="5467902" y="5487858"/>
                </a:lnTo>
                <a:lnTo>
                  <a:pt x="0" y="548785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SG"/>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2"/>
            <a:stretch>
              <a:fillRect/>
            </a:stretch>
          </a:blipFill>
        </p:spPr>
        <p:txBody>
          <a:bodyPr/>
          <a:lstStyle/>
          <a:p>
            <a:endParaRPr lang="en-SG"/>
          </a:p>
        </p:txBody>
      </p:sp>
      <p:sp>
        <p:nvSpPr>
          <p:cNvPr id="3" name="Freeform 3"/>
          <p:cNvSpPr/>
          <p:nvPr/>
        </p:nvSpPr>
        <p:spPr>
          <a:xfrm>
            <a:off x="6415197" y="5143500"/>
            <a:ext cx="5216979" cy="5143500"/>
          </a:xfrm>
          <a:custGeom>
            <a:avLst/>
            <a:gdLst/>
            <a:ahLst/>
            <a:cxnLst/>
            <a:rect l="l" t="t" r="r" b="b"/>
            <a:pathLst>
              <a:path w="5216979" h="5143500">
                <a:moveTo>
                  <a:pt x="0" y="0"/>
                </a:moveTo>
                <a:lnTo>
                  <a:pt x="5216979" y="0"/>
                </a:lnTo>
                <a:lnTo>
                  <a:pt x="5216979" y="5143500"/>
                </a:lnTo>
                <a:lnTo>
                  <a:pt x="0" y="5143500"/>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1028700" y="591099"/>
            <a:ext cx="9637031" cy="1228675"/>
          </a:xfrm>
          <a:prstGeom prst="rect">
            <a:avLst/>
          </a:prstGeom>
        </p:spPr>
        <p:txBody>
          <a:bodyPr lIns="0" tIns="0" rIns="0" bIns="0" rtlCol="0" anchor="t">
            <a:spAutoFit/>
          </a:bodyPr>
          <a:lstStyle/>
          <a:p>
            <a:pPr marL="0" lvl="0" indent="0">
              <a:lnSpc>
                <a:spcPts val="9600"/>
              </a:lnSpc>
            </a:pPr>
            <a:r>
              <a:rPr lang="en-US" sz="8000" spc="-200">
                <a:solidFill>
                  <a:srgbClr val="4C7031"/>
                </a:solidFill>
                <a:latin typeface="Ovo"/>
              </a:rPr>
              <a:t>Our Core Values</a:t>
            </a:r>
          </a:p>
        </p:txBody>
      </p:sp>
      <p:grpSp>
        <p:nvGrpSpPr>
          <p:cNvPr id="5" name="Group 5"/>
          <p:cNvGrpSpPr/>
          <p:nvPr/>
        </p:nvGrpSpPr>
        <p:grpSpPr>
          <a:xfrm>
            <a:off x="1477235" y="2559481"/>
            <a:ext cx="4937962" cy="2155396"/>
            <a:chOff x="0" y="-38100"/>
            <a:chExt cx="6583950" cy="2873859"/>
          </a:xfrm>
        </p:grpSpPr>
        <p:sp>
          <p:nvSpPr>
            <p:cNvPr id="6" name="TextBox 6"/>
            <p:cNvSpPr txBox="1"/>
            <p:nvPr/>
          </p:nvSpPr>
          <p:spPr>
            <a:xfrm>
              <a:off x="0" y="1146652"/>
              <a:ext cx="6583950" cy="1689107"/>
            </a:xfrm>
            <a:prstGeom prst="rect">
              <a:avLst/>
            </a:prstGeom>
          </p:spPr>
          <p:txBody>
            <a:bodyPr lIns="0" tIns="0" rIns="0" bIns="0" rtlCol="0" anchor="t">
              <a:spAutoFit/>
            </a:bodyPr>
            <a:lstStyle/>
            <a:p>
              <a:pPr>
                <a:lnSpc>
                  <a:spcPts val="3412"/>
                </a:lnSpc>
              </a:pPr>
              <a:r>
                <a:rPr lang="en-US" sz="2437" spc="48">
                  <a:solidFill>
                    <a:srgbClr val="4C7031"/>
                  </a:solidFill>
                  <a:latin typeface="Now"/>
                </a:rPr>
                <a:t>•Improved Data Visibility </a:t>
              </a:r>
            </a:p>
            <a:p>
              <a:pPr marL="0" lvl="0" indent="0">
                <a:lnSpc>
                  <a:spcPts val="3412"/>
                </a:lnSpc>
              </a:pPr>
              <a:r>
                <a:rPr lang="en-US" sz="2437" spc="48">
                  <a:solidFill>
                    <a:srgbClr val="4C7031"/>
                  </a:solidFill>
                  <a:latin typeface="Now"/>
                </a:rPr>
                <a:t>•Accurate and Swift Decision-Making</a:t>
              </a:r>
            </a:p>
          </p:txBody>
        </p:sp>
        <p:sp>
          <p:nvSpPr>
            <p:cNvPr id="7" name="TextBox 7"/>
            <p:cNvSpPr txBox="1"/>
            <p:nvPr/>
          </p:nvSpPr>
          <p:spPr>
            <a:xfrm>
              <a:off x="0" y="-38100"/>
              <a:ext cx="6583950" cy="622662"/>
            </a:xfrm>
            <a:prstGeom prst="rect">
              <a:avLst/>
            </a:prstGeom>
          </p:spPr>
          <p:txBody>
            <a:bodyPr lIns="0" tIns="0" rIns="0" bIns="0" rtlCol="0" anchor="t">
              <a:spAutoFit/>
            </a:bodyPr>
            <a:lstStyle/>
            <a:p>
              <a:pPr>
                <a:lnSpc>
                  <a:spcPts val="3707"/>
                </a:lnSpc>
              </a:pPr>
              <a:r>
                <a:rPr lang="en-US" sz="2850" spc="57">
                  <a:solidFill>
                    <a:srgbClr val="4C7031"/>
                  </a:solidFill>
                  <a:latin typeface="Now Medium"/>
                </a:rPr>
                <a:t>Decision Making</a:t>
              </a:r>
              <a:endParaRPr lang="en-US" sz="2851" spc="57">
                <a:solidFill>
                  <a:srgbClr val="4C7031"/>
                </a:solidFill>
                <a:latin typeface="Now Medium"/>
              </a:endParaRPr>
            </a:p>
          </p:txBody>
        </p:sp>
      </p:grpSp>
      <p:grpSp>
        <p:nvGrpSpPr>
          <p:cNvPr id="8" name="Group 8"/>
          <p:cNvGrpSpPr/>
          <p:nvPr/>
        </p:nvGrpSpPr>
        <p:grpSpPr>
          <a:xfrm>
            <a:off x="7147138" y="2588056"/>
            <a:ext cx="4937962" cy="2555444"/>
            <a:chOff x="0" y="0"/>
            <a:chExt cx="6583950" cy="3407258"/>
          </a:xfrm>
        </p:grpSpPr>
        <p:sp>
          <p:nvSpPr>
            <p:cNvPr id="9" name="TextBox 9"/>
            <p:cNvSpPr txBox="1"/>
            <p:nvPr/>
          </p:nvSpPr>
          <p:spPr>
            <a:xfrm>
              <a:off x="0" y="1146652"/>
              <a:ext cx="6583950" cy="2260607"/>
            </a:xfrm>
            <a:prstGeom prst="rect">
              <a:avLst/>
            </a:prstGeom>
          </p:spPr>
          <p:txBody>
            <a:bodyPr lIns="0" tIns="0" rIns="0" bIns="0" rtlCol="0" anchor="t">
              <a:spAutoFit/>
            </a:bodyPr>
            <a:lstStyle/>
            <a:p>
              <a:pPr>
                <a:lnSpc>
                  <a:spcPts val="3412"/>
                </a:lnSpc>
              </a:pPr>
              <a:r>
                <a:rPr lang="en-US" sz="2437" spc="48">
                  <a:solidFill>
                    <a:srgbClr val="4C7031"/>
                  </a:solidFill>
                  <a:latin typeface="Now"/>
                </a:rPr>
                <a:t>•Unity </a:t>
              </a:r>
            </a:p>
            <a:p>
              <a:pPr>
                <a:lnSpc>
                  <a:spcPts val="3412"/>
                </a:lnSpc>
              </a:pPr>
              <a:r>
                <a:rPr lang="en-US" sz="2437" spc="48">
                  <a:solidFill>
                    <a:srgbClr val="4C7031"/>
                  </a:solidFill>
                  <a:latin typeface="Now"/>
                </a:rPr>
                <a:t>•Empowerment </a:t>
              </a:r>
            </a:p>
            <a:p>
              <a:pPr>
                <a:lnSpc>
                  <a:spcPts val="3412"/>
                </a:lnSpc>
              </a:pPr>
              <a:r>
                <a:rPr lang="en-US" sz="2437" spc="48">
                  <a:solidFill>
                    <a:srgbClr val="4C7031"/>
                  </a:solidFill>
                  <a:latin typeface="Now"/>
                </a:rPr>
                <a:t>•Integrity and Respect </a:t>
              </a:r>
            </a:p>
            <a:p>
              <a:pPr marL="0" lvl="0" indent="0">
                <a:lnSpc>
                  <a:spcPts val="3412"/>
                </a:lnSpc>
              </a:pPr>
              <a:r>
                <a:rPr lang="en-US" sz="2437" spc="48">
                  <a:solidFill>
                    <a:srgbClr val="4C7031"/>
                  </a:solidFill>
                  <a:latin typeface="Now"/>
                </a:rPr>
                <a:t>•Accountability</a:t>
              </a:r>
            </a:p>
          </p:txBody>
        </p:sp>
        <p:sp>
          <p:nvSpPr>
            <p:cNvPr id="10" name="TextBox 10"/>
            <p:cNvSpPr txBox="1"/>
            <p:nvPr/>
          </p:nvSpPr>
          <p:spPr>
            <a:xfrm>
              <a:off x="0" y="-38100"/>
              <a:ext cx="6583950" cy="622662"/>
            </a:xfrm>
            <a:prstGeom prst="rect">
              <a:avLst/>
            </a:prstGeom>
          </p:spPr>
          <p:txBody>
            <a:bodyPr lIns="0" tIns="0" rIns="0" bIns="0" rtlCol="0" anchor="t">
              <a:spAutoFit/>
            </a:bodyPr>
            <a:lstStyle/>
            <a:p>
              <a:pPr marL="0" lvl="0" indent="0">
                <a:lnSpc>
                  <a:spcPts val="3707"/>
                </a:lnSpc>
              </a:pPr>
              <a:r>
                <a:rPr lang="en-US" sz="2851" spc="57">
                  <a:solidFill>
                    <a:srgbClr val="4C7031"/>
                  </a:solidFill>
                  <a:latin typeface="Now Medium"/>
                </a:rPr>
                <a:t>Culture &amp; Vision</a:t>
              </a:r>
            </a:p>
          </p:txBody>
        </p:sp>
      </p:grpSp>
      <p:grpSp>
        <p:nvGrpSpPr>
          <p:cNvPr id="11" name="Group 11"/>
          <p:cNvGrpSpPr/>
          <p:nvPr/>
        </p:nvGrpSpPr>
        <p:grpSpPr>
          <a:xfrm>
            <a:off x="12898955" y="2588056"/>
            <a:ext cx="4937962" cy="2555444"/>
            <a:chOff x="0" y="0"/>
            <a:chExt cx="6583950" cy="3407258"/>
          </a:xfrm>
        </p:grpSpPr>
        <p:sp>
          <p:nvSpPr>
            <p:cNvPr id="12" name="TextBox 12"/>
            <p:cNvSpPr txBox="1"/>
            <p:nvPr/>
          </p:nvSpPr>
          <p:spPr>
            <a:xfrm>
              <a:off x="0" y="1146652"/>
              <a:ext cx="6583950" cy="2260607"/>
            </a:xfrm>
            <a:prstGeom prst="rect">
              <a:avLst/>
            </a:prstGeom>
          </p:spPr>
          <p:txBody>
            <a:bodyPr lIns="0" tIns="0" rIns="0" bIns="0" rtlCol="0" anchor="t">
              <a:spAutoFit/>
            </a:bodyPr>
            <a:lstStyle/>
            <a:p>
              <a:pPr>
                <a:lnSpc>
                  <a:spcPts val="3412"/>
                </a:lnSpc>
              </a:pPr>
              <a:r>
                <a:rPr lang="en-US" sz="2437" spc="48">
                  <a:solidFill>
                    <a:srgbClr val="4C7031"/>
                  </a:solidFill>
                  <a:latin typeface="Now"/>
                </a:rPr>
                <a:t>•Target Oriented </a:t>
              </a:r>
            </a:p>
            <a:p>
              <a:pPr>
                <a:lnSpc>
                  <a:spcPts val="3412"/>
                </a:lnSpc>
              </a:pPr>
              <a:r>
                <a:rPr lang="en-US" sz="2437" spc="48">
                  <a:solidFill>
                    <a:srgbClr val="4C7031"/>
                  </a:solidFill>
                  <a:latin typeface="Now"/>
                </a:rPr>
                <a:t>•Customer Intimacy</a:t>
              </a:r>
            </a:p>
            <a:p>
              <a:pPr>
                <a:lnSpc>
                  <a:spcPts val="3412"/>
                </a:lnSpc>
              </a:pPr>
              <a:r>
                <a:rPr lang="en-US" sz="2437" spc="48">
                  <a:solidFill>
                    <a:srgbClr val="4C7031"/>
                  </a:solidFill>
                  <a:latin typeface="Now"/>
                </a:rPr>
                <a:t>•Operational Excellence </a:t>
              </a:r>
            </a:p>
            <a:p>
              <a:pPr marL="0" lvl="0" indent="0">
                <a:lnSpc>
                  <a:spcPts val="3412"/>
                </a:lnSpc>
              </a:pPr>
              <a:r>
                <a:rPr lang="en-US" sz="2437" spc="48">
                  <a:solidFill>
                    <a:srgbClr val="4C7031"/>
                  </a:solidFill>
                  <a:latin typeface="Now"/>
                </a:rPr>
                <a:t>•Product Leadership</a:t>
              </a:r>
            </a:p>
          </p:txBody>
        </p:sp>
        <p:sp>
          <p:nvSpPr>
            <p:cNvPr id="13" name="TextBox 13"/>
            <p:cNvSpPr txBox="1"/>
            <p:nvPr/>
          </p:nvSpPr>
          <p:spPr>
            <a:xfrm>
              <a:off x="0" y="-38100"/>
              <a:ext cx="6583950" cy="622662"/>
            </a:xfrm>
            <a:prstGeom prst="rect">
              <a:avLst/>
            </a:prstGeom>
          </p:spPr>
          <p:txBody>
            <a:bodyPr lIns="0" tIns="0" rIns="0" bIns="0" rtlCol="0" anchor="t">
              <a:spAutoFit/>
            </a:bodyPr>
            <a:lstStyle/>
            <a:p>
              <a:pPr marL="0" lvl="0" indent="0">
                <a:lnSpc>
                  <a:spcPts val="3707"/>
                </a:lnSpc>
              </a:pPr>
              <a:r>
                <a:rPr lang="en-US" sz="2851" spc="57">
                  <a:solidFill>
                    <a:srgbClr val="4C7031"/>
                  </a:solidFill>
                  <a:latin typeface="Now Medium"/>
                </a:rPr>
                <a:t>Goals &amp; Strategy</a:t>
              </a:r>
            </a:p>
          </p:txBody>
        </p:sp>
      </p:grpSp>
      <p:grpSp>
        <p:nvGrpSpPr>
          <p:cNvPr id="14" name="Group 14"/>
          <p:cNvGrpSpPr/>
          <p:nvPr/>
        </p:nvGrpSpPr>
        <p:grpSpPr>
          <a:xfrm>
            <a:off x="1477235" y="6437528"/>
            <a:ext cx="4937962" cy="2555444"/>
            <a:chOff x="0" y="0"/>
            <a:chExt cx="6583950" cy="3407258"/>
          </a:xfrm>
        </p:grpSpPr>
        <p:sp>
          <p:nvSpPr>
            <p:cNvPr id="15" name="TextBox 15"/>
            <p:cNvSpPr txBox="1"/>
            <p:nvPr/>
          </p:nvSpPr>
          <p:spPr>
            <a:xfrm>
              <a:off x="0" y="1146652"/>
              <a:ext cx="6583950" cy="2260607"/>
            </a:xfrm>
            <a:prstGeom prst="rect">
              <a:avLst/>
            </a:prstGeom>
          </p:spPr>
          <p:txBody>
            <a:bodyPr lIns="0" tIns="0" rIns="0" bIns="0" rtlCol="0" anchor="t">
              <a:spAutoFit/>
            </a:bodyPr>
            <a:lstStyle/>
            <a:p>
              <a:pPr>
                <a:lnSpc>
                  <a:spcPts val="3412"/>
                </a:lnSpc>
              </a:pPr>
              <a:r>
                <a:rPr lang="en-US" sz="2437" spc="48">
                  <a:solidFill>
                    <a:srgbClr val="4C7031"/>
                  </a:solidFill>
                  <a:latin typeface="Now"/>
                </a:rPr>
                <a:t>•Collaboration </a:t>
              </a:r>
            </a:p>
            <a:p>
              <a:pPr>
                <a:lnSpc>
                  <a:spcPts val="3412"/>
                </a:lnSpc>
              </a:pPr>
              <a:r>
                <a:rPr lang="en-US" sz="2437" spc="48">
                  <a:solidFill>
                    <a:srgbClr val="4C7031"/>
                  </a:solidFill>
                  <a:latin typeface="Now"/>
                </a:rPr>
                <a:t>•Behaviour</a:t>
              </a:r>
            </a:p>
            <a:p>
              <a:pPr>
                <a:lnSpc>
                  <a:spcPts val="3412"/>
                </a:lnSpc>
              </a:pPr>
              <a:r>
                <a:rPr lang="en-US" sz="2437" spc="48">
                  <a:solidFill>
                    <a:srgbClr val="4C7031"/>
                  </a:solidFill>
                  <a:latin typeface="Now"/>
                </a:rPr>
                <a:t>•Attitude </a:t>
              </a:r>
            </a:p>
            <a:p>
              <a:pPr marL="0" lvl="0" indent="0">
                <a:lnSpc>
                  <a:spcPts val="3412"/>
                </a:lnSpc>
              </a:pPr>
              <a:endParaRPr lang="en-US" sz="2437" spc="48">
                <a:solidFill>
                  <a:srgbClr val="4C7031"/>
                </a:solidFill>
                <a:latin typeface="Now"/>
              </a:endParaRPr>
            </a:p>
          </p:txBody>
        </p:sp>
        <p:sp>
          <p:nvSpPr>
            <p:cNvPr id="16" name="TextBox 16"/>
            <p:cNvSpPr txBox="1"/>
            <p:nvPr/>
          </p:nvSpPr>
          <p:spPr>
            <a:xfrm>
              <a:off x="0" y="-38100"/>
              <a:ext cx="6583950" cy="622662"/>
            </a:xfrm>
            <a:prstGeom prst="rect">
              <a:avLst/>
            </a:prstGeom>
          </p:spPr>
          <p:txBody>
            <a:bodyPr lIns="0" tIns="0" rIns="0" bIns="0" rtlCol="0" anchor="t">
              <a:spAutoFit/>
            </a:bodyPr>
            <a:lstStyle/>
            <a:p>
              <a:pPr marL="0" lvl="0" indent="0">
                <a:lnSpc>
                  <a:spcPts val="3707"/>
                </a:lnSpc>
              </a:pPr>
              <a:r>
                <a:rPr lang="en-US" sz="2851" spc="57">
                  <a:solidFill>
                    <a:srgbClr val="4C7031"/>
                  </a:solidFill>
                  <a:latin typeface="Now Medium"/>
                </a:rPr>
                <a:t>Engagement &amp; Behaviour</a:t>
              </a:r>
            </a:p>
          </p:txBody>
        </p:sp>
      </p:grpSp>
      <p:grpSp>
        <p:nvGrpSpPr>
          <p:cNvPr id="17" name="Group 17"/>
          <p:cNvGrpSpPr/>
          <p:nvPr/>
        </p:nvGrpSpPr>
        <p:grpSpPr>
          <a:xfrm>
            <a:off x="12898955" y="6204850"/>
            <a:ext cx="4937962" cy="3841319"/>
            <a:chOff x="0" y="0"/>
            <a:chExt cx="6583950" cy="5121758"/>
          </a:xfrm>
        </p:grpSpPr>
        <p:sp>
          <p:nvSpPr>
            <p:cNvPr id="18" name="TextBox 18"/>
            <p:cNvSpPr txBox="1"/>
            <p:nvPr/>
          </p:nvSpPr>
          <p:spPr>
            <a:xfrm>
              <a:off x="0" y="1146652"/>
              <a:ext cx="6583950" cy="3975107"/>
            </a:xfrm>
            <a:prstGeom prst="rect">
              <a:avLst/>
            </a:prstGeom>
          </p:spPr>
          <p:txBody>
            <a:bodyPr lIns="0" tIns="0" rIns="0" bIns="0" rtlCol="0" anchor="t">
              <a:spAutoFit/>
            </a:bodyPr>
            <a:lstStyle/>
            <a:p>
              <a:pPr>
                <a:lnSpc>
                  <a:spcPts val="3412"/>
                </a:lnSpc>
              </a:pPr>
              <a:r>
                <a:rPr lang="en-US" sz="2437" spc="48">
                  <a:solidFill>
                    <a:srgbClr val="4C7031"/>
                  </a:solidFill>
                  <a:latin typeface="Now"/>
                </a:rPr>
                <a:t>•Flexible </a:t>
              </a:r>
            </a:p>
            <a:p>
              <a:pPr>
                <a:lnSpc>
                  <a:spcPts val="3412"/>
                </a:lnSpc>
              </a:pPr>
              <a:r>
                <a:rPr lang="en-US" sz="2437" spc="48">
                  <a:solidFill>
                    <a:srgbClr val="4C7031"/>
                  </a:solidFill>
                  <a:latin typeface="Now"/>
                </a:rPr>
                <a:t>•Resilient </a:t>
              </a:r>
            </a:p>
            <a:p>
              <a:pPr>
                <a:lnSpc>
                  <a:spcPts val="3412"/>
                </a:lnSpc>
              </a:pPr>
              <a:r>
                <a:rPr lang="en-US" sz="2437" spc="48">
                  <a:solidFill>
                    <a:srgbClr val="4C7031"/>
                  </a:solidFill>
                  <a:latin typeface="Now"/>
                </a:rPr>
                <a:t>•Optimistic </a:t>
              </a:r>
            </a:p>
            <a:p>
              <a:pPr>
                <a:lnSpc>
                  <a:spcPts val="3412"/>
                </a:lnSpc>
              </a:pPr>
              <a:r>
                <a:rPr lang="en-US" sz="2437" spc="48">
                  <a:solidFill>
                    <a:srgbClr val="4C7031"/>
                  </a:solidFill>
                  <a:latin typeface="Now"/>
                </a:rPr>
                <a:t>•People Oriented </a:t>
              </a:r>
            </a:p>
            <a:p>
              <a:pPr>
                <a:lnSpc>
                  <a:spcPts val="3412"/>
                </a:lnSpc>
              </a:pPr>
              <a:r>
                <a:rPr lang="en-US" sz="2437" spc="48">
                  <a:solidFill>
                    <a:srgbClr val="4C7031"/>
                  </a:solidFill>
                  <a:latin typeface="Now"/>
                </a:rPr>
                <a:t>•Creative </a:t>
              </a:r>
            </a:p>
            <a:p>
              <a:pPr>
                <a:lnSpc>
                  <a:spcPts val="3412"/>
                </a:lnSpc>
              </a:pPr>
              <a:r>
                <a:rPr lang="en-US" sz="2437" spc="48">
                  <a:solidFill>
                    <a:srgbClr val="4C7031"/>
                  </a:solidFill>
                  <a:latin typeface="Now"/>
                </a:rPr>
                <a:t>•Trustworthy</a:t>
              </a:r>
            </a:p>
            <a:p>
              <a:pPr marL="0" lvl="0" indent="0">
                <a:lnSpc>
                  <a:spcPts val="3412"/>
                </a:lnSpc>
              </a:pPr>
              <a:endParaRPr lang="en-US" sz="2437" spc="48">
                <a:solidFill>
                  <a:srgbClr val="4C7031"/>
                </a:solidFill>
                <a:latin typeface="Now"/>
              </a:endParaRPr>
            </a:p>
          </p:txBody>
        </p:sp>
        <p:sp>
          <p:nvSpPr>
            <p:cNvPr id="19" name="TextBox 19"/>
            <p:cNvSpPr txBox="1"/>
            <p:nvPr/>
          </p:nvSpPr>
          <p:spPr>
            <a:xfrm>
              <a:off x="0" y="-38100"/>
              <a:ext cx="6583950" cy="622662"/>
            </a:xfrm>
            <a:prstGeom prst="rect">
              <a:avLst/>
            </a:prstGeom>
          </p:spPr>
          <p:txBody>
            <a:bodyPr lIns="0" tIns="0" rIns="0" bIns="0" rtlCol="0" anchor="t">
              <a:spAutoFit/>
            </a:bodyPr>
            <a:lstStyle/>
            <a:p>
              <a:pPr marL="0" lvl="0" indent="0">
                <a:lnSpc>
                  <a:spcPts val="3707"/>
                </a:lnSpc>
              </a:pPr>
              <a:r>
                <a:rPr lang="en-US" sz="2851" spc="57">
                  <a:solidFill>
                    <a:srgbClr val="4C7031"/>
                  </a:solidFill>
                  <a:latin typeface="Now Medium"/>
                </a:rPr>
                <a:t>Leadership</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BE6029-7832-BD09-A40D-8F6A699A89D3}"/>
              </a:ext>
            </a:extLst>
          </p:cNvPr>
          <p:cNvSpPr>
            <a:spLocks noGrp="1"/>
          </p:cNvSpPr>
          <p:nvPr>
            <p:ph type="sldNum" sz="quarter" idx="4"/>
          </p:nvPr>
        </p:nvSpPr>
        <p:spPr/>
        <p:txBody>
          <a:bodyPr/>
          <a:lstStyle/>
          <a:p>
            <a:fld id="{23E8AA63-D1AC-41E1-A60B-B3EC7010A9E5}" type="slidenum">
              <a:rPr lang="en-SG" smtClean="0"/>
              <a:t>29</a:t>
            </a:fld>
            <a:endParaRPr lang="en-SG"/>
          </a:p>
        </p:txBody>
      </p:sp>
      <p:sp>
        <p:nvSpPr>
          <p:cNvPr id="8" name="TextBox 7">
            <a:extLst>
              <a:ext uri="{FF2B5EF4-FFF2-40B4-BE49-F238E27FC236}">
                <a16:creationId xmlns:a16="http://schemas.microsoft.com/office/drawing/2014/main" id="{45F507C9-33E0-B4B8-0A6D-AB8EE8F5F291}"/>
              </a:ext>
            </a:extLst>
          </p:cNvPr>
          <p:cNvSpPr txBox="1"/>
          <p:nvPr/>
        </p:nvSpPr>
        <p:spPr>
          <a:xfrm>
            <a:off x="2308578" y="8506065"/>
            <a:ext cx="14295206" cy="88857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437" spc="48">
                <a:solidFill>
                  <a:srgbClr val="4C7031"/>
                </a:solidFill>
                <a:latin typeface="Now"/>
              </a:rPr>
              <a:t>SBGs to identify 2 promising breakthroughs and personally supervise the progress. </a:t>
            </a:r>
          </a:p>
          <a:p>
            <a:r>
              <a:rPr lang="en-US" sz="2437" spc="48">
                <a:solidFill>
                  <a:srgbClr val="4C7031"/>
                </a:solidFill>
                <a:latin typeface="Now"/>
              </a:rPr>
              <a:t>Hence inspiring, motivating the team to change and achieve the breakthroughs. </a:t>
            </a:r>
          </a:p>
        </p:txBody>
      </p:sp>
      <p:pic>
        <p:nvPicPr>
          <p:cNvPr id="10" name="Picture 9" descr="A diagram of a growth and career progression&#10;&#10;Description automatically generated">
            <a:extLst>
              <a:ext uri="{FF2B5EF4-FFF2-40B4-BE49-F238E27FC236}">
                <a16:creationId xmlns:a16="http://schemas.microsoft.com/office/drawing/2014/main" id="{59DDD046-F970-E13D-B6B4-6B609E711228}"/>
              </a:ext>
            </a:extLst>
          </p:cNvPr>
          <p:cNvPicPr>
            <a:picLocks noChangeAspect="1"/>
          </p:cNvPicPr>
          <p:nvPr/>
        </p:nvPicPr>
        <p:blipFill>
          <a:blip r:embed="rId3"/>
          <a:stretch>
            <a:fillRect/>
          </a:stretch>
        </p:blipFill>
        <p:spPr>
          <a:xfrm>
            <a:off x="2465798" y="1435172"/>
            <a:ext cx="13356405" cy="7236861"/>
          </a:xfrm>
          <a:prstGeom prst="rect">
            <a:avLst/>
          </a:prstGeom>
        </p:spPr>
      </p:pic>
      <p:sp>
        <p:nvSpPr>
          <p:cNvPr id="3" name="Freeform 2">
            <a:extLst>
              <a:ext uri="{FF2B5EF4-FFF2-40B4-BE49-F238E27FC236}">
                <a16:creationId xmlns:a16="http://schemas.microsoft.com/office/drawing/2014/main" id="{9D02BDA5-FC0B-86C8-FD9F-702F28CAC016}"/>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4"/>
            <a:stretch>
              <a:fillRect/>
            </a:stretch>
          </a:blipFill>
        </p:spPr>
        <p:txBody>
          <a:bodyPr/>
          <a:lstStyle/>
          <a:p>
            <a:endParaRPr lang="en-SG"/>
          </a:p>
        </p:txBody>
      </p:sp>
      <p:sp>
        <p:nvSpPr>
          <p:cNvPr id="5" name="TextBox 4">
            <a:extLst>
              <a:ext uri="{FF2B5EF4-FFF2-40B4-BE49-F238E27FC236}">
                <a16:creationId xmlns:a16="http://schemas.microsoft.com/office/drawing/2014/main" id="{C30FFFCE-EB8E-3A41-A5F2-D7ED76EBF1EE}"/>
              </a:ext>
            </a:extLst>
          </p:cNvPr>
          <p:cNvSpPr txBox="1"/>
          <p:nvPr/>
        </p:nvSpPr>
        <p:spPr>
          <a:xfrm>
            <a:off x="1028700" y="591099"/>
            <a:ext cx="9637031" cy="1228675"/>
          </a:xfrm>
          <a:prstGeom prst="rect">
            <a:avLst/>
          </a:prstGeom>
        </p:spPr>
        <p:txBody>
          <a:bodyPr lIns="0" tIns="0" rIns="0" bIns="0" rtlCol="0" anchor="t">
            <a:spAutoFit/>
          </a:bodyPr>
          <a:lstStyle/>
          <a:p>
            <a:pPr marL="0" lvl="0" indent="0">
              <a:lnSpc>
                <a:spcPts val="9600"/>
              </a:lnSpc>
            </a:pPr>
            <a:r>
              <a:rPr lang="en-US" sz="8000" spc="-200">
                <a:solidFill>
                  <a:srgbClr val="4C7031"/>
                </a:solidFill>
                <a:latin typeface="Ovo"/>
              </a:rPr>
              <a:t>Intrinsic Motivation</a:t>
            </a:r>
          </a:p>
        </p:txBody>
      </p:sp>
    </p:spTree>
    <p:extLst>
      <p:ext uri="{BB962C8B-B14F-4D97-AF65-F5344CB8AC3E}">
        <p14:creationId xmlns:p14="http://schemas.microsoft.com/office/powerpoint/2010/main" val="2405224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800000">
            <a:off x="10705167" y="3312899"/>
            <a:ext cx="3016438" cy="346937"/>
          </a:xfrm>
          <a:custGeom>
            <a:avLst/>
            <a:gdLst/>
            <a:ahLst/>
            <a:cxnLst/>
            <a:rect l="l" t="t" r="r" b="b"/>
            <a:pathLst>
              <a:path w="4021917" h="462583">
                <a:moveTo>
                  <a:pt x="0" y="0"/>
                </a:moveTo>
                <a:lnTo>
                  <a:pt x="4021917" y="0"/>
                </a:lnTo>
                <a:lnTo>
                  <a:pt x="4021917" y="462583"/>
                </a:lnTo>
                <a:lnTo>
                  <a:pt x="0" y="462583"/>
                </a:lnTo>
                <a:lnTo>
                  <a:pt x="0" y="0"/>
                </a:lnTo>
                <a:close/>
              </a:path>
            </a:pathLst>
          </a:custGeom>
          <a:blipFill>
            <a:blip r:embed="rId3">
              <a:alphaModFix amt="72000"/>
            </a:blip>
            <a:stretch>
              <a:fillRect b="-149966"/>
            </a:stretch>
          </a:blipFill>
        </p:spPr>
        <p:txBody>
          <a:bodyPr/>
          <a:lstStyle/>
          <a:p>
            <a:endParaRPr lang="en-SG"/>
          </a:p>
        </p:txBody>
      </p:sp>
      <p:grpSp>
        <p:nvGrpSpPr>
          <p:cNvPr id="4" name="Group 4"/>
          <p:cNvGrpSpPr/>
          <p:nvPr/>
        </p:nvGrpSpPr>
        <p:grpSpPr>
          <a:xfrm>
            <a:off x="10696539" y="1786293"/>
            <a:ext cx="3016438" cy="1873543"/>
            <a:chOff x="0" y="0"/>
            <a:chExt cx="3003701" cy="1865631"/>
          </a:xfrm>
        </p:grpSpPr>
        <p:sp>
          <p:nvSpPr>
            <p:cNvPr id="5" name="Freeform 5"/>
            <p:cNvSpPr/>
            <p:nvPr/>
          </p:nvSpPr>
          <p:spPr>
            <a:xfrm>
              <a:off x="0" y="0"/>
              <a:ext cx="3003701" cy="1865631"/>
            </a:xfrm>
            <a:custGeom>
              <a:avLst/>
              <a:gdLst/>
              <a:ahLst/>
              <a:cxnLst/>
              <a:rect l="l" t="t" r="r" b="b"/>
              <a:pathLst>
                <a:path w="3003701" h="1865631">
                  <a:moveTo>
                    <a:pt x="82130" y="0"/>
                  </a:moveTo>
                  <a:lnTo>
                    <a:pt x="2921570" y="0"/>
                  </a:lnTo>
                  <a:cubicBezTo>
                    <a:pt x="2943353" y="0"/>
                    <a:pt x="2964243" y="8653"/>
                    <a:pt x="2979645" y="24055"/>
                  </a:cubicBezTo>
                  <a:cubicBezTo>
                    <a:pt x="2995048" y="39458"/>
                    <a:pt x="3003701" y="60348"/>
                    <a:pt x="3003701" y="82130"/>
                  </a:cubicBezTo>
                  <a:lnTo>
                    <a:pt x="3003701" y="1783501"/>
                  </a:lnTo>
                  <a:cubicBezTo>
                    <a:pt x="3003701" y="1805283"/>
                    <a:pt x="2995048" y="1826174"/>
                    <a:pt x="2979645" y="1841576"/>
                  </a:cubicBezTo>
                  <a:cubicBezTo>
                    <a:pt x="2964243" y="1856979"/>
                    <a:pt x="2943353" y="1865631"/>
                    <a:pt x="2921570" y="1865631"/>
                  </a:cubicBezTo>
                  <a:lnTo>
                    <a:pt x="82130" y="1865631"/>
                  </a:lnTo>
                  <a:cubicBezTo>
                    <a:pt x="36771" y="1865631"/>
                    <a:pt x="0" y="1828860"/>
                    <a:pt x="0" y="1783501"/>
                  </a:cubicBezTo>
                  <a:lnTo>
                    <a:pt x="0" y="82130"/>
                  </a:lnTo>
                  <a:cubicBezTo>
                    <a:pt x="0" y="60348"/>
                    <a:pt x="8653" y="39458"/>
                    <a:pt x="24055" y="24055"/>
                  </a:cubicBezTo>
                  <a:cubicBezTo>
                    <a:pt x="39458" y="8653"/>
                    <a:pt x="60348" y="0"/>
                    <a:pt x="82130" y="0"/>
                  </a:cubicBezTo>
                  <a:close/>
                </a:path>
              </a:pathLst>
            </a:custGeom>
            <a:solidFill>
              <a:srgbClr val="FBE698"/>
            </a:solidFill>
            <a:ln w="104775" cap="rnd">
              <a:solidFill>
                <a:srgbClr val="F8B27C"/>
              </a:solidFill>
              <a:prstDash val="solid"/>
              <a:round/>
            </a:ln>
          </p:spPr>
          <p:txBody>
            <a:bodyPr/>
            <a:lstStyle/>
            <a:p>
              <a:endParaRPr lang="en-SG"/>
            </a:p>
          </p:txBody>
        </p:sp>
        <p:sp>
          <p:nvSpPr>
            <p:cNvPr id="6" name="TextBox 6"/>
            <p:cNvSpPr txBox="1"/>
            <p:nvPr/>
          </p:nvSpPr>
          <p:spPr>
            <a:xfrm>
              <a:off x="0" y="-85725"/>
              <a:ext cx="3003701" cy="1951356"/>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7" name="Freeform 7"/>
          <p:cNvSpPr/>
          <p:nvPr/>
        </p:nvSpPr>
        <p:spPr>
          <a:xfrm>
            <a:off x="11586948" y="1210199"/>
            <a:ext cx="1252876" cy="1449934"/>
          </a:xfrm>
          <a:custGeom>
            <a:avLst/>
            <a:gdLst/>
            <a:ahLst/>
            <a:cxnLst/>
            <a:rect l="l" t="t" r="r" b="b"/>
            <a:pathLst>
              <a:path w="1670502" h="1933246">
                <a:moveTo>
                  <a:pt x="0" y="0"/>
                </a:moveTo>
                <a:lnTo>
                  <a:pt x="1670501" y="0"/>
                </a:lnTo>
                <a:lnTo>
                  <a:pt x="1670501" y="1933246"/>
                </a:lnTo>
                <a:lnTo>
                  <a:pt x="0" y="193324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SG"/>
          </a:p>
        </p:txBody>
      </p:sp>
      <p:sp>
        <p:nvSpPr>
          <p:cNvPr id="8" name="Freeform 8"/>
          <p:cNvSpPr/>
          <p:nvPr/>
        </p:nvSpPr>
        <p:spPr>
          <a:xfrm>
            <a:off x="11851192" y="1405635"/>
            <a:ext cx="724387" cy="715332"/>
          </a:xfrm>
          <a:custGeom>
            <a:avLst/>
            <a:gdLst/>
            <a:ahLst/>
            <a:cxnLst/>
            <a:rect l="l" t="t" r="r" b="b"/>
            <a:pathLst>
              <a:path w="965849" h="953776">
                <a:moveTo>
                  <a:pt x="0" y="0"/>
                </a:moveTo>
                <a:lnTo>
                  <a:pt x="965848" y="0"/>
                </a:lnTo>
                <a:lnTo>
                  <a:pt x="965848" y="953776"/>
                </a:lnTo>
                <a:lnTo>
                  <a:pt x="0" y="9537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SG"/>
          </a:p>
        </p:txBody>
      </p:sp>
      <p:sp>
        <p:nvSpPr>
          <p:cNvPr id="9" name="TextBox 9"/>
          <p:cNvSpPr txBox="1"/>
          <p:nvPr/>
        </p:nvSpPr>
        <p:spPr>
          <a:xfrm>
            <a:off x="10967434" y="2703210"/>
            <a:ext cx="2421076" cy="853249"/>
          </a:xfrm>
          <a:prstGeom prst="rect">
            <a:avLst/>
          </a:prstGeom>
        </p:spPr>
        <p:txBody>
          <a:bodyPr lIns="0" tIns="0" rIns="0" bIns="0" rtlCol="0" anchor="t">
            <a:spAutoFit/>
          </a:bodyPr>
          <a:lstStyle/>
          <a:p>
            <a:pPr algn="ctr">
              <a:lnSpc>
                <a:spcPts val="2304"/>
              </a:lnSpc>
            </a:pPr>
            <a:r>
              <a:rPr lang="en-US" sz="1800" spc="44">
                <a:solidFill>
                  <a:srgbClr val="763C00"/>
                </a:solidFill>
                <a:latin typeface="Now Bold"/>
              </a:rPr>
              <a:t>Improved Data Visibility &amp;</a:t>
            </a:r>
          </a:p>
          <a:p>
            <a:pPr marL="0" lvl="0" indent="0" algn="ctr">
              <a:lnSpc>
                <a:spcPts val="2304"/>
              </a:lnSpc>
              <a:spcBef>
                <a:spcPct val="0"/>
              </a:spcBef>
            </a:pPr>
            <a:r>
              <a:rPr lang="en-US" sz="1800" spc="44">
                <a:solidFill>
                  <a:srgbClr val="763C00"/>
                </a:solidFill>
                <a:latin typeface="Now Bold"/>
              </a:rPr>
              <a:t>Decision-Making</a:t>
            </a:r>
          </a:p>
        </p:txBody>
      </p:sp>
      <p:grpSp>
        <p:nvGrpSpPr>
          <p:cNvPr id="10" name="Group 10"/>
          <p:cNvGrpSpPr/>
          <p:nvPr/>
        </p:nvGrpSpPr>
        <p:grpSpPr>
          <a:xfrm>
            <a:off x="7087209" y="1786293"/>
            <a:ext cx="3049757" cy="1873543"/>
            <a:chOff x="0" y="0"/>
            <a:chExt cx="3003701" cy="1845249"/>
          </a:xfrm>
        </p:grpSpPr>
        <p:sp>
          <p:nvSpPr>
            <p:cNvPr id="11" name="Freeform 11"/>
            <p:cNvSpPr/>
            <p:nvPr/>
          </p:nvSpPr>
          <p:spPr>
            <a:xfrm>
              <a:off x="0" y="0"/>
              <a:ext cx="3003701" cy="1845249"/>
            </a:xfrm>
            <a:custGeom>
              <a:avLst/>
              <a:gdLst/>
              <a:ahLst/>
              <a:cxnLst/>
              <a:rect l="l" t="t" r="r" b="b"/>
              <a:pathLst>
                <a:path w="3003701" h="1845249">
                  <a:moveTo>
                    <a:pt x="81233" y="0"/>
                  </a:moveTo>
                  <a:lnTo>
                    <a:pt x="2922468" y="0"/>
                  </a:lnTo>
                  <a:cubicBezTo>
                    <a:pt x="2944012" y="0"/>
                    <a:pt x="2964674" y="8558"/>
                    <a:pt x="2979908" y="23793"/>
                  </a:cubicBezTo>
                  <a:cubicBezTo>
                    <a:pt x="2995142" y="39027"/>
                    <a:pt x="3003701" y="59689"/>
                    <a:pt x="3003701" y="81233"/>
                  </a:cubicBezTo>
                  <a:lnTo>
                    <a:pt x="3003701" y="1764016"/>
                  </a:lnTo>
                  <a:cubicBezTo>
                    <a:pt x="3003701" y="1808880"/>
                    <a:pt x="2967331" y="1845249"/>
                    <a:pt x="2922468" y="1845249"/>
                  </a:cubicBezTo>
                  <a:lnTo>
                    <a:pt x="81233" y="1845249"/>
                  </a:lnTo>
                  <a:cubicBezTo>
                    <a:pt x="59689" y="1845249"/>
                    <a:pt x="39027" y="1836691"/>
                    <a:pt x="23793" y="1821456"/>
                  </a:cubicBezTo>
                  <a:cubicBezTo>
                    <a:pt x="8558" y="1806222"/>
                    <a:pt x="0" y="1785560"/>
                    <a:pt x="0" y="1764016"/>
                  </a:cubicBezTo>
                  <a:lnTo>
                    <a:pt x="0" y="81233"/>
                  </a:lnTo>
                  <a:cubicBezTo>
                    <a:pt x="0" y="59689"/>
                    <a:pt x="8558" y="39027"/>
                    <a:pt x="23793" y="23793"/>
                  </a:cubicBezTo>
                  <a:cubicBezTo>
                    <a:pt x="39027" y="8558"/>
                    <a:pt x="59689" y="0"/>
                    <a:pt x="81233" y="0"/>
                  </a:cubicBezTo>
                  <a:close/>
                </a:path>
              </a:pathLst>
            </a:custGeom>
            <a:solidFill>
              <a:srgbClr val="FBE698"/>
            </a:solidFill>
            <a:ln w="104775" cap="rnd">
              <a:solidFill>
                <a:srgbClr val="63B1DB"/>
              </a:solidFill>
              <a:prstDash val="solid"/>
              <a:round/>
            </a:ln>
          </p:spPr>
          <p:txBody>
            <a:bodyPr/>
            <a:lstStyle/>
            <a:p>
              <a:endParaRPr lang="en-SG"/>
            </a:p>
          </p:txBody>
        </p:sp>
        <p:sp>
          <p:nvSpPr>
            <p:cNvPr id="12" name="TextBox 12"/>
            <p:cNvSpPr txBox="1"/>
            <p:nvPr/>
          </p:nvSpPr>
          <p:spPr>
            <a:xfrm>
              <a:off x="0" y="-85725"/>
              <a:ext cx="3003701" cy="1930974"/>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3" name="Freeform 13"/>
          <p:cNvSpPr/>
          <p:nvPr/>
        </p:nvSpPr>
        <p:spPr>
          <a:xfrm>
            <a:off x="7977618" y="1210199"/>
            <a:ext cx="1252876" cy="1449934"/>
          </a:xfrm>
          <a:custGeom>
            <a:avLst/>
            <a:gdLst/>
            <a:ahLst/>
            <a:cxnLst/>
            <a:rect l="l" t="t" r="r" b="b"/>
            <a:pathLst>
              <a:path w="1670502" h="1933246">
                <a:moveTo>
                  <a:pt x="0" y="0"/>
                </a:moveTo>
                <a:lnTo>
                  <a:pt x="1670502" y="0"/>
                </a:lnTo>
                <a:lnTo>
                  <a:pt x="1670502" y="1933246"/>
                </a:lnTo>
                <a:lnTo>
                  <a:pt x="0" y="193324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SG"/>
          </a:p>
        </p:txBody>
      </p:sp>
      <p:sp>
        <p:nvSpPr>
          <p:cNvPr id="14" name="Freeform 14"/>
          <p:cNvSpPr/>
          <p:nvPr/>
        </p:nvSpPr>
        <p:spPr>
          <a:xfrm>
            <a:off x="8216395" y="1493803"/>
            <a:ext cx="775322" cy="727834"/>
          </a:xfrm>
          <a:custGeom>
            <a:avLst/>
            <a:gdLst/>
            <a:ahLst/>
            <a:cxnLst/>
            <a:rect l="l" t="t" r="r" b="b"/>
            <a:pathLst>
              <a:path w="1033763" h="970445">
                <a:moveTo>
                  <a:pt x="0" y="0"/>
                </a:moveTo>
                <a:lnTo>
                  <a:pt x="1033763" y="0"/>
                </a:lnTo>
                <a:lnTo>
                  <a:pt x="1033763" y="970445"/>
                </a:lnTo>
                <a:lnTo>
                  <a:pt x="0" y="97044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SG"/>
          </a:p>
        </p:txBody>
      </p:sp>
      <p:sp>
        <p:nvSpPr>
          <p:cNvPr id="15" name="TextBox 15"/>
          <p:cNvSpPr txBox="1"/>
          <p:nvPr/>
        </p:nvSpPr>
        <p:spPr>
          <a:xfrm>
            <a:off x="7629247" y="2790064"/>
            <a:ext cx="1965681" cy="567499"/>
          </a:xfrm>
          <a:prstGeom prst="rect">
            <a:avLst/>
          </a:prstGeom>
        </p:spPr>
        <p:txBody>
          <a:bodyPr lIns="0" tIns="0" rIns="0" bIns="0" rtlCol="0" anchor="t">
            <a:spAutoFit/>
          </a:bodyPr>
          <a:lstStyle/>
          <a:p>
            <a:pPr algn="ctr">
              <a:lnSpc>
                <a:spcPts val="2304"/>
              </a:lnSpc>
            </a:pPr>
            <a:r>
              <a:rPr lang="en-US" sz="1800" spc="44">
                <a:solidFill>
                  <a:srgbClr val="763C00"/>
                </a:solidFill>
                <a:latin typeface="Now Bold"/>
              </a:rPr>
              <a:t>Customer</a:t>
            </a:r>
          </a:p>
          <a:p>
            <a:pPr marL="0" lvl="0" indent="0" algn="ctr">
              <a:lnSpc>
                <a:spcPts val="2304"/>
              </a:lnSpc>
              <a:spcBef>
                <a:spcPct val="0"/>
              </a:spcBef>
            </a:pPr>
            <a:r>
              <a:rPr lang="en-US" sz="1800" spc="44">
                <a:solidFill>
                  <a:srgbClr val="763C00"/>
                </a:solidFill>
                <a:latin typeface="Now Bold"/>
              </a:rPr>
              <a:t>Intimacy</a:t>
            </a:r>
          </a:p>
        </p:txBody>
      </p:sp>
      <p:grpSp>
        <p:nvGrpSpPr>
          <p:cNvPr id="16" name="Group 16"/>
          <p:cNvGrpSpPr/>
          <p:nvPr/>
        </p:nvGrpSpPr>
        <p:grpSpPr>
          <a:xfrm>
            <a:off x="14293105" y="1786293"/>
            <a:ext cx="3049757" cy="1873543"/>
            <a:chOff x="0" y="0"/>
            <a:chExt cx="3003701" cy="1845249"/>
          </a:xfrm>
        </p:grpSpPr>
        <p:sp>
          <p:nvSpPr>
            <p:cNvPr id="17" name="Freeform 17"/>
            <p:cNvSpPr/>
            <p:nvPr/>
          </p:nvSpPr>
          <p:spPr>
            <a:xfrm>
              <a:off x="0" y="0"/>
              <a:ext cx="3003701" cy="1845249"/>
            </a:xfrm>
            <a:custGeom>
              <a:avLst/>
              <a:gdLst/>
              <a:ahLst/>
              <a:cxnLst/>
              <a:rect l="l" t="t" r="r" b="b"/>
              <a:pathLst>
                <a:path w="3003701" h="1845249">
                  <a:moveTo>
                    <a:pt x="81233" y="0"/>
                  </a:moveTo>
                  <a:lnTo>
                    <a:pt x="2922468" y="0"/>
                  </a:lnTo>
                  <a:cubicBezTo>
                    <a:pt x="2944012" y="0"/>
                    <a:pt x="2964674" y="8558"/>
                    <a:pt x="2979908" y="23793"/>
                  </a:cubicBezTo>
                  <a:cubicBezTo>
                    <a:pt x="2995142" y="39027"/>
                    <a:pt x="3003701" y="59689"/>
                    <a:pt x="3003701" y="81233"/>
                  </a:cubicBezTo>
                  <a:lnTo>
                    <a:pt x="3003701" y="1764016"/>
                  </a:lnTo>
                  <a:cubicBezTo>
                    <a:pt x="3003701" y="1808880"/>
                    <a:pt x="2967331" y="1845249"/>
                    <a:pt x="2922468" y="1845249"/>
                  </a:cubicBezTo>
                  <a:lnTo>
                    <a:pt x="81233" y="1845249"/>
                  </a:lnTo>
                  <a:cubicBezTo>
                    <a:pt x="59689" y="1845249"/>
                    <a:pt x="39027" y="1836691"/>
                    <a:pt x="23793" y="1821456"/>
                  </a:cubicBezTo>
                  <a:cubicBezTo>
                    <a:pt x="8558" y="1806222"/>
                    <a:pt x="0" y="1785560"/>
                    <a:pt x="0" y="1764016"/>
                  </a:cubicBezTo>
                  <a:lnTo>
                    <a:pt x="0" y="81233"/>
                  </a:lnTo>
                  <a:cubicBezTo>
                    <a:pt x="0" y="59689"/>
                    <a:pt x="8558" y="39027"/>
                    <a:pt x="23793" y="23793"/>
                  </a:cubicBezTo>
                  <a:cubicBezTo>
                    <a:pt x="39027" y="8558"/>
                    <a:pt x="59689" y="0"/>
                    <a:pt x="81233" y="0"/>
                  </a:cubicBezTo>
                  <a:close/>
                </a:path>
              </a:pathLst>
            </a:custGeom>
            <a:solidFill>
              <a:srgbClr val="FBE698"/>
            </a:solidFill>
            <a:ln w="104775" cap="rnd">
              <a:solidFill>
                <a:srgbClr val="FF8379"/>
              </a:solidFill>
              <a:prstDash val="solid"/>
              <a:round/>
            </a:ln>
          </p:spPr>
          <p:txBody>
            <a:bodyPr/>
            <a:lstStyle/>
            <a:p>
              <a:endParaRPr lang="en-SG"/>
            </a:p>
          </p:txBody>
        </p:sp>
        <p:sp>
          <p:nvSpPr>
            <p:cNvPr id="18" name="TextBox 18"/>
            <p:cNvSpPr txBox="1"/>
            <p:nvPr/>
          </p:nvSpPr>
          <p:spPr>
            <a:xfrm>
              <a:off x="0" y="-85725"/>
              <a:ext cx="3003701" cy="1930974"/>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9" name="Freeform 19"/>
          <p:cNvSpPr/>
          <p:nvPr/>
        </p:nvSpPr>
        <p:spPr>
          <a:xfrm>
            <a:off x="15183514" y="1210199"/>
            <a:ext cx="1252876" cy="1449934"/>
          </a:xfrm>
          <a:custGeom>
            <a:avLst/>
            <a:gdLst/>
            <a:ahLst/>
            <a:cxnLst/>
            <a:rect l="l" t="t" r="r" b="b"/>
            <a:pathLst>
              <a:path w="1670502" h="1933246">
                <a:moveTo>
                  <a:pt x="0" y="0"/>
                </a:moveTo>
                <a:lnTo>
                  <a:pt x="1670502" y="0"/>
                </a:lnTo>
                <a:lnTo>
                  <a:pt x="1670502" y="1933246"/>
                </a:lnTo>
                <a:lnTo>
                  <a:pt x="0" y="1933246"/>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SG"/>
          </a:p>
        </p:txBody>
      </p:sp>
      <p:sp>
        <p:nvSpPr>
          <p:cNvPr id="20" name="Freeform 20"/>
          <p:cNvSpPr/>
          <p:nvPr/>
        </p:nvSpPr>
        <p:spPr>
          <a:xfrm>
            <a:off x="15454024" y="1305511"/>
            <a:ext cx="748535" cy="748535"/>
          </a:xfrm>
          <a:custGeom>
            <a:avLst/>
            <a:gdLst/>
            <a:ahLst/>
            <a:cxnLst/>
            <a:rect l="l" t="t" r="r" b="b"/>
            <a:pathLst>
              <a:path w="998047" h="998047">
                <a:moveTo>
                  <a:pt x="0" y="0"/>
                </a:moveTo>
                <a:lnTo>
                  <a:pt x="998047" y="0"/>
                </a:lnTo>
                <a:lnTo>
                  <a:pt x="998047" y="998047"/>
                </a:lnTo>
                <a:lnTo>
                  <a:pt x="0" y="998047"/>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SG"/>
          </a:p>
        </p:txBody>
      </p:sp>
      <p:sp>
        <p:nvSpPr>
          <p:cNvPr id="21" name="TextBox 21"/>
          <p:cNvSpPr txBox="1"/>
          <p:nvPr/>
        </p:nvSpPr>
        <p:spPr>
          <a:xfrm>
            <a:off x="14775727" y="2741649"/>
            <a:ext cx="1965681" cy="567499"/>
          </a:xfrm>
          <a:prstGeom prst="rect">
            <a:avLst/>
          </a:prstGeom>
        </p:spPr>
        <p:txBody>
          <a:bodyPr lIns="0" tIns="0" rIns="0" bIns="0" rtlCol="0" anchor="t">
            <a:spAutoFit/>
          </a:bodyPr>
          <a:lstStyle/>
          <a:p>
            <a:pPr algn="ctr">
              <a:lnSpc>
                <a:spcPts val="2304"/>
              </a:lnSpc>
            </a:pPr>
            <a:r>
              <a:rPr lang="en-US" sz="1800" spc="44">
                <a:solidFill>
                  <a:srgbClr val="763C00"/>
                </a:solidFill>
                <a:latin typeface="Now Bold"/>
              </a:rPr>
              <a:t>Product</a:t>
            </a:r>
          </a:p>
          <a:p>
            <a:pPr marL="0" lvl="0" indent="0" algn="ctr">
              <a:lnSpc>
                <a:spcPts val="2304"/>
              </a:lnSpc>
              <a:spcBef>
                <a:spcPct val="0"/>
              </a:spcBef>
            </a:pPr>
            <a:r>
              <a:rPr lang="en-US" sz="1800" spc="44">
                <a:solidFill>
                  <a:srgbClr val="763C00"/>
                </a:solidFill>
                <a:latin typeface="Now Bold"/>
              </a:rPr>
              <a:t>Leadership</a:t>
            </a:r>
          </a:p>
        </p:txBody>
      </p:sp>
      <p:grpSp>
        <p:nvGrpSpPr>
          <p:cNvPr id="22" name="Group 22"/>
          <p:cNvGrpSpPr/>
          <p:nvPr/>
        </p:nvGrpSpPr>
        <p:grpSpPr>
          <a:xfrm>
            <a:off x="3475477" y="1821592"/>
            <a:ext cx="3049757" cy="1838244"/>
            <a:chOff x="0" y="0"/>
            <a:chExt cx="3003701" cy="1810483"/>
          </a:xfrm>
        </p:grpSpPr>
        <p:sp>
          <p:nvSpPr>
            <p:cNvPr id="23" name="Freeform 23"/>
            <p:cNvSpPr/>
            <p:nvPr/>
          </p:nvSpPr>
          <p:spPr>
            <a:xfrm>
              <a:off x="0" y="0"/>
              <a:ext cx="3003701" cy="1810483"/>
            </a:xfrm>
            <a:custGeom>
              <a:avLst/>
              <a:gdLst/>
              <a:ahLst/>
              <a:cxnLst/>
              <a:rect l="l" t="t" r="r" b="b"/>
              <a:pathLst>
                <a:path w="3003701" h="1810483">
                  <a:moveTo>
                    <a:pt x="81233" y="0"/>
                  </a:moveTo>
                  <a:lnTo>
                    <a:pt x="2922468" y="0"/>
                  </a:lnTo>
                  <a:cubicBezTo>
                    <a:pt x="2944012" y="0"/>
                    <a:pt x="2964674" y="8558"/>
                    <a:pt x="2979908" y="23793"/>
                  </a:cubicBezTo>
                  <a:cubicBezTo>
                    <a:pt x="2995142" y="39027"/>
                    <a:pt x="3003701" y="59689"/>
                    <a:pt x="3003701" y="81233"/>
                  </a:cubicBezTo>
                  <a:lnTo>
                    <a:pt x="3003701" y="1729250"/>
                  </a:lnTo>
                  <a:cubicBezTo>
                    <a:pt x="3003701" y="1750794"/>
                    <a:pt x="2995142" y="1771456"/>
                    <a:pt x="2979908" y="1786690"/>
                  </a:cubicBezTo>
                  <a:cubicBezTo>
                    <a:pt x="2964674" y="1801925"/>
                    <a:pt x="2944012" y="1810483"/>
                    <a:pt x="2922468" y="1810483"/>
                  </a:cubicBezTo>
                  <a:lnTo>
                    <a:pt x="81233" y="1810483"/>
                  </a:lnTo>
                  <a:cubicBezTo>
                    <a:pt x="59689" y="1810483"/>
                    <a:pt x="39027" y="1801925"/>
                    <a:pt x="23793" y="1786690"/>
                  </a:cubicBezTo>
                  <a:cubicBezTo>
                    <a:pt x="8558" y="1771456"/>
                    <a:pt x="0" y="1750794"/>
                    <a:pt x="0" y="1729250"/>
                  </a:cubicBezTo>
                  <a:lnTo>
                    <a:pt x="0" y="81233"/>
                  </a:lnTo>
                  <a:cubicBezTo>
                    <a:pt x="0" y="59689"/>
                    <a:pt x="8558" y="39027"/>
                    <a:pt x="23793" y="23793"/>
                  </a:cubicBezTo>
                  <a:cubicBezTo>
                    <a:pt x="39027" y="8558"/>
                    <a:pt x="59689" y="0"/>
                    <a:pt x="81233" y="0"/>
                  </a:cubicBezTo>
                  <a:close/>
                </a:path>
              </a:pathLst>
            </a:custGeom>
            <a:solidFill>
              <a:srgbClr val="FBE698"/>
            </a:solidFill>
            <a:ln w="104775" cap="rnd">
              <a:solidFill>
                <a:srgbClr val="9397D8"/>
              </a:solidFill>
              <a:prstDash val="solid"/>
              <a:round/>
            </a:ln>
          </p:spPr>
          <p:txBody>
            <a:bodyPr/>
            <a:lstStyle/>
            <a:p>
              <a:endParaRPr lang="en-SG"/>
            </a:p>
          </p:txBody>
        </p:sp>
        <p:sp>
          <p:nvSpPr>
            <p:cNvPr id="24" name="TextBox 24"/>
            <p:cNvSpPr txBox="1"/>
            <p:nvPr/>
          </p:nvSpPr>
          <p:spPr>
            <a:xfrm>
              <a:off x="0" y="-47625"/>
              <a:ext cx="3003701" cy="1858108"/>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5" name="Freeform 25"/>
          <p:cNvSpPr/>
          <p:nvPr/>
        </p:nvSpPr>
        <p:spPr>
          <a:xfrm>
            <a:off x="4338931" y="1096625"/>
            <a:ext cx="1252876" cy="1449934"/>
          </a:xfrm>
          <a:custGeom>
            <a:avLst/>
            <a:gdLst/>
            <a:ahLst/>
            <a:cxnLst/>
            <a:rect l="l" t="t" r="r" b="b"/>
            <a:pathLst>
              <a:path w="1670502" h="1933246">
                <a:moveTo>
                  <a:pt x="0" y="0"/>
                </a:moveTo>
                <a:lnTo>
                  <a:pt x="1670502" y="0"/>
                </a:lnTo>
                <a:lnTo>
                  <a:pt x="1670502" y="1933246"/>
                </a:lnTo>
                <a:lnTo>
                  <a:pt x="0" y="193324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SG"/>
          </a:p>
        </p:txBody>
      </p:sp>
      <p:sp>
        <p:nvSpPr>
          <p:cNvPr id="26" name="Freeform 26"/>
          <p:cNvSpPr/>
          <p:nvPr/>
        </p:nvSpPr>
        <p:spPr>
          <a:xfrm>
            <a:off x="4630218" y="1331525"/>
            <a:ext cx="684733" cy="653608"/>
          </a:xfrm>
          <a:custGeom>
            <a:avLst/>
            <a:gdLst/>
            <a:ahLst/>
            <a:cxnLst/>
            <a:rect l="l" t="t" r="r" b="b"/>
            <a:pathLst>
              <a:path w="912977" h="871478">
                <a:moveTo>
                  <a:pt x="0" y="0"/>
                </a:moveTo>
                <a:lnTo>
                  <a:pt x="912977" y="0"/>
                </a:lnTo>
                <a:lnTo>
                  <a:pt x="912977" y="871477"/>
                </a:lnTo>
                <a:lnTo>
                  <a:pt x="0" y="871477"/>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SG"/>
          </a:p>
        </p:txBody>
      </p:sp>
      <p:sp>
        <p:nvSpPr>
          <p:cNvPr id="27" name="TextBox 27"/>
          <p:cNvSpPr txBox="1"/>
          <p:nvPr/>
        </p:nvSpPr>
        <p:spPr>
          <a:xfrm>
            <a:off x="4017515" y="2748795"/>
            <a:ext cx="1965681" cy="567499"/>
          </a:xfrm>
          <a:prstGeom prst="rect">
            <a:avLst/>
          </a:prstGeom>
        </p:spPr>
        <p:txBody>
          <a:bodyPr lIns="0" tIns="0" rIns="0" bIns="0" rtlCol="0" anchor="t">
            <a:spAutoFit/>
          </a:bodyPr>
          <a:lstStyle/>
          <a:p>
            <a:pPr algn="ctr">
              <a:lnSpc>
                <a:spcPts val="2304"/>
              </a:lnSpc>
            </a:pPr>
            <a:r>
              <a:rPr lang="en-US" sz="1800" spc="44">
                <a:solidFill>
                  <a:srgbClr val="763C00"/>
                </a:solidFill>
                <a:latin typeface="Now Bold"/>
              </a:rPr>
              <a:t>Operational</a:t>
            </a:r>
          </a:p>
          <a:p>
            <a:pPr marL="0" lvl="0" indent="0" algn="ctr">
              <a:lnSpc>
                <a:spcPts val="2304"/>
              </a:lnSpc>
              <a:spcBef>
                <a:spcPct val="0"/>
              </a:spcBef>
            </a:pPr>
            <a:r>
              <a:rPr lang="en-US" sz="1800" spc="44">
                <a:solidFill>
                  <a:srgbClr val="763C00"/>
                </a:solidFill>
                <a:latin typeface="Now Bold"/>
              </a:rPr>
              <a:t>Excellence</a:t>
            </a:r>
          </a:p>
        </p:txBody>
      </p:sp>
      <p:grpSp>
        <p:nvGrpSpPr>
          <p:cNvPr id="28" name="Group 28"/>
          <p:cNvGrpSpPr/>
          <p:nvPr/>
        </p:nvGrpSpPr>
        <p:grpSpPr>
          <a:xfrm>
            <a:off x="3475477" y="3881154"/>
            <a:ext cx="3061045" cy="3086100"/>
            <a:chOff x="0" y="0"/>
            <a:chExt cx="792094" cy="798577"/>
          </a:xfrm>
        </p:grpSpPr>
        <p:sp>
          <p:nvSpPr>
            <p:cNvPr id="29" name="Freeform 29"/>
            <p:cNvSpPr/>
            <p:nvPr/>
          </p:nvSpPr>
          <p:spPr>
            <a:xfrm>
              <a:off x="0" y="0"/>
              <a:ext cx="792094" cy="798577"/>
            </a:xfrm>
            <a:custGeom>
              <a:avLst/>
              <a:gdLst/>
              <a:ahLst/>
              <a:cxnLst/>
              <a:rect l="l" t="t" r="r" b="b"/>
              <a:pathLst>
                <a:path w="792094" h="798577">
                  <a:moveTo>
                    <a:pt x="792094" y="0"/>
                  </a:moveTo>
                  <a:lnTo>
                    <a:pt x="792094" y="684277"/>
                  </a:lnTo>
                  <a:lnTo>
                    <a:pt x="396047" y="798577"/>
                  </a:lnTo>
                  <a:lnTo>
                    <a:pt x="0" y="684277"/>
                  </a:lnTo>
                  <a:lnTo>
                    <a:pt x="0" y="0"/>
                  </a:lnTo>
                  <a:lnTo>
                    <a:pt x="792094" y="0"/>
                  </a:lnTo>
                  <a:close/>
                </a:path>
              </a:pathLst>
            </a:custGeom>
            <a:solidFill>
              <a:srgbClr val="F2E982"/>
            </a:solidFill>
          </p:spPr>
          <p:txBody>
            <a:bodyPr/>
            <a:lstStyle/>
            <a:p>
              <a:endParaRPr lang="en-SG"/>
            </a:p>
          </p:txBody>
        </p:sp>
        <p:sp>
          <p:nvSpPr>
            <p:cNvPr id="30" name="TextBox 30"/>
            <p:cNvSpPr txBox="1"/>
            <p:nvPr/>
          </p:nvSpPr>
          <p:spPr>
            <a:xfrm>
              <a:off x="0" y="-28575"/>
              <a:ext cx="792094" cy="712852"/>
            </a:xfrm>
            <a:prstGeom prst="rect">
              <a:avLst/>
            </a:prstGeom>
          </p:spPr>
          <p:txBody>
            <a:bodyPr lIns="50800" tIns="50800" rIns="50800" bIns="50800" rtlCol="0" anchor="ctr"/>
            <a:lstStyle/>
            <a:p>
              <a:pPr algn="ctr">
                <a:lnSpc>
                  <a:spcPts val="1960"/>
                </a:lnSpc>
              </a:pPr>
              <a:r>
                <a:rPr lang="en-US" sz="1400" spc="28">
                  <a:solidFill>
                    <a:srgbClr val="000000"/>
                  </a:solidFill>
                  <a:latin typeface="Now"/>
                </a:rPr>
                <a:t>Implement automation solutions across all internal operations, aiming for a 30% increase in efficiency within the next two years.</a:t>
              </a:r>
            </a:p>
          </p:txBody>
        </p:sp>
      </p:grpSp>
      <p:grpSp>
        <p:nvGrpSpPr>
          <p:cNvPr id="31" name="Group 31"/>
          <p:cNvGrpSpPr/>
          <p:nvPr/>
        </p:nvGrpSpPr>
        <p:grpSpPr>
          <a:xfrm>
            <a:off x="14335382" y="3689885"/>
            <a:ext cx="3007480" cy="3194596"/>
            <a:chOff x="0" y="-28575"/>
            <a:chExt cx="792094" cy="841375"/>
          </a:xfrm>
        </p:grpSpPr>
        <p:sp>
          <p:nvSpPr>
            <p:cNvPr id="32" name="Freeform 32"/>
            <p:cNvSpPr/>
            <p:nvPr/>
          </p:nvSpPr>
          <p:spPr>
            <a:xfrm>
              <a:off x="0" y="0"/>
              <a:ext cx="792094" cy="812800"/>
            </a:xfrm>
            <a:custGeom>
              <a:avLst/>
              <a:gdLst/>
              <a:ahLst/>
              <a:cxnLst/>
              <a:rect l="l" t="t" r="r" b="b"/>
              <a:pathLst>
                <a:path w="792094" h="812800">
                  <a:moveTo>
                    <a:pt x="792094" y="0"/>
                  </a:moveTo>
                  <a:lnTo>
                    <a:pt x="792094" y="698500"/>
                  </a:lnTo>
                  <a:lnTo>
                    <a:pt x="396047" y="812800"/>
                  </a:lnTo>
                  <a:lnTo>
                    <a:pt x="0" y="698500"/>
                  </a:lnTo>
                  <a:lnTo>
                    <a:pt x="0" y="0"/>
                  </a:lnTo>
                  <a:lnTo>
                    <a:pt x="792094" y="0"/>
                  </a:lnTo>
                  <a:close/>
                </a:path>
              </a:pathLst>
            </a:custGeom>
            <a:solidFill>
              <a:srgbClr val="F2E982"/>
            </a:solidFill>
          </p:spPr>
          <p:txBody>
            <a:bodyPr/>
            <a:lstStyle/>
            <a:p>
              <a:endParaRPr lang="en-SG"/>
            </a:p>
          </p:txBody>
        </p:sp>
        <p:sp>
          <p:nvSpPr>
            <p:cNvPr id="33" name="TextBox 33"/>
            <p:cNvSpPr txBox="1"/>
            <p:nvPr/>
          </p:nvSpPr>
          <p:spPr>
            <a:xfrm>
              <a:off x="0" y="-28575"/>
              <a:ext cx="792094" cy="727075"/>
            </a:xfrm>
            <a:prstGeom prst="rect">
              <a:avLst/>
            </a:prstGeom>
          </p:spPr>
          <p:txBody>
            <a:bodyPr lIns="50800" tIns="50800" rIns="50800" bIns="50800" rtlCol="0" anchor="ctr"/>
            <a:lstStyle/>
            <a:p>
              <a:pPr algn="ctr">
                <a:lnSpc>
                  <a:spcPts val="1960"/>
                </a:lnSpc>
              </a:pPr>
              <a:r>
                <a:rPr lang="en-US" sz="1400" spc="28">
                  <a:solidFill>
                    <a:srgbClr val="000000"/>
                  </a:solidFill>
                  <a:latin typeface="Now"/>
                </a:rPr>
                <a:t>Develop and launch three new innovative automation products tailored to specific B2B market needs within the next 18 months.</a:t>
              </a:r>
            </a:p>
          </p:txBody>
        </p:sp>
      </p:grpSp>
      <p:grpSp>
        <p:nvGrpSpPr>
          <p:cNvPr id="34" name="Group 34"/>
          <p:cNvGrpSpPr/>
          <p:nvPr/>
        </p:nvGrpSpPr>
        <p:grpSpPr>
          <a:xfrm>
            <a:off x="10721944" y="3772658"/>
            <a:ext cx="3007480" cy="3194596"/>
            <a:chOff x="0" y="-28575"/>
            <a:chExt cx="792094" cy="841375"/>
          </a:xfrm>
        </p:grpSpPr>
        <p:sp>
          <p:nvSpPr>
            <p:cNvPr id="35" name="Freeform 35"/>
            <p:cNvSpPr/>
            <p:nvPr/>
          </p:nvSpPr>
          <p:spPr>
            <a:xfrm>
              <a:off x="0" y="0"/>
              <a:ext cx="792094" cy="812800"/>
            </a:xfrm>
            <a:custGeom>
              <a:avLst/>
              <a:gdLst/>
              <a:ahLst/>
              <a:cxnLst/>
              <a:rect l="l" t="t" r="r" b="b"/>
              <a:pathLst>
                <a:path w="792094" h="812800">
                  <a:moveTo>
                    <a:pt x="792094" y="0"/>
                  </a:moveTo>
                  <a:lnTo>
                    <a:pt x="792094" y="698500"/>
                  </a:lnTo>
                  <a:lnTo>
                    <a:pt x="396047" y="812800"/>
                  </a:lnTo>
                  <a:lnTo>
                    <a:pt x="0" y="698500"/>
                  </a:lnTo>
                  <a:lnTo>
                    <a:pt x="0" y="0"/>
                  </a:lnTo>
                  <a:lnTo>
                    <a:pt x="792094" y="0"/>
                  </a:lnTo>
                  <a:close/>
                </a:path>
              </a:pathLst>
            </a:custGeom>
            <a:solidFill>
              <a:srgbClr val="F2E982"/>
            </a:solidFill>
          </p:spPr>
          <p:txBody>
            <a:bodyPr/>
            <a:lstStyle/>
            <a:p>
              <a:endParaRPr lang="en-SG"/>
            </a:p>
          </p:txBody>
        </p:sp>
        <p:sp>
          <p:nvSpPr>
            <p:cNvPr id="36" name="TextBox 36"/>
            <p:cNvSpPr txBox="1"/>
            <p:nvPr/>
          </p:nvSpPr>
          <p:spPr>
            <a:xfrm>
              <a:off x="0" y="-28575"/>
              <a:ext cx="792094" cy="727075"/>
            </a:xfrm>
            <a:prstGeom prst="rect">
              <a:avLst/>
            </a:prstGeom>
          </p:spPr>
          <p:txBody>
            <a:bodyPr lIns="50800" tIns="50800" rIns="50800" bIns="50800" rtlCol="0" anchor="ctr"/>
            <a:lstStyle/>
            <a:p>
              <a:pPr algn="ctr">
                <a:lnSpc>
                  <a:spcPts val="1960"/>
                </a:lnSpc>
              </a:pPr>
              <a:r>
                <a:rPr lang="en-US" sz="1400" spc="28">
                  <a:solidFill>
                    <a:srgbClr val="000000"/>
                  </a:solidFill>
                  <a:latin typeface="Now"/>
                </a:rPr>
                <a:t>Enhance internal digital integration by implementing an integrated Enterprise Resource Planning (ERP) system, achieving 90% system adoption within the next six months.</a:t>
              </a:r>
            </a:p>
          </p:txBody>
        </p:sp>
      </p:grpSp>
      <p:grpSp>
        <p:nvGrpSpPr>
          <p:cNvPr id="37" name="Group 37"/>
          <p:cNvGrpSpPr/>
          <p:nvPr/>
        </p:nvGrpSpPr>
        <p:grpSpPr>
          <a:xfrm>
            <a:off x="7097088" y="3781846"/>
            <a:ext cx="3007480" cy="3194596"/>
            <a:chOff x="0" y="-28575"/>
            <a:chExt cx="792094" cy="841375"/>
          </a:xfrm>
        </p:grpSpPr>
        <p:sp>
          <p:nvSpPr>
            <p:cNvPr id="38" name="Freeform 38"/>
            <p:cNvSpPr/>
            <p:nvPr/>
          </p:nvSpPr>
          <p:spPr>
            <a:xfrm>
              <a:off x="0" y="0"/>
              <a:ext cx="792094" cy="812800"/>
            </a:xfrm>
            <a:custGeom>
              <a:avLst/>
              <a:gdLst/>
              <a:ahLst/>
              <a:cxnLst/>
              <a:rect l="l" t="t" r="r" b="b"/>
              <a:pathLst>
                <a:path w="792094" h="812800">
                  <a:moveTo>
                    <a:pt x="792094" y="0"/>
                  </a:moveTo>
                  <a:lnTo>
                    <a:pt x="792094" y="698500"/>
                  </a:lnTo>
                  <a:lnTo>
                    <a:pt x="396047" y="812800"/>
                  </a:lnTo>
                  <a:lnTo>
                    <a:pt x="0" y="698500"/>
                  </a:lnTo>
                  <a:lnTo>
                    <a:pt x="0" y="0"/>
                  </a:lnTo>
                  <a:lnTo>
                    <a:pt x="792094" y="0"/>
                  </a:lnTo>
                  <a:close/>
                </a:path>
              </a:pathLst>
            </a:custGeom>
            <a:solidFill>
              <a:srgbClr val="F2E982"/>
            </a:solidFill>
          </p:spPr>
          <p:txBody>
            <a:bodyPr/>
            <a:lstStyle/>
            <a:p>
              <a:endParaRPr lang="en-SG"/>
            </a:p>
          </p:txBody>
        </p:sp>
        <p:sp>
          <p:nvSpPr>
            <p:cNvPr id="39" name="TextBox 39"/>
            <p:cNvSpPr txBox="1"/>
            <p:nvPr/>
          </p:nvSpPr>
          <p:spPr>
            <a:xfrm>
              <a:off x="0" y="-28575"/>
              <a:ext cx="792094" cy="727075"/>
            </a:xfrm>
            <a:prstGeom prst="rect">
              <a:avLst/>
            </a:prstGeom>
          </p:spPr>
          <p:txBody>
            <a:bodyPr lIns="50800" tIns="50800" rIns="50800" bIns="50800" rtlCol="0" anchor="ctr"/>
            <a:lstStyle/>
            <a:p>
              <a:pPr algn="ctr">
                <a:lnSpc>
                  <a:spcPts val="1960"/>
                </a:lnSpc>
              </a:pPr>
              <a:r>
                <a:rPr lang="en-US" sz="1400" spc="28">
                  <a:solidFill>
                    <a:srgbClr val="000000"/>
                  </a:solidFill>
                  <a:latin typeface="Now"/>
                </a:rPr>
                <a:t>Improve customer satisfaction by 15% through personalized digital engagement initiatives and streamlined customer service processes within the next year – Digitize Strategic Accounts </a:t>
              </a:r>
              <a:r>
                <a:rPr lang="en-US" sz="1400" spc="28" err="1">
                  <a:solidFill>
                    <a:srgbClr val="000000"/>
                  </a:solidFill>
                  <a:latin typeface="Now"/>
                </a:rPr>
                <a:t>Programme</a:t>
              </a:r>
              <a:r>
                <a:rPr lang="en-US" sz="1400" spc="28">
                  <a:solidFill>
                    <a:srgbClr val="000000"/>
                  </a:solidFill>
                  <a:latin typeface="Now"/>
                </a:rPr>
                <a:t>.</a:t>
              </a:r>
            </a:p>
          </p:txBody>
        </p:sp>
      </p:grpSp>
      <p:grpSp>
        <p:nvGrpSpPr>
          <p:cNvPr id="40" name="Group 40"/>
          <p:cNvGrpSpPr/>
          <p:nvPr/>
        </p:nvGrpSpPr>
        <p:grpSpPr>
          <a:xfrm>
            <a:off x="3032379" y="7292357"/>
            <a:ext cx="1128985" cy="1219803"/>
            <a:chOff x="0" y="0"/>
            <a:chExt cx="1505314" cy="1626405"/>
          </a:xfrm>
        </p:grpSpPr>
        <p:sp>
          <p:nvSpPr>
            <p:cNvPr id="41" name="Freeform 41"/>
            <p:cNvSpPr/>
            <p:nvPr/>
          </p:nvSpPr>
          <p:spPr>
            <a:xfrm>
              <a:off x="237500" y="0"/>
              <a:ext cx="1267814" cy="880555"/>
            </a:xfrm>
            <a:custGeom>
              <a:avLst/>
              <a:gdLst/>
              <a:ahLst/>
              <a:cxnLst/>
              <a:rect l="l" t="t" r="r" b="b"/>
              <a:pathLst>
                <a:path w="1267814" h="880555">
                  <a:moveTo>
                    <a:pt x="0" y="0"/>
                  </a:moveTo>
                  <a:lnTo>
                    <a:pt x="1267814" y="0"/>
                  </a:lnTo>
                  <a:lnTo>
                    <a:pt x="1267814" y="880555"/>
                  </a:lnTo>
                  <a:lnTo>
                    <a:pt x="0" y="88055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SG"/>
            </a:p>
          </p:txBody>
        </p:sp>
        <p:sp>
          <p:nvSpPr>
            <p:cNvPr id="42" name="TextBox 42"/>
            <p:cNvSpPr txBox="1"/>
            <p:nvPr/>
          </p:nvSpPr>
          <p:spPr>
            <a:xfrm>
              <a:off x="0" y="1174629"/>
              <a:ext cx="1505314" cy="451776"/>
            </a:xfrm>
            <a:prstGeom prst="rect">
              <a:avLst/>
            </a:prstGeom>
          </p:spPr>
          <p:txBody>
            <a:bodyPr lIns="0" tIns="0" rIns="0" bIns="0" rtlCol="0" anchor="t">
              <a:spAutoFit/>
            </a:bodyPr>
            <a:lstStyle/>
            <a:p>
              <a:pPr algn="ctr">
                <a:lnSpc>
                  <a:spcPts val="1399"/>
                </a:lnSpc>
              </a:pPr>
              <a:r>
                <a:rPr lang="en-US" sz="999">
                  <a:solidFill>
                    <a:srgbClr val="763C00"/>
                  </a:solidFill>
                  <a:latin typeface="Now"/>
                </a:rPr>
                <a:t>Honeywell Digital </a:t>
              </a:r>
            </a:p>
            <a:p>
              <a:pPr algn="ctr">
                <a:lnSpc>
                  <a:spcPts val="1399"/>
                </a:lnSpc>
              </a:pPr>
              <a:r>
                <a:rPr lang="en-US" sz="999">
                  <a:solidFill>
                    <a:srgbClr val="763C00"/>
                  </a:solidFill>
                  <a:latin typeface="Now"/>
                </a:rPr>
                <a:t>Team</a:t>
              </a:r>
            </a:p>
          </p:txBody>
        </p:sp>
      </p:grpSp>
      <p:grpSp>
        <p:nvGrpSpPr>
          <p:cNvPr id="43" name="Group 43"/>
          <p:cNvGrpSpPr/>
          <p:nvPr/>
        </p:nvGrpSpPr>
        <p:grpSpPr>
          <a:xfrm>
            <a:off x="4330036" y="7292357"/>
            <a:ext cx="946423" cy="1048405"/>
            <a:chOff x="0" y="0"/>
            <a:chExt cx="1261897" cy="1397871"/>
          </a:xfrm>
        </p:grpSpPr>
        <p:sp>
          <p:nvSpPr>
            <p:cNvPr id="44" name="Freeform 44"/>
            <p:cNvSpPr/>
            <p:nvPr/>
          </p:nvSpPr>
          <p:spPr>
            <a:xfrm>
              <a:off x="145441" y="0"/>
              <a:ext cx="1114304" cy="1114304"/>
            </a:xfrm>
            <a:custGeom>
              <a:avLst/>
              <a:gdLst/>
              <a:ahLst/>
              <a:cxnLst/>
              <a:rect l="l" t="t" r="r" b="b"/>
              <a:pathLst>
                <a:path w="1114304" h="1114304">
                  <a:moveTo>
                    <a:pt x="0" y="0"/>
                  </a:moveTo>
                  <a:lnTo>
                    <a:pt x="1114305" y="0"/>
                  </a:lnTo>
                  <a:lnTo>
                    <a:pt x="1114305" y="1114304"/>
                  </a:lnTo>
                  <a:lnTo>
                    <a:pt x="0" y="111430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SG"/>
            </a:p>
          </p:txBody>
        </p:sp>
        <p:sp>
          <p:nvSpPr>
            <p:cNvPr id="45" name="TextBox 45"/>
            <p:cNvSpPr txBox="1"/>
            <p:nvPr/>
          </p:nvSpPr>
          <p:spPr>
            <a:xfrm>
              <a:off x="0" y="1174629"/>
              <a:ext cx="1261897" cy="223242"/>
            </a:xfrm>
            <a:prstGeom prst="rect">
              <a:avLst/>
            </a:prstGeom>
          </p:spPr>
          <p:txBody>
            <a:bodyPr lIns="0" tIns="0" rIns="0" bIns="0" rtlCol="0" anchor="t">
              <a:spAutoFit/>
            </a:bodyPr>
            <a:lstStyle/>
            <a:p>
              <a:pPr algn="ctr">
                <a:lnSpc>
                  <a:spcPts val="1399"/>
                </a:lnSpc>
              </a:pPr>
              <a:r>
                <a:rPr lang="en-US" sz="999">
                  <a:solidFill>
                    <a:srgbClr val="763C00"/>
                  </a:solidFill>
                  <a:latin typeface="Now"/>
                </a:rPr>
                <a:t>Strategic Team</a:t>
              </a:r>
            </a:p>
          </p:txBody>
        </p:sp>
      </p:grpSp>
      <p:grpSp>
        <p:nvGrpSpPr>
          <p:cNvPr id="46" name="Group 46"/>
          <p:cNvGrpSpPr/>
          <p:nvPr/>
        </p:nvGrpSpPr>
        <p:grpSpPr>
          <a:xfrm>
            <a:off x="5419970" y="7285991"/>
            <a:ext cx="1109264" cy="1418829"/>
            <a:chOff x="0" y="0"/>
            <a:chExt cx="1479018" cy="1891774"/>
          </a:xfrm>
        </p:grpSpPr>
        <p:sp>
          <p:nvSpPr>
            <p:cNvPr id="47" name="Freeform 47"/>
            <p:cNvSpPr/>
            <p:nvPr/>
          </p:nvSpPr>
          <p:spPr>
            <a:xfrm>
              <a:off x="0" y="0"/>
              <a:ext cx="1134789" cy="1089397"/>
            </a:xfrm>
            <a:custGeom>
              <a:avLst/>
              <a:gdLst/>
              <a:ahLst/>
              <a:cxnLst/>
              <a:rect l="l" t="t" r="r" b="b"/>
              <a:pathLst>
                <a:path w="1134789" h="1089397">
                  <a:moveTo>
                    <a:pt x="0" y="0"/>
                  </a:moveTo>
                  <a:lnTo>
                    <a:pt x="1134789" y="0"/>
                  </a:lnTo>
                  <a:lnTo>
                    <a:pt x="1134789" y="1089397"/>
                  </a:lnTo>
                  <a:lnTo>
                    <a:pt x="0" y="108939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SG"/>
            </a:p>
          </p:txBody>
        </p:sp>
        <p:sp>
          <p:nvSpPr>
            <p:cNvPr id="48" name="TextBox 48"/>
            <p:cNvSpPr txBox="1"/>
            <p:nvPr/>
          </p:nvSpPr>
          <p:spPr>
            <a:xfrm>
              <a:off x="0" y="1183118"/>
              <a:ext cx="1479018" cy="708656"/>
            </a:xfrm>
            <a:prstGeom prst="rect">
              <a:avLst/>
            </a:prstGeom>
          </p:spPr>
          <p:txBody>
            <a:bodyPr wrap="square" lIns="0" tIns="0" rIns="0" bIns="0" rtlCol="0" anchor="t">
              <a:spAutoFit/>
            </a:bodyPr>
            <a:lstStyle/>
            <a:p>
              <a:pPr algn="ctr">
                <a:lnSpc>
                  <a:spcPts val="1399"/>
                </a:lnSpc>
              </a:pPr>
              <a:r>
                <a:rPr lang="en-US" sz="999">
                  <a:solidFill>
                    <a:srgbClr val="763C00"/>
                  </a:solidFill>
                  <a:latin typeface="Now"/>
                </a:rPr>
                <a:t>Supply Chain </a:t>
              </a:r>
            </a:p>
            <a:p>
              <a:pPr algn="ctr">
                <a:lnSpc>
                  <a:spcPts val="1399"/>
                </a:lnSpc>
              </a:pPr>
              <a:r>
                <a:rPr lang="en-US" sz="999">
                  <a:solidFill>
                    <a:srgbClr val="763C00"/>
                  </a:solidFill>
                  <a:latin typeface="Now"/>
                </a:rPr>
                <a:t>Transformation</a:t>
              </a:r>
            </a:p>
            <a:p>
              <a:pPr algn="ctr">
                <a:lnSpc>
                  <a:spcPts val="1399"/>
                </a:lnSpc>
              </a:pPr>
              <a:r>
                <a:rPr lang="en-US" sz="999">
                  <a:solidFill>
                    <a:srgbClr val="763C00"/>
                  </a:solidFill>
                  <a:latin typeface="Now"/>
                </a:rPr>
                <a:t>Team</a:t>
              </a:r>
            </a:p>
          </p:txBody>
        </p:sp>
      </p:grpSp>
      <p:grpSp>
        <p:nvGrpSpPr>
          <p:cNvPr id="49" name="Group 49"/>
          <p:cNvGrpSpPr/>
          <p:nvPr/>
        </p:nvGrpSpPr>
        <p:grpSpPr>
          <a:xfrm>
            <a:off x="11640265" y="7278739"/>
            <a:ext cx="1128985" cy="1219803"/>
            <a:chOff x="0" y="0"/>
            <a:chExt cx="1505314" cy="1626405"/>
          </a:xfrm>
        </p:grpSpPr>
        <p:sp>
          <p:nvSpPr>
            <p:cNvPr id="50" name="Freeform 50"/>
            <p:cNvSpPr/>
            <p:nvPr/>
          </p:nvSpPr>
          <p:spPr>
            <a:xfrm>
              <a:off x="237500" y="0"/>
              <a:ext cx="1267814" cy="880555"/>
            </a:xfrm>
            <a:custGeom>
              <a:avLst/>
              <a:gdLst/>
              <a:ahLst/>
              <a:cxnLst/>
              <a:rect l="l" t="t" r="r" b="b"/>
              <a:pathLst>
                <a:path w="1267814" h="880555">
                  <a:moveTo>
                    <a:pt x="0" y="0"/>
                  </a:moveTo>
                  <a:lnTo>
                    <a:pt x="1267814" y="0"/>
                  </a:lnTo>
                  <a:lnTo>
                    <a:pt x="1267814" y="880555"/>
                  </a:lnTo>
                  <a:lnTo>
                    <a:pt x="0" y="88055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SG"/>
            </a:p>
          </p:txBody>
        </p:sp>
        <p:sp>
          <p:nvSpPr>
            <p:cNvPr id="51" name="TextBox 51"/>
            <p:cNvSpPr txBox="1"/>
            <p:nvPr/>
          </p:nvSpPr>
          <p:spPr>
            <a:xfrm>
              <a:off x="0" y="1174629"/>
              <a:ext cx="1505314" cy="451776"/>
            </a:xfrm>
            <a:prstGeom prst="rect">
              <a:avLst/>
            </a:prstGeom>
          </p:spPr>
          <p:txBody>
            <a:bodyPr lIns="0" tIns="0" rIns="0" bIns="0" rtlCol="0" anchor="t">
              <a:spAutoFit/>
            </a:bodyPr>
            <a:lstStyle/>
            <a:p>
              <a:pPr algn="ctr">
                <a:lnSpc>
                  <a:spcPts val="1399"/>
                </a:lnSpc>
              </a:pPr>
              <a:r>
                <a:rPr lang="en-US" sz="999">
                  <a:solidFill>
                    <a:srgbClr val="763C00"/>
                  </a:solidFill>
                  <a:latin typeface="Now"/>
                </a:rPr>
                <a:t>Honeywell Digital </a:t>
              </a:r>
            </a:p>
            <a:p>
              <a:pPr algn="ctr">
                <a:lnSpc>
                  <a:spcPts val="1399"/>
                </a:lnSpc>
              </a:pPr>
              <a:r>
                <a:rPr lang="en-US" sz="999">
                  <a:solidFill>
                    <a:srgbClr val="763C00"/>
                  </a:solidFill>
                  <a:latin typeface="Now"/>
                </a:rPr>
                <a:t>Team</a:t>
              </a:r>
            </a:p>
          </p:txBody>
        </p:sp>
      </p:grpSp>
      <p:grpSp>
        <p:nvGrpSpPr>
          <p:cNvPr id="52" name="Group 52"/>
          <p:cNvGrpSpPr/>
          <p:nvPr/>
        </p:nvGrpSpPr>
        <p:grpSpPr>
          <a:xfrm>
            <a:off x="14624718" y="7292304"/>
            <a:ext cx="1128985" cy="1219803"/>
            <a:chOff x="0" y="0"/>
            <a:chExt cx="1505314" cy="1626405"/>
          </a:xfrm>
        </p:grpSpPr>
        <p:sp>
          <p:nvSpPr>
            <p:cNvPr id="53" name="Freeform 53"/>
            <p:cNvSpPr/>
            <p:nvPr/>
          </p:nvSpPr>
          <p:spPr>
            <a:xfrm>
              <a:off x="237500" y="0"/>
              <a:ext cx="1267814" cy="880555"/>
            </a:xfrm>
            <a:custGeom>
              <a:avLst/>
              <a:gdLst/>
              <a:ahLst/>
              <a:cxnLst/>
              <a:rect l="l" t="t" r="r" b="b"/>
              <a:pathLst>
                <a:path w="1267814" h="880555">
                  <a:moveTo>
                    <a:pt x="0" y="0"/>
                  </a:moveTo>
                  <a:lnTo>
                    <a:pt x="1267814" y="0"/>
                  </a:lnTo>
                  <a:lnTo>
                    <a:pt x="1267814" y="880555"/>
                  </a:lnTo>
                  <a:lnTo>
                    <a:pt x="0" y="88055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SG"/>
            </a:p>
          </p:txBody>
        </p:sp>
        <p:sp>
          <p:nvSpPr>
            <p:cNvPr id="54" name="TextBox 54"/>
            <p:cNvSpPr txBox="1"/>
            <p:nvPr/>
          </p:nvSpPr>
          <p:spPr>
            <a:xfrm>
              <a:off x="0" y="1174629"/>
              <a:ext cx="1505314" cy="451776"/>
            </a:xfrm>
            <a:prstGeom prst="rect">
              <a:avLst/>
            </a:prstGeom>
          </p:spPr>
          <p:txBody>
            <a:bodyPr lIns="0" tIns="0" rIns="0" bIns="0" rtlCol="0" anchor="t">
              <a:spAutoFit/>
            </a:bodyPr>
            <a:lstStyle/>
            <a:p>
              <a:pPr algn="ctr">
                <a:lnSpc>
                  <a:spcPts val="1399"/>
                </a:lnSpc>
              </a:pPr>
              <a:r>
                <a:rPr lang="en-US" sz="999">
                  <a:solidFill>
                    <a:srgbClr val="763C00"/>
                  </a:solidFill>
                  <a:latin typeface="Now"/>
                </a:rPr>
                <a:t>Honeywell Digital </a:t>
              </a:r>
            </a:p>
            <a:p>
              <a:pPr algn="ctr">
                <a:lnSpc>
                  <a:spcPts val="1399"/>
                </a:lnSpc>
              </a:pPr>
              <a:r>
                <a:rPr lang="en-US" sz="999">
                  <a:solidFill>
                    <a:srgbClr val="763C00"/>
                  </a:solidFill>
                  <a:latin typeface="Now"/>
                </a:rPr>
                <a:t>Team</a:t>
              </a:r>
            </a:p>
          </p:txBody>
        </p:sp>
      </p:grpSp>
      <p:grpSp>
        <p:nvGrpSpPr>
          <p:cNvPr id="55" name="Group 55"/>
          <p:cNvGrpSpPr/>
          <p:nvPr/>
        </p:nvGrpSpPr>
        <p:grpSpPr>
          <a:xfrm>
            <a:off x="15896578" y="7295487"/>
            <a:ext cx="946423" cy="1048405"/>
            <a:chOff x="0" y="0"/>
            <a:chExt cx="1261897" cy="1397871"/>
          </a:xfrm>
        </p:grpSpPr>
        <p:sp>
          <p:nvSpPr>
            <p:cNvPr id="56" name="Freeform 56"/>
            <p:cNvSpPr/>
            <p:nvPr/>
          </p:nvSpPr>
          <p:spPr>
            <a:xfrm>
              <a:off x="145441" y="0"/>
              <a:ext cx="1114304" cy="1114304"/>
            </a:xfrm>
            <a:custGeom>
              <a:avLst/>
              <a:gdLst/>
              <a:ahLst/>
              <a:cxnLst/>
              <a:rect l="l" t="t" r="r" b="b"/>
              <a:pathLst>
                <a:path w="1114304" h="1114304">
                  <a:moveTo>
                    <a:pt x="0" y="0"/>
                  </a:moveTo>
                  <a:lnTo>
                    <a:pt x="1114305" y="0"/>
                  </a:lnTo>
                  <a:lnTo>
                    <a:pt x="1114305" y="1114304"/>
                  </a:lnTo>
                  <a:lnTo>
                    <a:pt x="0" y="111430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SG"/>
            </a:p>
          </p:txBody>
        </p:sp>
        <p:sp>
          <p:nvSpPr>
            <p:cNvPr id="57" name="TextBox 57"/>
            <p:cNvSpPr txBox="1"/>
            <p:nvPr/>
          </p:nvSpPr>
          <p:spPr>
            <a:xfrm>
              <a:off x="0" y="1174629"/>
              <a:ext cx="1261897" cy="223242"/>
            </a:xfrm>
            <a:prstGeom prst="rect">
              <a:avLst/>
            </a:prstGeom>
          </p:spPr>
          <p:txBody>
            <a:bodyPr lIns="0" tIns="0" rIns="0" bIns="0" rtlCol="0" anchor="t">
              <a:spAutoFit/>
            </a:bodyPr>
            <a:lstStyle/>
            <a:p>
              <a:pPr algn="ctr">
                <a:lnSpc>
                  <a:spcPts val="1399"/>
                </a:lnSpc>
              </a:pPr>
              <a:r>
                <a:rPr lang="en-US" sz="999">
                  <a:solidFill>
                    <a:srgbClr val="763C00"/>
                  </a:solidFill>
                  <a:latin typeface="Now"/>
                </a:rPr>
                <a:t>Strategic Team</a:t>
              </a:r>
            </a:p>
          </p:txBody>
        </p:sp>
      </p:grpSp>
      <p:grpSp>
        <p:nvGrpSpPr>
          <p:cNvPr id="58" name="Group 58"/>
          <p:cNvGrpSpPr/>
          <p:nvPr/>
        </p:nvGrpSpPr>
        <p:grpSpPr>
          <a:xfrm>
            <a:off x="7433842" y="7319165"/>
            <a:ext cx="1128985" cy="1219803"/>
            <a:chOff x="0" y="0"/>
            <a:chExt cx="1505314" cy="1626405"/>
          </a:xfrm>
        </p:grpSpPr>
        <p:sp>
          <p:nvSpPr>
            <p:cNvPr id="59" name="Freeform 59"/>
            <p:cNvSpPr/>
            <p:nvPr/>
          </p:nvSpPr>
          <p:spPr>
            <a:xfrm>
              <a:off x="237500" y="0"/>
              <a:ext cx="1267814" cy="880555"/>
            </a:xfrm>
            <a:custGeom>
              <a:avLst/>
              <a:gdLst/>
              <a:ahLst/>
              <a:cxnLst/>
              <a:rect l="l" t="t" r="r" b="b"/>
              <a:pathLst>
                <a:path w="1267814" h="880555">
                  <a:moveTo>
                    <a:pt x="0" y="0"/>
                  </a:moveTo>
                  <a:lnTo>
                    <a:pt x="1267814" y="0"/>
                  </a:lnTo>
                  <a:lnTo>
                    <a:pt x="1267814" y="880555"/>
                  </a:lnTo>
                  <a:lnTo>
                    <a:pt x="0" y="88055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SG"/>
            </a:p>
          </p:txBody>
        </p:sp>
        <p:sp>
          <p:nvSpPr>
            <p:cNvPr id="60" name="TextBox 60"/>
            <p:cNvSpPr txBox="1"/>
            <p:nvPr/>
          </p:nvSpPr>
          <p:spPr>
            <a:xfrm>
              <a:off x="0" y="1174629"/>
              <a:ext cx="1505314" cy="451776"/>
            </a:xfrm>
            <a:prstGeom prst="rect">
              <a:avLst/>
            </a:prstGeom>
          </p:spPr>
          <p:txBody>
            <a:bodyPr lIns="0" tIns="0" rIns="0" bIns="0" rtlCol="0" anchor="t">
              <a:spAutoFit/>
            </a:bodyPr>
            <a:lstStyle/>
            <a:p>
              <a:pPr algn="ctr">
                <a:lnSpc>
                  <a:spcPts val="1399"/>
                </a:lnSpc>
              </a:pPr>
              <a:r>
                <a:rPr lang="en-US" sz="999">
                  <a:solidFill>
                    <a:srgbClr val="763C00"/>
                  </a:solidFill>
                  <a:latin typeface="Now"/>
                </a:rPr>
                <a:t>Honeywell Digital </a:t>
              </a:r>
            </a:p>
            <a:p>
              <a:pPr algn="ctr">
                <a:lnSpc>
                  <a:spcPts val="1399"/>
                </a:lnSpc>
              </a:pPr>
              <a:r>
                <a:rPr lang="en-US" sz="999">
                  <a:solidFill>
                    <a:srgbClr val="763C00"/>
                  </a:solidFill>
                  <a:latin typeface="Now"/>
                </a:rPr>
                <a:t>Team</a:t>
              </a:r>
            </a:p>
          </p:txBody>
        </p:sp>
      </p:grpSp>
      <p:grpSp>
        <p:nvGrpSpPr>
          <p:cNvPr id="61" name="Group 61"/>
          <p:cNvGrpSpPr/>
          <p:nvPr/>
        </p:nvGrpSpPr>
        <p:grpSpPr>
          <a:xfrm>
            <a:off x="8676655" y="7312799"/>
            <a:ext cx="1026573" cy="1418829"/>
            <a:chOff x="-1" y="0"/>
            <a:chExt cx="1368764" cy="1891774"/>
          </a:xfrm>
        </p:grpSpPr>
        <p:sp>
          <p:nvSpPr>
            <p:cNvPr id="62" name="Freeform 62"/>
            <p:cNvSpPr/>
            <p:nvPr/>
          </p:nvSpPr>
          <p:spPr>
            <a:xfrm>
              <a:off x="0" y="0"/>
              <a:ext cx="1134789" cy="1089397"/>
            </a:xfrm>
            <a:custGeom>
              <a:avLst/>
              <a:gdLst/>
              <a:ahLst/>
              <a:cxnLst/>
              <a:rect l="l" t="t" r="r" b="b"/>
              <a:pathLst>
                <a:path w="1134789" h="1089397">
                  <a:moveTo>
                    <a:pt x="0" y="0"/>
                  </a:moveTo>
                  <a:lnTo>
                    <a:pt x="1134789" y="0"/>
                  </a:lnTo>
                  <a:lnTo>
                    <a:pt x="1134789" y="1089397"/>
                  </a:lnTo>
                  <a:lnTo>
                    <a:pt x="0" y="108939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SG"/>
            </a:p>
          </p:txBody>
        </p:sp>
        <p:sp>
          <p:nvSpPr>
            <p:cNvPr id="63" name="TextBox 63"/>
            <p:cNvSpPr txBox="1"/>
            <p:nvPr/>
          </p:nvSpPr>
          <p:spPr>
            <a:xfrm>
              <a:off x="-1" y="1183118"/>
              <a:ext cx="1368764" cy="708656"/>
            </a:xfrm>
            <a:prstGeom prst="rect">
              <a:avLst/>
            </a:prstGeom>
          </p:spPr>
          <p:txBody>
            <a:bodyPr wrap="square" lIns="0" tIns="0" rIns="0" bIns="0" rtlCol="0" anchor="t">
              <a:spAutoFit/>
            </a:bodyPr>
            <a:lstStyle/>
            <a:p>
              <a:pPr algn="ctr">
                <a:lnSpc>
                  <a:spcPts val="1399"/>
                </a:lnSpc>
              </a:pPr>
              <a:r>
                <a:rPr lang="en-US" sz="999">
                  <a:solidFill>
                    <a:srgbClr val="763C00"/>
                  </a:solidFill>
                  <a:latin typeface="Now"/>
                </a:rPr>
                <a:t>Supply Chain </a:t>
              </a:r>
            </a:p>
            <a:p>
              <a:pPr algn="ctr">
                <a:lnSpc>
                  <a:spcPts val="1399"/>
                </a:lnSpc>
              </a:pPr>
              <a:r>
                <a:rPr lang="en-US" sz="999">
                  <a:solidFill>
                    <a:srgbClr val="763C00"/>
                  </a:solidFill>
                  <a:latin typeface="Now"/>
                </a:rPr>
                <a:t>Transformation</a:t>
              </a:r>
            </a:p>
            <a:p>
              <a:pPr algn="ctr">
                <a:lnSpc>
                  <a:spcPts val="1399"/>
                </a:lnSpc>
              </a:pPr>
              <a:r>
                <a:rPr lang="en-US" sz="999">
                  <a:solidFill>
                    <a:srgbClr val="763C00"/>
                  </a:solidFill>
                  <a:latin typeface="Now"/>
                </a:rPr>
                <a:t>Team</a:t>
              </a:r>
            </a:p>
          </p:txBody>
        </p:sp>
      </p:grpSp>
      <p:sp>
        <p:nvSpPr>
          <p:cNvPr id="64" name="Freeform 64"/>
          <p:cNvSpPr/>
          <p:nvPr/>
        </p:nvSpPr>
        <p:spPr>
          <a:xfrm>
            <a:off x="9030516" y="8852776"/>
            <a:ext cx="889771" cy="761866"/>
          </a:xfrm>
          <a:custGeom>
            <a:avLst/>
            <a:gdLst/>
            <a:ahLst/>
            <a:cxnLst/>
            <a:rect l="l" t="t" r="r" b="b"/>
            <a:pathLst>
              <a:path w="889771" h="761866">
                <a:moveTo>
                  <a:pt x="0" y="0"/>
                </a:moveTo>
                <a:lnTo>
                  <a:pt x="889771" y="0"/>
                </a:lnTo>
                <a:lnTo>
                  <a:pt x="889771" y="761867"/>
                </a:lnTo>
                <a:lnTo>
                  <a:pt x="0" y="76186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SG"/>
          </a:p>
        </p:txBody>
      </p:sp>
      <p:sp>
        <p:nvSpPr>
          <p:cNvPr id="65" name="TextBox 65"/>
          <p:cNvSpPr txBox="1"/>
          <p:nvPr/>
        </p:nvSpPr>
        <p:spPr>
          <a:xfrm>
            <a:off x="9408770" y="9576543"/>
            <a:ext cx="2635002" cy="273660"/>
          </a:xfrm>
          <a:prstGeom prst="rect">
            <a:avLst/>
          </a:prstGeom>
        </p:spPr>
        <p:txBody>
          <a:bodyPr lIns="0" tIns="0" rIns="0" bIns="0" rtlCol="0" anchor="t">
            <a:spAutoFit/>
          </a:bodyPr>
          <a:lstStyle/>
          <a:p>
            <a:pPr algn="ctr">
              <a:lnSpc>
                <a:spcPts val="2239"/>
              </a:lnSpc>
            </a:pPr>
            <a:r>
              <a:rPr lang="en-US" sz="1599">
                <a:solidFill>
                  <a:srgbClr val="763C00"/>
                </a:solidFill>
                <a:latin typeface="Barlow Condensed"/>
              </a:rPr>
              <a:t>Four Strategic Business Groups (SBGs)</a:t>
            </a:r>
          </a:p>
        </p:txBody>
      </p:sp>
      <p:sp>
        <p:nvSpPr>
          <p:cNvPr id="66" name="Freeform 66"/>
          <p:cNvSpPr/>
          <p:nvPr/>
        </p:nvSpPr>
        <p:spPr>
          <a:xfrm>
            <a:off x="9836500" y="8852776"/>
            <a:ext cx="889771" cy="761866"/>
          </a:xfrm>
          <a:custGeom>
            <a:avLst/>
            <a:gdLst/>
            <a:ahLst/>
            <a:cxnLst/>
            <a:rect l="l" t="t" r="r" b="b"/>
            <a:pathLst>
              <a:path w="889771" h="761866">
                <a:moveTo>
                  <a:pt x="0" y="0"/>
                </a:moveTo>
                <a:lnTo>
                  <a:pt x="889771" y="0"/>
                </a:lnTo>
                <a:lnTo>
                  <a:pt x="889771" y="761867"/>
                </a:lnTo>
                <a:lnTo>
                  <a:pt x="0" y="76186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SG"/>
          </a:p>
        </p:txBody>
      </p:sp>
      <p:sp>
        <p:nvSpPr>
          <p:cNvPr id="67" name="Freeform 67"/>
          <p:cNvSpPr/>
          <p:nvPr/>
        </p:nvSpPr>
        <p:spPr>
          <a:xfrm>
            <a:off x="10642484" y="8852776"/>
            <a:ext cx="889771" cy="761866"/>
          </a:xfrm>
          <a:custGeom>
            <a:avLst/>
            <a:gdLst/>
            <a:ahLst/>
            <a:cxnLst/>
            <a:rect l="l" t="t" r="r" b="b"/>
            <a:pathLst>
              <a:path w="889771" h="761866">
                <a:moveTo>
                  <a:pt x="0" y="0"/>
                </a:moveTo>
                <a:lnTo>
                  <a:pt x="889771" y="0"/>
                </a:lnTo>
                <a:lnTo>
                  <a:pt x="889771" y="761867"/>
                </a:lnTo>
                <a:lnTo>
                  <a:pt x="0" y="76186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SG"/>
          </a:p>
        </p:txBody>
      </p:sp>
      <p:sp>
        <p:nvSpPr>
          <p:cNvPr id="68" name="Freeform 68"/>
          <p:cNvSpPr/>
          <p:nvPr/>
        </p:nvSpPr>
        <p:spPr>
          <a:xfrm>
            <a:off x="11448468" y="8852776"/>
            <a:ext cx="889771" cy="761866"/>
          </a:xfrm>
          <a:custGeom>
            <a:avLst/>
            <a:gdLst/>
            <a:ahLst/>
            <a:cxnLst/>
            <a:rect l="l" t="t" r="r" b="b"/>
            <a:pathLst>
              <a:path w="889771" h="761866">
                <a:moveTo>
                  <a:pt x="0" y="0"/>
                </a:moveTo>
                <a:lnTo>
                  <a:pt x="889770" y="0"/>
                </a:lnTo>
                <a:lnTo>
                  <a:pt x="889770" y="761867"/>
                </a:lnTo>
                <a:lnTo>
                  <a:pt x="0" y="76186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SG"/>
          </a:p>
        </p:txBody>
      </p:sp>
      <p:grpSp>
        <p:nvGrpSpPr>
          <p:cNvPr id="69" name="Group 69"/>
          <p:cNvGrpSpPr/>
          <p:nvPr/>
        </p:nvGrpSpPr>
        <p:grpSpPr>
          <a:xfrm>
            <a:off x="3475477" y="8601919"/>
            <a:ext cx="13867385" cy="1214418"/>
            <a:chOff x="0" y="-57150"/>
            <a:chExt cx="3652315" cy="319847"/>
          </a:xfrm>
        </p:grpSpPr>
        <p:sp>
          <p:nvSpPr>
            <p:cNvPr id="70" name="Freeform 70"/>
            <p:cNvSpPr/>
            <p:nvPr/>
          </p:nvSpPr>
          <p:spPr>
            <a:xfrm>
              <a:off x="0" y="0"/>
              <a:ext cx="3652315" cy="262697"/>
            </a:xfrm>
            <a:custGeom>
              <a:avLst/>
              <a:gdLst/>
              <a:ahLst/>
              <a:cxnLst/>
              <a:rect l="l" t="t" r="r" b="b"/>
              <a:pathLst>
                <a:path w="3652315" h="262697">
                  <a:moveTo>
                    <a:pt x="3449115" y="0"/>
                  </a:moveTo>
                  <a:lnTo>
                    <a:pt x="203200" y="0"/>
                  </a:lnTo>
                  <a:lnTo>
                    <a:pt x="0" y="131348"/>
                  </a:lnTo>
                  <a:lnTo>
                    <a:pt x="203200" y="262697"/>
                  </a:lnTo>
                  <a:lnTo>
                    <a:pt x="3449115" y="262697"/>
                  </a:lnTo>
                  <a:lnTo>
                    <a:pt x="3652315" y="131348"/>
                  </a:lnTo>
                  <a:lnTo>
                    <a:pt x="3449115" y="0"/>
                  </a:lnTo>
                  <a:close/>
                </a:path>
              </a:pathLst>
            </a:custGeom>
            <a:solidFill>
              <a:srgbClr val="FFF0CB">
                <a:alpha val="45882"/>
              </a:srgbClr>
            </a:solidFill>
          </p:spPr>
          <p:txBody>
            <a:bodyPr/>
            <a:lstStyle/>
            <a:p>
              <a:endParaRPr lang="en-SG"/>
            </a:p>
          </p:txBody>
        </p:sp>
        <p:sp>
          <p:nvSpPr>
            <p:cNvPr id="71" name="TextBox 71"/>
            <p:cNvSpPr txBox="1"/>
            <p:nvPr/>
          </p:nvSpPr>
          <p:spPr>
            <a:xfrm>
              <a:off x="152400" y="-57150"/>
              <a:ext cx="3347515" cy="319847"/>
            </a:xfrm>
            <a:prstGeom prst="rect">
              <a:avLst/>
            </a:prstGeom>
          </p:spPr>
          <p:txBody>
            <a:bodyPr lIns="50800" tIns="50800" rIns="50800" bIns="50800" rtlCol="0" anchor="ctr"/>
            <a:lstStyle/>
            <a:p>
              <a:pPr algn="ctr">
                <a:lnSpc>
                  <a:spcPts val="3412"/>
                </a:lnSpc>
              </a:pPr>
              <a:endParaRPr/>
            </a:p>
          </p:txBody>
        </p:sp>
      </p:grpSp>
      <p:sp>
        <p:nvSpPr>
          <p:cNvPr id="2" name="Freeform 19">
            <a:extLst>
              <a:ext uri="{FF2B5EF4-FFF2-40B4-BE49-F238E27FC236}">
                <a16:creationId xmlns:a16="http://schemas.microsoft.com/office/drawing/2014/main" id="{EB9C8896-F715-A1FA-6AA3-71ECF5B53C2E}"/>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26"/>
            <a:stretch>
              <a:fillRect/>
            </a:stretch>
          </a:blipFill>
        </p:spPr>
        <p:txBody>
          <a:bodyPr/>
          <a:lstStyle/>
          <a:p>
            <a:endParaRPr lang="en-SG"/>
          </a:p>
        </p:txBody>
      </p:sp>
      <p:sp>
        <p:nvSpPr>
          <p:cNvPr id="72" name="TextBox 20">
            <a:extLst>
              <a:ext uri="{FF2B5EF4-FFF2-40B4-BE49-F238E27FC236}">
                <a16:creationId xmlns:a16="http://schemas.microsoft.com/office/drawing/2014/main" id="{BDA47918-D908-B416-5920-D7EC49E7A4EB}"/>
              </a:ext>
            </a:extLst>
          </p:cNvPr>
          <p:cNvSpPr txBox="1"/>
          <p:nvPr/>
        </p:nvSpPr>
        <p:spPr>
          <a:xfrm>
            <a:off x="967514" y="69314"/>
            <a:ext cx="9291605" cy="1163332"/>
          </a:xfrm>
          <a:prstGeom prst="rect">
            <a:avLst/>
          </a:prstGeom>
        </p:spPr>
        <p:txBody>
          <a:bodyPr wrap="square" lIns="0" tIns="0" rIns="0" bIns="0" rtlCol="0" anchor="t">
            <a:spAutoFit/>
          </a:bodyPr>
          <a:lstStyle/>
          <a:p>
            <a:pPr marL="0" lvl="0" indent="0">
              <a:lnSpc>
                <a:spcPts val="9480"/>
              </a:lnSpc>
            </a:pPr>
            <a:r>
              <a:rPr lang="en-US" sz="7000" spc="-197">
                <a:solidFill>
                  <a:srgbClr val="4C7031"/>
                </a:solidFill>
                <a:latin typeface="Ovo"/>
              </a:rPr>
              <a:t>Vision for Change</a:t>
            </a:r>
          </a:p>
        </p:txBody>
      </p:sp>
      <p:sp>
        <p:nvSpPr>
          <p:cNvPr id="73" name="Freeform 16">
            <a:extLst>
              <a:ext uri="{FF2B5EF4-FFF2-40B4-BE49-F238E27FC236}">
                <a16:creationId xmlns:a16="http://schemas.microsoft.com/office/drawing/2014/main" id="{C14DCE11-D5A9-E240-EABC-2BE5AFA1583A}"/>
              </a:ext>
            </a:extLst>
          </p:cNvPr>
          <p:cNvSpPr/>
          <p:nvPr/>
        </p:nvSpPr>
        <p:spPr>
          <a:xfrm rot="1177089">
            <a:off x="-4130374" y="-2599385"/>
            <a:ext cx="7813155" cy="7418551"/>
          </a:xfrm>
          <a:custGeom>
            <a:avLst/>
            <a:gdLst/>
            <a:ahLst/>
            <a:cxnLst/>
            <a:rect l="l" t="t" r="r" b="b"/>
            <a:pathLst>
              <a:path w="7813155" h="7418551">
                <a:moveTo>
                  <a:pt x="0" y="0"/>
                </a:moveTo>
                <a:lnTo>
                  <a:pt x="7813155" y="0"/>
                </a:lnTo>
                <a:lnTo>
                  <a:pt x="7813155" y="7418551"/>
                </a:lnTo>
                <a:lnTo>
                  <a:pt x="0" y="7418551"/>
                </a:lnTo>
                <a:lnTo>
                  <a:pt x="0" y="0"/>
                </a:lnTo>
                <a:close/>
              </a:path>
            </a:pathLst>
          </a:custGeom>
          <a:blipFill>
            <a:blip r:embed="rId27">
              <a:alphaModFix amt="65999"/>
              <a:extLst>
                <a:ext uri="{96DAC541-7B7A-43D3-8B79-37D633B846F1}">
                  <asvg:svgBlip xmlns:asvg="http://schemas.microsoft.com/office/drawing/2016/SVG/main" r:embed="rId28"/>
                </a:ext>
              </a:extLst>
            </a:blip>
            <a:stretch>
              <a:fillRect/>
            </a:stretch>
          </a:blipFill>
        </p:spPr>
        <p:txBody>
          <a:bodyPr/>
          <a:lstStyle/>
          <a:p>
            <a:endParaRPr lang="en-SG"/>
          </a:p>
        </p:txBody>
      </p:sp>
      <p:sp>
        <p:nvSpPr>
          <p:cNvPr id="74" name="TextBox 23">
            <a:extLst>
              <a:ext uri="{FF2B5EF4-FFF2-40B4-BE49-F238E27FC236}">
                <a16:creationId xmlns:a16="http://schemas.microsoft.com/office/drawing/2014/main" id="{38AF3F62-1C2C-B120-B953-3E31ABBF89E1}"/>
              </a:ext>
            </a:extLst>
          </p:cNvPr>
          <p:cNvSpPr txBox="1"/>
          <p:nvPr/>
        </p:nvSpPr>
        <p:spPr>
          <a:xfrm>
            <a:off x="1851607" y="2620014"/>
            <a:ext cx="1533511" cy="428900"/>
          </a:xfrm>
          <a:prstGeom prst="rect">
            <a:avLst/>
          </a:prstGeom>
        </p:spPr>
        <p:txBody>
          <a:bodyPr wrap="square" lIns="0" tIns="0" rIns="0" bIns="0" rtlCol="0" anchor="t">
            <a:spAutoFit/>
          </a:bodyPr>
          <a:lstStyle/>
          <a:p>
            <a:pPr marL="0" lvl="0" indent="0">
              <a:lnSpc>
                <a:spcPts val="3181"/>
              </a:lnSpc>
            </a:pPr>
            <a:r>
              <a:rPr lang="en-US" sz="3200" spc="48">
                <a:solidFill>
                  <a:srgbClr val="4C7031"/>
                </a:solidFill>
                <a:latin typeface="Ovo" panose="02020502070400060406" pitchFamily="18" charset="0"/>
                <a:cs typeface="Sabon Next LT" panose="020B0604020202020204" pitchFamily="34" charset="0"/>
              </a:rPr>
              <a:t>Goal</a:t>
            </a:r>
          </a:p>
        </p:txBody>
      </p:sp>
      <p:sp>
        <p:nvSpPr>
          <p:cNvPr id="75" name="TextBox 23">
            <a:extLst>
              <a:ext uri="{FF2B5EF4-FFF2-40B4-BE49-F238E27FC236}">
                <a16:creationId xmlns:a16="http://schemas.microsoft.com/office/drawing/2014/main" id="{9578EE27-8D63-4196-F1C7-41E15FCC4425}"/>
              </a:ext>
            </a:extLst>
          </p:cNvPr>
          <p:cNvSpPr txBox="1"/>
          <p:nvPr/>
        </p:nvSpPr>
        <p:spPr>
          <a:xfrm>
            <a:off x="868400" y="5218941"/>
            <a:ext cx="1970311" cy="428901"/>
          </a:xfrm>
          <a:prstGeom prst="rect">
            <a:avLst/>
          </a:prstGeom>
        </p:spPr>
        <p:txBody>
          <a:bodyPr wrap="square" lIns="0" tIns="0" rIns="0" bIns="0" rtlCol="0" anchor="t">
            <a:spAutoFit/>
          </a:bodyPr>
          <a:lstStyle/>
          <a:p>
            <a:pPr marL="0" lvl="0" indent="0">
              <a:lnSpc>
                <a:spcPts val="3181"/>
              </a:lnSpc>
            </a:pPr>
            <a:r>
              <a:rPr lang="en-US" sz="3200" spc="48">
                <a:solidFill>
                  <a:srgbClr val="4C7031"/>
                </a:solidFill>
                <a:latin typeface="Ovo" panose="02020502070400060406" pitchFamily="18" charset="0"/>
              </a:rPr>
              <a:t>Objectives</a:t>
            </a:r>
          </a:p>
        </p:txBody>
      </p:sp>
      <p:sp>
        <p:nvSpPr>
          <p:cNvPr id="76" name="TextBox 23">
            <a:extLst>
              <a:ext uri="{FF2B5EF4-FFF2-40B4-BE49-F238E27FC236}">
                <a16:creationId xmlns:a16="http://schemas.microsoft.com/office/drawing/2014/main" id="{0459E667-C320-0453-E9E8-4607C83C6829}"/>
              </a:ext>
            </a:extLst>
          </p:cNvPr>
          <p:cNvSpPr txBox="1"/>
          <p:nvPr/>
        </p:nvSpPr>
        <p:spPr>
          <a:xfrm>
            <a:off x="566736" y="8197565"/>
            <a:ext cx="1901218" cy="832216"/>
          </a:xfrm>
          <a:prstGeom prst="rect">
            <a:avLst/>
          </a:prstGeom>
        </p:spPr>
        <p:txBody>
          <a:bodyPr wrap="square" lIns="0" tIns="0" rIns="0" bIns="0" rtlCol="0" anchor="t">
            <a:spAutoFit/>
          </a:bodyPr>
          <a:lstStyle/>
          <a:p>
            <a:pPr marL="0" lvl="0" indent="0" algn="ctr">
              <a:lnSpc>
                <a:spcPts val="3181"/>
              </a:lnSpc>
            </a:pPr>
            <a:r>
              <a:rPr lang="en-US" sz="3200" spc="48">
                <a:solidFill>
                  <a:srgbClr val="4C7031"/>
                </a:solidFill>
                <a:latin typeface="Ovo" panose="02020502070400060406" pitchFamily="18" charset="0"/>
              </a:rPr>
              <a:t>Key Drivers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BE6029-7832-BD09-A40D-8F6A699A89D3}"/>
              </a:ext>
            </a:extLst>
          </p:cNvPr>
          <p:cNvSpPr>
            <a:spLocks noGrp="1"/>
          </p:cNvSpPr>
          <p:nvPr>
            <p:ph type="sldNum" sz="quarter" idx="4"/>
          </p:nvPr>
        </p:nvSpPr>
        <p:spPr/>
        <p:txBody>
          <a:bodyPr/>
          <a:lstStyle/>
          <a:p>
            <a:fld id="{23E8AA63-D1AC-41E1-A60B-B3EC7010A9E5}" type="slidenum">
              <a:rPr lang="en-SG" smtClean="0"/>
              <a:t>30</a:t>
            </a:fld>
            <a:endParaRPr lang="en-SG"/>
          </a:p>
        </p:txBody>
      </p:sp>
      <p:pic>
        <p:nvPicPr>
          <p:cNvPr id="3" name="Picture 2">
            <a:extLst>
              <a:ext uri="{FF2B5EF4-FFF2-40B4-BE49-F238E27FC236}">
                <a16:creationId xmlns:a16="http://schemas.microsoft.com/office/drawing/2014/main" id="{2397C1F8-CE65-0F97-B996-4E0694A0491C}"/>
              </a:ext>
            </a:extLst>
          </p:cNvPr>
          <p:cNvPicPr>
            <a:picLocks noChangeAspect="1"/>
          </p:cNvPicPr>
          <p:nvPr/>
        </p:nvPicPr>
        <p:blipFill>
          <a:blip r:embed="rId3"/>
          <a:stretch>
            <a:fillRect/>
          </a:stretch>
        </p:blipFill>
        <p:spPr>
          <a:xfrm>
            <a:off x="2528160" y="2705100"/>
            <a:ext cx="13231679" cy="6043103"/>
          </a:xfrm>
          <a:prstGeom prst="rect">
            <a:avLst/>
          </a:prstGeom>
        </p:spPr>
      </p:pic>
      <p:sp>
        <p:nvSpPr>
          <p:cNvPr id="5" name="Freeform 2">
            <a:extLst>
              <a:ext uri="{FF2B5EF4-FFF2-40B4-BE49-F238E27FC236}">
                <a16:creationId xmlns:a16="http://schemas.microsoft.com/office/drawing/2014/main" id="{FE48ED4C-C0EA-1649-1F4B-5D448ACB2754}"/>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4"/>
            <a:stretch>
              <a:fillRect/>
            </a:stretch>
          </a:blipFill>
        </p:spPr>
        <p:txBody>
          <a:bodyPr/>
          <a:lstStyle/>
          <a:p>
            <a:endParaRPr lang="en-SG"/>
          </a:p>
        </p:txBody>
      </p:sp>
      <p:sp>
        <p:nvSpPr>
          <p:cNvPr id="6" name="TextBox 5">
            <a:extLst>
              <a:ext uri="{FF2B5EF4-FFF2-40B4-BE49-F238E27FC236}">
                <a16:creationId xmlns:a16="http://schemas.microsoft.com/office/drawing/2014/main" id="{982CB7CB-C175-AFDA-780A-FF21FD02F9DD}"/>
              </a:ext>
            </a:extLst>
          </p:cNvPr>
          <p:cNvSpPr txBox="1"/>
          <p:nvPr/>
        </p:nvSpPr>
        <p:spPr>
          <a:xfrm>
            <a:off x="1028700" y="591099"/>
            <a:ext cx="9637031" cy="1228675"/>
          </a:xfrm>
          <a:prstGeom prst="rect">
            <a:avLst/>
          </a:prstGeom>
        </p:spPr>
        <p:txBody>
          <a:bodyPr lIns="0" tIns="0" rIns="0" bIns="0" rtlCol="0" anchor="t">
            <a:spAutoFit/>
          </a:bodyPr>
          <a:lstStyle/>
          <a:p>
            <a:pPr marL="0" lvl="0" indent="0">
              <a:lnSpc>
                <a:spcPts val="9600"/>
              </a:lnSpc>
            </a:pPr>
            <a:r>
              <a:rPr lang="en-US" sz="8000" spc="-200">
                <a:solidFill>
                  <a:srgbClr val="4C7031"/>
                </a:solidFill>
                <a:latin typeface="Ovo"/>
              </a:rPr>
              <a:t>Extrinsic Motivation</a:t>
            </a:r>
          </a:p>
        </p:txBody>
      </p:sp>
    </p:spTree>
    <p:extLst>
      <p:ext uri="{BB962C8B-B14F-4D97-AF65-F5344CB8AC3E}">
        <p14:creationId xmlns:p14="http://schemas.microsoft.com/office/powerpoint/2010/main" val="1157059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5">
            <a:extLst>
              <a:ext uri="{FF2B5EF4-FFF2-40B4-BE49-F238E27FC236}">
                <a16:creationId xmlns:a16="http://schemas.microsoft.com/office/drawing/2014/main" id="{CDA43938-53B6-105D-B844-26DB55930921}"/>
              </a:ext>
            </a:extLst>
          </p:cNvPr>
          <p:cNvSpPr/>
          <p:nvPr/>
        </p:nvSpPr>
        <p:spPr>
          <a:xfrm>
            <a:off x="4374347" y="3910865"/>
            <a:ext cx="1031024" cy="1031024"/>
          </a:xfrm>
          <a:prstGeom prst="ellipse">
            <a:avLst/>
          </a:prstGeom>
          <a:solidFill>
            <a:srgbClr val="ED7D31"/>
          </a:solidFill>
          <a:ln w="31750" cap="flat" cmpd="sng" algn="ctr">
            <a:noFill/>
            <a:prstDash val="solid"/>
            <a:miter lim="800000"/>
          </a:ln>
          <a:effectLst/>
        </p:spPr>
        <p:txBody>
          <a:bodyPr rtlCol="0" anchor="ctr"/>
          <a:lstStyle/>
          <a:p>
            <a:pPr algn="ctr" defTabSz="1028700">
              <a:defRPr/>
            </a:pPr>
            <a:endParaRPr lang="ko-KR" altLang="en-US" sz="3038" kern="0">
              <a:solidFill>
                <a:schemeClr val="accent3">
                  <a:lumMod val="50000"/>
                </a:schemeClr>
              </a:solidFill>
              <a:latin typeface="Now" panose="020B0604020202020204" charset="0"/>
              <a:cs typeface="Arial" pitchFamily="34" charset="0"/>
            </a:endParaRPr>
          </a:p>
        </p:txBody>
      </p:sp>
      <p:pic>
        <p:nvPicPr>
          <p:cNvPr id="12" name="Graphic 11" descr="Group of men outline">
            <a:extLst>
              <a:ext uri="{FF2B5EF4-FFF2-40B4-BE49-F238E27FC236}">
                <a16:creationId xmlns:a16="http://schemas.microsoft.com/office/drawing/2014/main" id="{A58F0A04-8945-4EBC-981D-F22A716892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3996" y="4012119"/>
            <a:ext cx="854424" cy="859134"/>
          </a:xfrm>
          <a:prstGeom prst="rect">
            <a:avLst/>
          </a:prstGeom>
        </p:spPr>
      </p:pic>
      <p:sp>
        <p:nvSpPr>
          <p:cNvPr id="5" name="Oval 5">
            <a:extLst>
              <a:ext uri="{FF2B5EF4-FFF2-40B4-BE49-F238E27FC236}">
                <a16:creationId xmlns:a16="http://schemas.microsoft.com/office/drawing/2014/main" id="{D7E7B7B7-E8B6-453D-C264-CA1899C80787}"/>
              </a:ext>
            </a:extLst>
          </p:cNvPr>
          <p:cNvSpPr/>
          <p:nvPr/>
        </p:nvSpPr>
        <p:spPr>
          <a:xfrm>
            <a:off x="6338485" y="4815215"/>
            <a:ext cx="1031024" cy="1031024"/>
          </a:xfrm>
          <a:prstGeom prst="ellipse">
            <a:avLst/>
          </a:prstGeom>
          <a:solidFill>
            <a:srgbClr val="ED7D31"/>
          </a:solidFill>
          <a:ln w="31750" cap="flat" cmpd="sng" algn="ctr">
            <a:noFill/>
            <a:prstDash val="solid"/>
            <a:miter lim="800000"/>
          </a:ln>
          <a:effectLst/>
        </p:spPr>
        <p:txBody>
          <a:bodyPr rtlCol="0" anchor="ctr"/>
          <a:lstStyle/>
          <a:p>
            <a:pPr algn="ctr" defTabSz="1028700">
              <a:defRPr/>
            </a:pPr>
            <a:endParaRPr lang="ko-KR" altLang="en-US" sz="3038" kern="0">
              <a:solidFill>
                <a:schemeClr val="accent3">
                  <a:lumMod val="50000"/>
                </a:schemeClr>
              </a:solidFill>
              <a:latin typeface="Now" panose="020B0604020202020204" charset="0"/>
              <a:cs typeface="Arial" pitchFamily="34" charset="0"/>
            </a:endParaRPr>
          </a:p>
        </p:txBody>
      </p:sp>
      <p:sp>
        <p:nvSpPr>
          <p:cNvPr id="9" name="Oval 5">
            <a:extLst>
              <a:ext uri="{FF2B5EF4-FFF2-40B4-BE49-F238E27FC236}">
                <a16:creationId xmlns:a16="http://schemas.microsoft.com/office/drawing/2014/main" id="{CC5BAA17-2BA3-BB3E-244C-19E63113B94A}"/>
              </a:ext>
            </a:extLst>
          </p:cNvPr>
          <p:cNvSpPr/>
          <p:nvPr/>
        </p:nvSpPr>
        <p:spPr>
          <a:xfrm>
            <a:off x="8048275" y="4838765"/>
            <a:ext cx="1031024" cy="1031024"/>
          </a:xfrm>
          <a:prstGeom prst="ellipse">
            <a:avLst/>
          </a:prstGeom>
          <a:solidFill>
            <a:srgbClr val="ED7D31"/>
          </a:solidFill>
          <a:ln w="31750" cap="flat" cmpd="sng" algn="ctr">
            <a:noFill/>
            <a:prstDash val="solid"/>
            <a:miter lim="800000"/>
          </a:ln>
          <a:effectLst/>
        </p:spPr>
        <p:txBody>
          <a:bodyPr rtlCol="0" anchor="ctr"/>
          <a:lstStyle/>
          <a:p>
            <a:pPr algn="ctr" defTabSz="1028700">
              <a:defRPr/>
            </a:pPr>
            <a:endParaRPr lang="ko-KR" altLang="en-US" sz="3038" kern="0">
              <a:solidFill>
                <a:schemeClr val="accent3">
                  <a:lumMod val="50000"/>
                </a:schemeClr>
              </a:solidFill>
              <a:latin typeface="Now" panose="020B0604020202020204" charset="0"/>
              <a:cs typeface="Arial" pitchFamily="34" charset="0"/>
            </a:endParaRPr>
          </a:p>
        </p:txBody>
      </p:sp>
      <p:sp>
        <p:nvSpPr>
          <p:cNvPr id="11" name="Oval 5">
            <a:extLst>
              <a:ext uri="{FF2B5EF4-FFF2-40B4-BE49-F238E27FC236}">
                <a16:creationId xmlns:a16="http://schemas.microsoft.com/office/drawing/2014/main" id="{36932DC2-020D-1E1D-E935-D6B78F3B77F8}"/>
              </a:ext>
            </a:extLst>
          </p:cNvPr>
          <p:cNvSpPr/>
          <p:nvPr/>
        </p:nvSpPr>
        <p:spPr>
          <a:xfrm>
            <a:off x="9772195" y="4838764"/>
            <a:ext cx="1031024" cy="1031024"/>
          </a:xfrm>
          <a:prstGeom prst="ellipse">
            <a:avLst/>
          </a:prstGeom>
          <a:solidFill>
            <a:srgbClr val="ED7D31"/>
          </a:solidFill>
          <a:ln w="31750" cap="flat" cmpd="sng" algn="ctr">
            <a:noFill/>
            <a:prstDash val="solid"/>
            <a:miter lim="800000"/>
          </a:ln>
          <a:effectLst/>
        </p:spPr>
        <p:txBody>
          <a:bodyPr rtlCol="0" anchor="ctr"/>
          <a:lstStyle/>
          <a:p>
            <a:pPr algn="ctr" defTabSz="1028700">
              <a:defRPr/>
            </a:pPr>
            <a:endParaRPr lang="ko-KR" altLang="en-US" sz="3038" kern="0">
              <a:solidFill>
                <a:schemeClr val="accent3">
                  <a:lumMod val="50000"/>
                </a:schemeClr>
              </a:solidFill>
              <a:latin typeface="Now" panose="020B0604020202020204" charset="0"/>
              <a:cs typeface="Arial" pitchFamily="34" charset="0"/>
            </a:endParaRPr>
          </a:p>
        </p:txBody>
      </p:sp>
      <p:sp>
        <p:nvSpPr>
          <p:cNvPr id="13" name="Oval 5">
            <a:extLst>
              <a:ext uri="{FF2B5EF4-FFF2-40B4-BE49-F238E27FC236}">
                <a16:creationId xmlns:a16="http://schemas.microsoft.com/office/drawing/2014/main" id="{2ED34742-B253-5BAE-5493-1DCBB216B152}"/>
              </a:ext>
            </a:extLst>
          </p:cNvPr>
          <p:cNvSpPr/>
          <p:nvPr/>
        </p:nvSpPr>
        <p:spPr>
          <a:xfrm>
            <a:off x="11505535" y="4838762"/>
            <a:ext cx="1031024" cy="1031024"/>
          </a:xfrm>
          <a:prstGeom prst="ellipse">
            <a:avLst/>
          </a:prstGeom>
          <a:solidFill>
            <a:srgbClr val="ED7D31"/>
          </a:solidFill>
          <a:ln w="31750" cap="flat" cmpd="sng" algn="ctr">
            <a:noFill/>
            <a:prstDash val="solid"/>
            <a:miter lim="800000"/>
          </a:ln>
          <a:effectLst/>
        </p:spPr>
        <p:txBody>
          <a:bodyPr rtlCol="0" anchor="ctr"/>
          <a:lstStyle/>
          <a:p>
            <a:pPr algn="ctr" defTabSz="1028700">
              <a:defRPr/>
            </a:pPr>
            <a:endParaRPr lang="ko-KR" altLang="en-US" sz="3038" kern="0">
              <a:solidFill>
                <a:schemeClr val="accent3">
                  <a:lumMod val="50000"/>
                </a:schemeClr>
              </a:solidFill>
              <a:latin typeface="Now" panose="020B0604020202020204" charset="0"/>
              <a:cs typeface="Arial" pitchFamily="34" charset="0"/>
            </a:endParaRPr>
          </a:p>
        </p:txBody>
      </p:sp>
      <p:sp>
        <p:nvSpPr>
          <p:cNvPr id="6" name="TextBox 5">
            <a:extLst>
              <a:ext uri="{FF2B5EF4-FFF2-40B4-BE49-F238E27FC236}">
                <a16:creationId xmlns:a16="http://schemas.microsoft.com/office/drawing/2014/main" id="{08FB3EBC-32B4-5018-3BCD-C2AE5E1A1B96}"/>
              </a:ext>
            </a:extLst>
          </p:cNvPr>
          <p:cNvSpPr txBox="1"/>
          <p:nvPr/>
        </p:nvSpPr>
        <p:spPr>
          <a:xfrm>
            <a:off x="2927063" y="4062049"/>
            <a:ext cx="1314630" cy="657872"/>
          </a:xfrm>
          <a:prstGeom prst="rect">
            <a:avLst/>
          </a:prstGeom>
          <a:noFill/>
        </p:spPr>
        <p:txBody>
          <a:bodyPr rot="0" spcFirstLastPara="0" vertOverflow="overflow" horzOverflow="overflow" vert="horz" wrap="square" lIns="102870" tIns="51435" rIns="102870" bIns="51435" numCol="1" spcCol="0" rtlCol="0" fromWordArt="0" anchor="t" anchorCtr="0" forceAA="0" compatLnSpc="1">
            <a:prstTxWarp prst="textNoShape">
              <a:avLst/>
            </a:prstTxWarp>
            <a:spAutoFit/>
          </a:bodyPr>
          <a:lstStyle/>
          <a:p>
            <a:pPr algn="ctr"/>
            <a:r>
              <a:rPr lang="en-US" sz="2100" b="1" u="sng">
                <a:solidFill>
                  <a:schemeClr val="accent3">
                    <a:lumMod val="50000"/>
                  </a:schemeClr>
                </a:solidFill>
                <a:latin typeface="Now" panose="020B0604020202020204" charset="0"/>
                <a:ea typeface="+mn-lt"/>
                <a:cs typeface="+mn-lt"/>
              </a:rPr>
              <a:t>Internal</a:t>
            </a:r>
            <a:endParaRPr lang="en-US" sz="2100">
              <a:solidFill>
                <a:schemeClr val="accent3">
                  <a:lumMod val="50000"/>
                </a:schemeClr>
              </a:solidFill>
              <a:latin typeface="Now" panose="020B0604020202020204" charset="0"/>
              <a:ea typeface="+mn-lt"/>
              <a:cs typeface="+mn-lt"/>
            </a:endParaRPr>
          </a:p>
          <a:p>
            <a:pPr algn="ctr"/>
            <a:r>
              <a:rPr lang="en-US" sz="1500">
                <a:solidFill>
                  <a:schemeClr val="accent3">
                    <a:lumMod val="50000"/>
                  </a:schemeClr>
                </a:solidFill>
                <a:latin typeface="Now" panose="020B0604020202020204" charset="0"/>
              </a:rPr>
              <a:t>Employees</a:t>
            </a:r>
          </a:p>
        </p:txBody>
      </p:sp>
      <p:sp>
        <p:nvSpPr>
          <p:cNvPr id="16" name="TextBox 15">
            <a:extLst>
              <a:ext uri="{FF2B5EF4-FFF2-40B4-BE49-F238E27FC236}">
                <a16:creationId xmlns:a16="http://schemas.microsoft.com/office/drawing/2014/main" id="{32A11761-3EBA-4694-6B76-CCD899BF0261}"/>
              </a:ext>
            </a:extLst>
          </p:cNvPr>
          <p:cNvSpPr txBox="1"/>
          <p:nvPr/>
        </p:nvSpPr>
        <p:spPr>
          <a:xfrm>
            <a:off x="5320127" y="1765253"/>
            <a:ext cx="3250985" cy="3150863"/>
          </a:xfrm>
          <a:prstGeom prst="rect">
            <a:avLst/>
          </a:prstGeom>
          <a:noFill/>
        </p:spPr>
        <p:txBody>
          <a:bodyPr rot="0" spcFirstLastPara="0" vertOverflow="overflow" horzOverflow="overflow" vert="horz" wrap="square" lIns="102870" tIns="51435" rIns="102870" bIns="51435" numCol="1" spcCol="0" rtlCol="0" fromWordArt="0" anchor="t" anchorCtr="0" forceAA="0" compatLnSpc="1">
            <a:prstTxWarp prst="textNoShape">
              <a:avLst/>
            </a:prstTxWarp>
            <a:spAutoFit/>
          </a:bodyPr>
          <a:lstStyle/>
          <a:p>
            <a:pPr algn="ctr"/>
            <a:r>
              <a:rPr lang="en-US" sz="2200" b="1" u="sng">
                <a:solidFill>
                  <a:srgbClr val="FF0000"/>
                </a:solidFill>
                <a:latin typeface="Now"/>
              </a:rPr>
              <a:t>Request</a:t>
            </a:r>
            <a:r>
              <a:rPr lang="en-US" sz="2200" b="1" u="sng">
                <a:solidFill>
                  <a:schemeClr val="accent3">
                    <a:lumMod val="50000"/>
                  </a:schemeClr>
                </a:solidFill>
                <a:latin typeface="Now"/>
              </a:rPr>
              <a:t> (formal/informal)</a:t>
            </a:r>
          </a:p>
          <a:p>
            <a:pPr algn="ctr"/>
            <a:r>
              <a:rPr lang="en-US" sz="2200">
                <a:solidFill>
                  <a:schemeClr val="accent3">
                    <a:lumMod val="50000"/>
                  </a:schemeClr>
                </a:solidFill>
                <a:latin typeface="Now"/>
              </a:rPr>
              <a:t>Performance Appraisal</a:t>
            </a:r>
          </a:p>
          <a:p>
            <a:pPr algn="ctr"/>
            <a:r>
              <a:rPr lang="en-US" sz="2200">
                <a:solidFill>
                  <a:schemeClr val="accent3">
                    <a:lumMod val="50000"/>
                  </a:schemeClr>
                </a:solidFill>
                <a:latin typeface="Now"/>
                <a:ea typeface="+mn-lt"/>
                <a:cs typeface="+mn-lt"/>
              </a:rPr>
              <a:t>D</a:t>
            </a:r>
            <a:r>
              <a:rPr lang="en-US" sz="2200">
                <a:solidFill>
                  <a:schemeClr val="accent3">
                    <a:lumMod val="50000"/>
                  </a:schemeClr>
                </a:solidFill>
                <a:latin typeface="Now"/>
              </a:rPr>
              <a:t>irect communication</a:t>
            </a:r>
          </a:p>
          <a:p>
            <a:pPr algn="ctr"/>
            <a:r>
              <a:rPr lang="en-US" sz="2200">
                <a:solidFill>
                  <a:schemeClr val="accent3">
                    <a:lumMod val="50000"/>
                  </a:schemeClr>
                </a:solidFill>
                <a:latin typeface="Now"/>
              </a:rPr>
              <a:t>VOE and APS</a:t>
            </a:r>
          </a:p>
          <a:p>
            <a:pPr algn="ctr"/>
            <a:endParaRPr lang="en-US" sz="2200">
              <a:solidFill>
                <a:schemeClr val="accent3">
                  <a:lumMod val="50000"/>
                </a:schemeClr>
              </a:solidFill>
              <a:latin typeface="Now"/>
            </a:endParaRPr>
          </a:p>
          <a:p>
            <a:pPr algn="ctr"/>
            <a:r>
              <a:rPr lang="en-US" sz="2200">
                <a:solidFill>
                  <a:schemeClr val="accent3">
                    <a:lumMod val="50000"/>
                  </a:schemeClr>
                </a:solidFill>
                <a:latin typeface="Now"/>
              </a:rPr>
              <a:t>Office Grapevines</a:t>
            </a:r>
          </a:p>
          <a:p>
            <a:pPr algn="ctr"/>
            <a:r>
              <a:rPr lang="en-US" sz="2200">
                <a:solidFill>
                  <a:schemeClr val="accent3">
                    <a:lumMod val="50000"/>
                  </a:schemeClr>
                </a:solidFill>
                <a:latin typeface="Now"/>
              </a:rPr>
              <a:t>Social media</a:t>
            </a:r>
          </a:p>
        </p:txBody>
      </p:sp>
      <p:pic>
        <p:nvPicPr>
          <p:cNvPr id="19" name="Graphic 18" descr="Ear outline">
            <a:extLst>
              <a:ext uri="{FF2B5EF4-FFF2-40B4-BE49-F238E27FC236}">
                <a16:creationId xmlns:a16="http://schemas.microsoft.com/office/drawing/2014/main" id="{9BBA4E41-49D2-65A0-6147-652522A7E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70525" y="4958861"/>
            <a:ext cx="774353" cy="774353"/>
          </a:xfrm>
          <a:prstGeom prst="rect">
            <a:avLst/>
          </a:prstGeom>
        </p:spPr>
      </p:pic>
      <p:pic>
        <p:nvPicPr>
          <p:cNvPr id="20" name="Graphic 19" descr="Email outline">
            <a:extLst>
              <a:ext uri="{FF2B5EF4-FFF2-40B4-BE49-F238E27FC236}">
                <a16:creationId xmlns:a16="http://schemas.microsoft.com/office/drawing/2014/main" id="{EE833280-CA67-1B8E-839B-88E7D63C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50968" y="5015384"/>
            <a:ext cx="628337" cy="623627"/>
          </a:xfrm>
          <a:prstGeom prst="rect">
            <a:avLst/>
          </a:prstGeom>
        </p:spPr>
      </p:pic>
      <p:sp>
        <p:nvSpPr>
          <p:cNvPr id="3" name="TextBox 2">
            <a:extLst>
              <a:ext uri="{FF2B5EF4-FFF2-40B4-BE49-F238E27FC236}">
                <a16:creationId xmlns:a16="http://schemas.microsoft.com/office/drawing/2014/main" id="{F2F21F34-B72D-C400-E920-2FC66D44291C}"/>
              </a:ext>
            </a:extLst>
          </p:cNvPr>
          <p:cNvSpPr txBox="1"/>
          <p:nvPr/>
        </p:nvSpPr>
        <p:spPr>
          <a:xfrm>
            <a:off x="11781670" y="2704902"/>
            <a:ext cx="5929076" cy="2135200"/>
          </a:xfrm>
          <a:prstGeom prst="rect">
            <a:avLst/>
          </a:prstGeom>
          <a:noFill/>
        </p:spPr>
        <p:txBody>
          <a:bodyPr rot="0" spcFirstLastPara="0" vertOverflow="overflow" horzOverflow="overflow" vert="horz" wrap="square" lIns="102870" tIns="51435" rIns="102870" bIns="51435" numCol="1" spcCol="0" rtlCol="0" fromWordArt="0" anchor="t" anchorCtr="0" forceAA="0" compatLnSpc="1">
            <a:prstTxWarp prst="textNoShape">
              <a:avLst/>
            </a:prstTxWarp>
            <a:spAutoFit/>
          </a:bodyPr>
          <a:lstStyle/>
          <a:p>
            <a:pPr algn="ctr"/>
            <a:r>
              <a:rPr lang="en-US" sz="2200" b="1" u="sng">
                <a:solidFill>
                  <a:srgbClr val="FF0000"/>
                </a:solidFill>
                <a:latin typeface="Now"/>
              </a:rPr>
              <a:t>Resolve</a:t>
            </a:r>
            <a:endParaRPr lang="en-US" sz="2200">
              <a:solidFill>
                <a:srgbClr val="FF0000"/>
              </a:solidFill>
              <a:latin typeface="Now"/>
            </a:endParaRPr>
          </a:p>
          <a:p>
            <a:pPr algn="ctr"/>
            <a:r>
              <a:rPr lang="en-US" sz="2200">
                <a:solidFill>
                  <a:schemeClr val="accent3">
                    <a:lumMod val="50000"/>
                  </a:schemeClr>
                </a:solidFill>
                <a:latin typeface="Now"/>
              </a:rPr>
              <a:t>Recognition</a:t>
            </a:r>
          </a:p>
          <a:p>
            <a:pPr algn="ctr"/>
            <a:r>
              <a:rPr lang="en-US" sz="2200">
                <a:solidFill>
                  <a:schemeClr val="accent3">
                    <a:lumMod val="50000"/>
                  </a:schemeClr>
                </a:solidFill>
                <a:latin typeface="Now"/>
                <a:ea typeface="+mn-lt"/>
                <a:cs typeface="+mn-lt"/>
              </a:rPr>
              <a:t>For continuous &amp; Sustain Change </a:t>
            </a:r>
          </a:p>
          <a:p>
            <a:pPr algn="ctr"/>
            <a:r>
              <a:rPr lang="en-US" sz="2200">
                <a:solidFill>
                  <a:schemeClr val="accent3">
                    <a:lumMod val="50000"/>
                  </a:schemeClr>
                </a:solidFill>
                <a:latin typeface="Now"/>
              </a:rPr>
              <a:t>Progression &amp; Opportunities must be in place</a:t>
            </a:r>
          </a:p>
          <a:p>
            <a:pPr algn="ctr"/>
            <a:r>
              <a:rPr lang="en-US" sz="2200">
                <a:solidFill>
                  <a:schemeClr val="accent3">
                    <a:lumMod val="50000"/>
                  </a:schemeClr>
                </a:solidFill>
                <a:latin typeface="Now"/>
              </a:rPr>
              <a:t>Adaption not Adoption</a:t>
            </a:r>
          </a:p>
        </p:txBody>
      </p:sp>
      <p:sp>
        <p:nvSpPr>
          <p:cNvPr id="4" name="TextBox 3">
            <a:extLst>
              <a:ext uri="{FF2B5EF4-FFF2-40B4-BE49-F238E27FC236}">
                <a16:creationId xmlns:a16="http://schemas.microsoft.com/office/drawing/2014/main" id="{8F6F74F7-2969-BC9F-122E-84146247F92E}"/>
              </a:ext>
            </a:extLst>
          </p:cNvPr>
          <p:cNvSpPr txBox="1"/>
          <p:nvPr/>
        </p:nvSpPr>
        <p:spPr>
          <a:xfrm>
            <a:off x="9028296" y="2436583"/>
            <a:ext cx="2833830" cy="2135200"/>
          </a:xfrm>
          <a:prstGeom prst="rect">
            <a:avLst/>
          </a:prstGeom>
          <a:noFill/>
        </p:spPr>
        <p:txBody>
          <a:bodyPr rot="0" spcFirstLastPara="0" vertOverflow="overflow" horzOverflow="overflow" vert="horz" wrap="square" lIns="102870" tIns="51435" rIns="102870" bIns="51435" numCol="1" spcCol="0" rtlCol="0" fromWordArt="0" anchor="t" anchorCtr="0" forceAA="0" compatLnSpc="1">
            <a:prstTxWarp prst="textNoShape">
              <a:avLst/>
            </a:prstTxWarp>
            <a:spAutoFit/>
          </a:bodyPr>
          <a:lstStyle/>
          <a:p>
            <a:pPr algn="ctr"/>
            <a:r>
              <a:rPr lang="en-US" sz="2200" b="1" u="sng">
                <a:solidFill>
                  <a:srgbClr val="FF0000"/>
                </a:solidFill>
                <a:latin typeface="Now"/>
              </a:rPr>
              <a:t>Reflect</a:t>
            </a:r>
          </a:p>
          <a:p>
            <a:pPr algn="ctr"/>
            <a:r>
              <a:rPr lang="en-US" sz="2200">
                <a:solidFill>
                  <a:schemeClr val="accent3">
                    <a:lumMod val="50000"/>
                  </a:schemeClr>
                </a:solidFill>
                <a:latin typeface="Now"/>
              </a:rPr>
              <a:t> Gaining Insights</a:t>
            </a:r>
          </a:p>
          <a:p>
            <a:pPr algn="ctr"/>
            <a:r>
              <a:rPr lang="en-US" sz="2200">
                <a:solidFill>
                  <a:schemeClr val="accent3">
                    <a:lumMod val="50000"/>
                  </a:schemeClr>
                </a:solidFill>
                <a:latin typeface="Now"/>
              </a:rPr>
              <a:t>Review, consider</a:t>
            </a:r>
          </a:p>
          <a:p>
            <a:pPr algn="ctr"/>
            <a:r>
              <a:rPr lang="en-US" sz="2200">
                <a:solidFill>
                  <a:schemeClr val="accent3">
                    <a:lumMod val="50000"/>
                  </a:schemeClr>
                </a:solidFill>
                <a:latin typeface="Now"/>
              </a:rPr>
              <a:t>re-evaluate</a:t>
            </a:r>
          </a:p>
          <a:p>
            <a:pPr algn="ctr"/>
            <a:r>
              <a:rPr lang="en-US" sz="2200">
                <a:solidFill>
                  <a:schemeClr val="accent3">
                    <a:lumMod val="50000"/>
                  </a:schemeClr>
                </a:solidFill>
                <a:latin typeface="Now"/>
                <a:ea typeface="+mn-lt"/>
                <a:cs typeface="+mn-lt"/>
              </a:rPr>
              <a:t>Areas for improvement </a:t>
            </a:r>
          </a:p>
        </p:txBody>
      </p:sp>
      <p:sp>
        <p:nvSpPr>
          <p:cNvPr id="7" name="Oval 5">
            <a:extLst>
              <a:ext uri="{FF2B5EF4-FFF2-40B4-BE49-F238E27FC236}">
                <a16:creationId xmlns:a16="http://schemas.microsoft.com/office/drawing/2014/main" id="{776BFC05-2524-97F2-6B40-369FEBB20851}"/>
              </a:ext>
            </a:extLst>
          </p:cNvPr>
          <p:cNvSpPr/>
          <p:nvPr/>
        </p:nvSpPr>
        <p:spPr>
          <a:xfrm>
            <a:off x="13224743" y="4819921"/>
            <a:ext cx="1031024" cy="1031024"/>
          </a:xfrm>
          <a:prstGeom prst="ellipse">
            <a:avLst/>
          </a:prstGeom>
          <a:solidFill>
            <a:srgbClr val="ED7D31"/>
          </a:solidFill>
          <a:ln w="31750" cap="flat" cmpd="sng" algn="ctr">
            <a:noFill/>
            <a:prstDash val="solid"/>
            <a:miter lim="800000"/>
          </a:ln>
          <a:effectLst/>
        </p:spPr>
        <p:txBody>
          <a:bodyPr rtlCol="0" anchor="ctr"/>
          <a:lstStyle/>
          <a:p>
            <a:pPr algn="ctr" defTabSz="1028700">
              <a:defRPr/>
            </a:pPr>
            <a:endParaRPr lang="ko-KR" altLang="en-US" sz="3038" kern="0">
              <a:solidFill>
                <a:schemeClr val="accent3">
                  <a:lumMod val="50000"/>
                </a:schemeClr>
              </a:solidFill>
              <a:latin typeface="Now" panose="020B0604020202020204" charset="0"/>
              <a:cs typeface="Arial" pitchFamily="34" charset="0"/>
            </a:endParaRPr>
          </a:p>
        </p:txBody>
      </p:sp>
      <p:sp>
        <p:nvSpPr>
          <p:cNvPr id="14" name="TextBox 13">
            <a:extLst>
              <a:ext uri="{FF2B5EF4-FFF2-40B4-BE49-F238E27FC236}">
                <a16:creationId xmlns:a16="http://schemas.microsoft.com/office/drawing/2014/main" id="{F2F63D79-A3AC-0429-9BDA-FBDB8F51AA32}"/>
              </a:ext>
            </a:extLst>
          </p:cNvPr>
          <p:cNvSpPr txBox="1"/>
          <p:nvPr/>
        </p:nvSpPr>
        <p:spPr>
          <a:xfrm>
            <a:off x="6957940" y="6074608"/>
            <a:ext cx="2988300" cy="1458091"/>
          </a:xfrm>
          <a:prstGeom prst="rect">
            <a:avLst/>
          </a:prstGeom>
          <a:noFill/>
        </p:spPr>
        <p:txBody>
          <a:bodyPr rot="0" spcFirstLastPara="0" vertOverflow="overflow" horzOverflow="overflow" vert="horz" wrap="square" lIns="102870" tIns="51435" rIns="102870" bIns="51435" numCol="1" spcCol="0" rtlCol="0" fromWordArt="0" anchor="t" anchorCtr="0" forceAA="0" compatLnSpc="1">
            <a:prstTxWarp prst="textNoShape">
              <a:avLst/>
            </a:prstTxWarp>
            <a:spAutoFit/>
          </a:bodyPr>
          <a:lstStyle/>
          <a:p>
            <a:pPr algn="ctr"/>
            <a:r>
              <a:rPr lang="en-US" sz="2200" b="1" u="sng">
                <a:solidFill>
                  <a:srgbClr val="FF0000"/>
                </a:solidFill>
                <a:latin typeface="Now"/>
              </a:rPr>
              <a:t>Receive</a:t>
            </a:r>
          </a:p>
          <a:p>
            <a:pPr algn="ctr"/>
            <a:r>
              <a:rPr lang="en-US" sz="2200">
                <a:solidFill>
                  <a:schemeClr val="accent3">
                    <a:lumMod val="50000"/>
                  </a:schemeClr>
                </a:solidFill>
                <a:latin typeface="Now"/>
              </a:rPr>
              <a:t>Active Listening</a:t>
            </a:r>
          </a:p>
          <a:p>
            <a:pPr algn="ctr"/>
            <a:r>
              <a:rPr lang="en-US" sz="2200">
                <a:solidFill>
                  <a:schemeClr val="accent3">
                    <a:lumMod val="50000"/>
                  </a:schemeClr>
                </a:solidFill>
                <a:latin typeface="Now"/>
              </a:rPr>
              <a:t>Take in 2nd opinion</a:t>
            </a:r>
          </a:p>
          <a:p>
            <a:pPr algn="ctr"/>
            <a:r>
              <a:rPr lang="en-US" sz="2200">
                <a:solidFill>
                  <a:schemeClr val="accent3">
                    <a:lumMod val="50000"/>
                  </a:schemeClr>
                </a:solidFill>
                <a:latin typeface="Now"/>
              </a:rPr>
              <a:t>Clarification</a:t>
            </a:r>
          </a:p>
        </p:txBody>
      </p:sp>
      <p:sp>
        <p:nvSpPr>
          <p:cNvPr id="23" name="TextBox 22">
            <a:extLst>
              <a:ext uri="{FF2B5EF4-FFF2-40B4-BE49-F238E27FC236}">
                <a16:creationId xmlns:a16="http://schemas.microsoft.com/office/drawing/2014/main" id="{1522DB77-C271-226B-17EA-C7D78E965A70}"/>
              </a:ext>
            </a:extLst>
          </p:cNvPr>
          <p:cNvSpPr txBox="1"/>
          <p:nvPr/>
        </p:nvSpPr>
        <p:spPr>
          <a:xfrm>
            <a:off x="10805576" y="6077609"/>
            <a:ext cx="2572692" cy="1796646"/>
          </a:xfrm>
          <a:prstGeom prst="rect">
            <a:avLst/>
          </a:prstGeom>
          <a:noFill/>
        </p:spPr>
        <p:txBody>
          <a:bodyPr rot="0" spcFirstLastPara="0" vertOverflow="overflow" horzOverflow="overflow" vert="horz" wrap="square" lIns="102870" tIns="51435" rIns="102870" bIns="51435" numCol="1" spcCol="0" rtlCol="0" fromWordArt="0" anchor="t" anchorCtr="0" forceAA="0" compatLnSpc="1">
            <a:prstTxWarp prst="textNoShape">
              <a:avLst/>
            </a:prstTxWarp>
            <a:spAutoFit/>
          </a:bodyPr>
          <a:lstStyle/>
          <a:p>
            <a:pPr algn="ctr"/>
            <a:r>
              <a:rPr lang="en-US" sz="2200" b="1" u="sng">
                <a:solidFill>
                  <a:srgbClr val="FF0000"/>
                </a:solidFill>
                <a:latin typeface="Now"/>
              </a:rPr>
              <a:t>Response</a:t>
            </a:r>
          </a:p>
          <a:p>
            <a:pPr algn="ctr"/>
            <a:r>
              <a:rPr lang="en-US" sz="2200">
                <a:solidFill>
                  <a:schemeClr val="accent3">
                    <a:lumMod val="50000"/>
                  </a:schemeClr>
                </a:solidFill>
                <a:latin typeface="Now"/>
              </a:rPr>
              <a:t>Customized solution uniquely for each of their staff</a:t>
            </a:r>
          </a:p>
        </p:txBody>
      </p:sp>
      <p:sp>
        <p:nvSpPr>
          <p:cNvPr id="27" name="Oval 5">
            <a:extLst>
              <a:ext uri="{FF2B5EF4-FFF2-40B4-BE49-F238E27FC236}">
                <a16:creationId xmlns:a16="http://schemas.microsoft.com/office/drawing/2014/main" id="{C7E65A2F-8308-3079-2619-9FC0226DAA57}"/>
              </a:ext>
            </a:extLst>
          </p:cNvPr>
          <p:cNvSpPr/>
          <p:nvPr/>
        </p:nvSpPr>
        <p:spPr>
          <a:xfrm>
            <a:off x="4313114" y="5714857"/>
            <a:ext cx="1031024" cy="1031024"/>
          </a:xfrm>
          <a:prstGeom prst="ellipse">
            <a:avLst/>
          </a:prstGeom>
          <a:solidFill>
            <a:srgbClr val="ED7D31"/>
          </a:solidFill>
          <a:ln w="31750" cap="flat" cmpd="sng" algn="ctr">
            <a:noFill/>
            <a:prstDash val="solid"/>
            <a:miter lim="800000"/>
          </a:ln>
          <a:effectLst/>
        </p:spPr>
        <p:txBody>
          <a:bodyPr rtlCol="0" anchor="ctr"/>
          <a:lstStyle/>
          <a:p>
            <a:pPr algn="ctr" defTabSz="1028700">
              <a:defRPr/>
            </a:pPr>
            <a:endParaRPr lang="ko-KR" altLang="en-US" sz="3038" kern="0">
              <a:solidFill>
                <a:schemeClr val="accent3">
                  <a:lumMod val="50000"/>
                </a:schemeClr>
              </a:solidFill>
              <a:latin typeface="Now" panose="020B0604020202020204" charset="0"/>
              <a:cs typeface="Arial" pitchFamily="34" charset="0"/>
            </a:endParaRPr>
          </a:p>
        </p:txBody>
      </p:sp>
      <p:pic>
        <p:nvPicPr>
          <p:cNvPr id="28" name="Graphic 27" descr="Group of men outline">
            <a:extLst>
              <a:ext uri="{FF2B5EF4-FFF2-40B4-BE49-F238E27FC236}">
                <a16:creationId xmlns:a16="http://schemas.microsoft.com/office/drawing/2014/main" id="{AAD1E64D-4950-EDD4-8B0B-0C6BFD31A8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2763" y="5816112"/>
            <a:ext cx="854424" cy="859134"/>
          </a:xfrm>
          <a:prstGeom prst="rect">
            <a:avLst/>
          </a:prstGeom>
        </p:spPr>
      </p:pic>
      <p:sp>
        <p:nvSpPr>
          <p:cNvPr id="29" name="TextBox 28">
            <a:extLst>
              <a:ext uri="{FF2B5EF4-FFF2-40B4-BE49-F238E27FC236}">
                <a16:creationId xmlns:a16="http://schemas.microsoft.com/office/drawing/2014/main" id="{A5BAB62E-584E-95AC-C062-9B599890FA68}"/>
              </a:ext>
            </a:extLst>
          </p:cNvPr>
          <p:cNvSpPr txBox="1"/>
          <p:nvPr/>
        </p:nvSpPr>
        <p:spPr>
          <a:xfrm>
            <a:off x="2738994" y="5723041"/>
            <a:ext cx="1570335" cy="1350370"/>
          </a:xfrm>
          <a:prstGeom prst="rect">
            <a:avLst/>
          </a:prstGeom>
          <a:noFill/>
        </p:spPr>
        <p:txBody>
          <a:bodyPr rot="0" spcFirstLastPara="0" vertOverflow="overflow" horzOverflow="overflow" vert="horz" wrap="square" lIns="102870" tIns="51435" rIns="102870" bIns="51435" numCol="1" spcCol="0" rtlCol="0" fromWordArt="0" anchor="t" anchorCtr="0" forceAA="0" compatLnSpc="1">
            <a:prstTxWarp prst="textNoShape">
              <a:avLst/>
            </a:prstTxWarp>
            <a:spAutoFit/>
          </a:bodyPr>
          <a:lstStyle/>
          <a:p>
            <a:pPr algn="ctr"/>
            <a:r>
              <a:rPr lang="en-US" sz="2100" b="1" u="sng">
                <a:solidFill>
                  <a:schemeClr val="accent3">
                    <a:lumMod val="50000"/>
                  </a:schemeClr>
                </a:solidFill>
                <a:latin typeface="Now" panose="020B0604020202020204" charset="0"/>
                <a:ea typeface="+mn-lt"/>
                <a:cs typeface="+mn-lt"/>
              </a:rPr>
              <a:t>External​</a:t>
            </a:r>
          </a:p>
          <a:p>
            <a:pPr algn="ctr"/>
            <a:r>
              <a:rPr lang="en-US" sz="1500">
                <a:solidFill>
                  <a:schemeClr val="accent3">
                    <a:lumMod val="50000"/>
                  </a:schemeClr>
                </a:solidFill>
                <a:latin typeface="Now" panose="020B0604020202020204" charset="0"/>
                <a:ea typeface="+mn-lt"/>
                <a:cs typeface="+mn-lt"/>
              </a:rPr>
              <a:t>Customers ​</a:t>
            </a:r>
            <a:br>
              <a:rPr lang="en-US" sz="1500">
                <a:solidFill>
                  <a:schemeClr val="accent3">
                    <a:lumMod val="50000"/>
                  </a:schemeClr>
                </a:solidFill>
                <a:latin typeface="Now" panose="020B0604020202020204" charset="0"/>
                <a:ea typeface="+mn-lt"/>
                <a:cs typeface="+mn-lt"/>
              </a:rPr>
            </a:br>
            <a:r>
              <a:rPr lang="en-US" sz="1500">
                <a:solidFill>
                  <a:schemeClr val="accent3">
                    <a:lumMod val="50000"/>
                  </a:schemeClr>
                </a:solidFill>
                <a:latin typeface="Now" panose="020B0604020202020204" charset="0"/>
                <a:ea typeface="+mn-lt"/>
                <a:cs typeface="+mn-lt"/>
              </a:rPr>
              <a:t> Analysts</a:t>
            </a:r>
          </a:p>
          <a:p>
            <a:pPr algn="ctr"/>
            <a:r>
              <a:rPr lang="en-US" sz="1500">
                <a:solidFill>
                  <a:schemeClr val="accent3">
                    <a:lumMod val="50000"/>
                  </a:schemeClr>
                </a:solidFill>
                <a:latin typeface="Now" panose="020B0604020202020204" charset="0"/>
                <a:ea typeface="+mn-lt"/>
                <a:cs typeface="+mn-lt"/>
              </a:rPr>
              <a:t>Vendors​</a:t>
            </a:r>
            <a:br>
              <a:rPr lang="en-US" sz="1500">
                <a:solidFill>
                  <a:schemeClr val="accent3">
                    <a:lumMod val="50000"/>
                  </a:schemeClr>
                </a:solidFill>
                <a:latin typeface="Now" panose="020B0604020202020204" charset="0"/>
                <a:ea typeface="+mn-lt"/>
                <a:cs typeface="+mn-lt"/>
              </a:rPr>
            </a:br>
            <a:r>
              <a:rPr lang="en-US" sz="1500">
                <a:solidFill>
                  <a:schemeClr val="accent3">
                    <a:lumMod val="50000"/>
                  </a:schemeClr>
                </a:solidFill>
                <a:latin typeface="Now" panose="020B0604020202020204" charset="0"/>
                <a:ea typeface="+mn-lt"/>
                <a:cs typeface="+mn-lt"/>
              </a:rPr>
              <a:t>Suppliers​</a:t>
            </a:r>
            <a:endParaRPr lang="en-US" sz="1500">
              <a:solidFill>
                <a:schemeClr val="accent3">
                  <a:lumMod val="50000"/>
                </a:schemeClr>
              </a:solidFill>
              <a:latin typeface="Now" panose="020B0604020202020204" charset="0"/>
            </a:endParaRPr>
          </a:p>
        </p:txBody>
      </p:sp>
      <p:cxnSp>
        <p:nvCxnSpPr>
          <p:cNvPr id="30" name="Straight Arrow Connector 29">
            <a:extLst>
              <a:ext uri="{FF2B5EF4-FFF2-40B4-BE49-F238E27FC236}">
                <a16:creationId xmlns:a16="http://schemas.microsoft.com/office/drawing/2014/main" id="{4F49E976-7DB4-9F11-699B-15B9AD2FF977}"/>
              </a:ext>
            </a:extLst>
          </p:cNvPr>
          <p:cNvCxnSpPr/>
          <p:nvPr/>
        </p:nvCxnSpPr>
        <p:spPr>
          <a:xfrm>
            <a:off x="5358925" y="4605599"/>
            <a:ext cx="995732" cy="689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9AB6633-3A09-51D6-EFED-CAA385237F34}"/>
              </a:ext>
            </a:extLst>
          </p:cNvPr>
          <p:cNvCxnSpPr>
            <a:cxnSpLocks/>
          </p:cNvCxnSpPr>
          <p:nvPr/>
        </p:nvCxnSpPr>
        <p:spPr>
          <a:xfrm flipV="1">
            <a:off x="5325955" y="5314008"/>
            <a:ext cx="1000439" cy="8271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B29C694C-BE91-2BCE-DFAF-22525C09578C}"/>
              </a:ext>
            </a:extLst>
          </p:cNvPr>
          <p:cNvCxnSpPr/>
          <p:nvPr/>
        </p:nvCxnSpPr>
        <p:spPr>
          <a:xfrm>
            <a:off x="7370756" y="5331553"/>
            <a:ext cx="675437" cy="65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AE01BD0-420E-0D6E-472F-C450AEF60E5C}"/>
              </a:ext>
            </a:extLst>
          </p:cNvPr>
          <p:cNvCxnSpPr>
            <a:cxnSpLocks/>
          </p:cNvCxnSpPr>
          <p:nvPr/>
        </p:nvCxnSpPr>
        <p:spPr>
          <a:xfrm>
            <a:off x="9080546" y="5326843"/>
            <a:ext cx="675437" cy="65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CCA2106-DD44-41AA-E64E-087F3F58E1D7}"/>
              </a:ext>
            </a:extLst>
          </p:cNvPr>
          <p:cNvCxnSpPr>
            <a:cxnSpLocks/>
          </p:cNvCxnSpPr>
          <p:nvPr/>
        </p:nvCxnSpPr>
        <p:spPr>
          <a:xfrm>
            <a:off x="10832726" y="5340973"/>
            <a:ext cx="675437" cy="65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940A145-2590-8D27-886E-AC7D8D78283C}"/>
              </a:ext>
            </a:extLst>
          </p:cNvPr>
          <p:cNvCxnSpPr>
            <a:cxnSpLocks/>
          </p:cNvCxnSpPr>
          <p:nvPr/>
        </p:nvCxnSpPr>
        <p:spPr>
          <a:xfrm>
            <a:off x="12551938" y="5355103"/>
            <a:ext cx="675437" cy="65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Graphic 35" descr="Lights On outline">
            <a:extLst>
              <a:ext uri="{FF2B5EF4-FFF2-40B4-BE49-F238E27FC236}">
                <a16:creationId xmlns:a16="http://schemas.microsoft.com/office/drawing/2014/main" id="{E5F74E1A-B7CF-B2D4-8C8F-DDCAE0B0D2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51338" y="5034225"/>
            <a:ext cx="670728" cy="647178"/>
          </a:xfrm>
          <a:prstGeom prst="rect">
            <a:avLst/>
          </a:prstGeom>
        </p:spPr>
      </p:pic>
      <p:pic>
        <p:nvPicPr>
          <p:cNvPr id="38" name="Graphic 37" descr="Chat outline">
            <a:extLst>
              <a:ext uri="{FF2B5EF4-FFF2-40B4-BE49-F238E27FC236}">
                <a16:creationId xmlns:a16="http://schemas.microsoft.com/office/drawing/2014/main" id="{AD9C326A-CDB9-B22C-833D-52E74EC8BD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1633" y="4921181"/>
            <a:ext cx="901527" cy="896817"/>
          </a:xfrm>
          <a:prstGeom prst="rect">
            <a:avLst/>
          </a:prstGeom>
        </p:spPr>
      </p:pic>
      <p:pic>
        <p:nvPicPr>
          <p:cNvPr id="39" name="Graphic 38" descr="Smiling face outline with solid fill">
            <a:extLst>
              <a:ext uri="{FF2B5EF4-FFF2-40B4-BE49-F238E27FC236}">
                <a16:creationId xmlns:a16="http://schemas.microsoft.com/office/drawing/2014/main" id="{EC764547-4AC2-68C1-DD63-316CA76887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375627" y="4996544"/>
            <a:ext cx="727250" cy="722538"/>
          </a:xfrm>
          <a:prstGeom prst="rect">
            <a:avLst/>
          </a:prstGeom>
        </p:spPr>
      </p:pic>
      <p:sp>
        <p:nvSpPr>
          <p:cNvPr id="8" name="Freeform 2">
            <a:extLst>
              <a:ext uri="{FF2B5EF4-FFF2-40B4-BE49-F238E27FC236}">
                <a16:creationId xmlns:a16="http://schemas.microsoft.com/office/drawing/2014/main" id="{B4DB181D-4619-2598-3BE9-A7670B5FB832}"/>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15"/>
            <a:stretch>
              <a:fillRect/>
            </a:stretch>
          </a:blipFill>
        </p:spPr>
        <p:txBody>
          <a:bodyPr/>
          <a:lstStyle/>
          <a:p>
            <a:endParaRPr lang="en-SG"/>
          </a:p>
        </p:txBody>
      </p:sp>
      <p:sp>
        <p:nvSpPr>
          <p:cNvPr id="18" name="TextBox 17">
            <a:extLst>
              <a:ext uri="{FF2B5EF4-FFF2-40B4-BE49-F238E27FC236}">
                <a16:creationId xmlns:a16="http://schemas.microsoft.com/office/drawing/2014/main" id="{678FBB9B-B221-461E-BFD4-093FA396DCC0}"/>
              </a:ext>
            </a:extLst>
          </p:cNvPr>
          <p:cNvSpPr txBox="1"/>
          <p:nvPr/>
        </p:nvSpPr>
        <p:spPr>
          <a:xfrm>
            <a:off x="1028700" y="591099"/>
            <a:ext cx="9637031" cy="1228675"/>
          </a:xfrm>
          <a:prstGeom prst="rect">
            <a:avLst/>
          </a:prstGeom>
        </p:spPr>
        <p:txBody>
          <a:bodyPr lIns="0" tIns="0" rIns="0" bIns="0" rtlCol="0" anchor="t">
            <a:spAutoFit/>
          </a:bodyPr>
          <a:lstStyle/>
          <a:p>
            <a:pPr marL="0" lvl="0" indent="0">
              <a:lnSpc>
                <a:spcPts val="9600"/>
              </a:lnSpc>
            </a:pPr>
            <a:r>
              <a:rPr lang="en-US" sz="8000" spc="-200">
                <a:solidFill>
                  <a:srgbClr val="4C7031"/>
                </a:solidFill>
                <a:latin typeface="Ovo"/>
              </a:rPr>
              <a:t>Feedback &amp; Adaption</a:t>
            </a:r>
          </a:p>
        </p:txBody>
      </p:sp>
    </p:spTree>
    <p:extLst>
      <p:ext uri="{BB962C8B-B14F-4D97-AF65-F5344CB8AC3E}">
        <p14:creationId xmlns:p14="http://schemas.microsoft.com/office/powerpoint/2010/main" val="39116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E601576-0DED-8142-B586-839C99F42970}"/>
              </a:ext>
            </a:extLst>
          </p:cNvPr>
          <p:cNvSpPr txBox="1"/>
          <p:nvPr/>
        </p:nvSpPr>
        <p:spPr>
          <a:xfrm>
            <a:off x="3209425" y="3811370"/>
            <a:ext cx="3445808" cy="100027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a:r>
              <a:rPr lang="en-US" sz="2800" spc="48">
                <a:solidFill>
                  <a:srgbClr val="4C7031"/>
                </a:solidFill>
                <a:latin typeface="Now"/>
              </a:rPr>
              <a:t>Leadership Communication</a:t>
            </a:r>
          </a:p>
        </p:txBody>
      </p:sp>
      <p:sp>
        <p:nvSpPr>
          <p:cNvPr id="12" name="TextBox 11">
            <a:extLst>
              <a:ext uri="{FF2B5EF4-FFF2-40B4-BE49-F238E27FC236}">
                <a16:creationId xmlns:a16="http://schemas.microsoft.com/office/drawing/2014/main" id="{4BA707CE-652F-08B7-EAC4-ADED5B57DEF5}"/>
              </a:ext>
            </a:extLst>
          </p:cNvPr>
          <p:cNvSpPr txBox="1"/>
          <p:nvPr/>
        </p:nvSpPr>
        <p:spPr>
          <a:xfrm>
            <a:off x="7076915" y="3806121"/>
            <a:ext cx="4076054" cy="100027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a:r>
              <a:rPr lang="en-US" sz="2800" spc="48">
                <a:solidFill>
                  <a:srgbClr val="4C7031"/>
                </a:solidFill>
                <a:latin typeface="Now"/>
              </a:rPr>
              <a:t>Leadership </a:t>
            </a:r>
          </a:p>
          <a:p>
            <a:pPr algn="ctr"/>
            <a:r>
              <a:rPr lang="en-US" sz="2800" spc="48">
                <a:solidFill>
                  <a:srgbClr val="4C7031"/>
                </a:solidFill>
                <a:latin typeface="Now"/>
              </a:rPr>
              <a:t>Succession Planning</a:t>
            </a:r>
            <a:r>
              <a:rPr lang="en-US" sz="2800">
                <a:solidFill>
                  <a:schemeClr val="accent3">
                    <a:lumMod val="50000"/>
                  </a:schemeClr>
                </a:solidFill>
                <a:latin typeface="Now"/>
                <a:ea typeface="+mn-lt"/>
                <a:cs typeface="+mn-lt"/>
              </a:rPr>
              <a:t>  </a:t>
            </a:r>
            <a:endParaRPr lang="en-US" sz="2800">
              <a:solidFill>
                <a:schemeClr val="accent3">
                  <a:lumMod val="50000"/>
                </a:schemeClr>
              </a:solidFill>
              <a:latin typeface="Now"/>
            </a:endParaRPr>
          </a:p>
        </p:txBody>
      </p:sp>
      <p:grpSp>
        <p:nvGrpSpPr>
          <p:cNvPr id="25" name="Group 24">
            <a:extLst>
              <a:ext uri="{FF2B5EF4-FFF2-40B4-BE49-F238E27FC236}">
                <a16:creationId xmlns:a16="http://schemas.microsoft.com/office/drawing/2014/main" id="{66E68187-7C0A-B3F0-9F02-13C077969DA5}"/>
              </a:ext>
            </a:extLst>
          </p:cNvPr>
          <p:cNvGrpSpPr/>
          <p:nvPr/>
        </p:nvGrpSpPr>
        <p:grpSpPr>
          <a:xfrm>
            <a:off x="4426009" y="2089813"/>
            <a:ext cx="1521803" cy="1392650"/>
            <a:chOff x="953112" y="1246836"/>
            <a:chExt cx="1014535" cy="928433"/>
          </a:xfrm>
        </p:grpSpPr>
        <p:sp>
          <p:nvSpPr>
            <p:cNvPr id="10" name="Oval 9">
              <a:extLst>
                <a:ext uri="{FF2B5EF4-FFF2-40B4-BE49-F238E27FC236}">
                  <a16:creationId xmlns:a16="http://schemas.microsoft.com/office/drawing/2014/main" id="{9B808C75-D80B-82F7-C9AC-475CAC3EC071}"/>
                </a:ext>
              </a:extLst>
            </p:cNvPr>
            <p:cNvSpPr/>
            <p:nvPr/>
          </p:nvSpPr>
          <p:spPr>
            <a:xfrm>
              <a:off x="953112" y="1246836"/>
              <a:ext cx="1014535" cy="928433"/>
            </a:xfrm>
            <a:prstGeom prst="ellipse">
              <a:avLst/>
            </a:prstGeom>
            <a:solidFill>
              <a:srgbClr val="FFCD2D"/>
            </a:solidFill>
            <a:ln w="31750" cap="flat" cmpd="sng" algn="ctr">
              <a:noFill/>
              <a:prstDash val="solid"/>
              <a:miter lim="800000"/>
            </a:ln>
            <a:effectLst/>
          </p:spPr>
          <p:txBody>
            <a:bodyPr rtlCol="0" anchor="ctr"/>
            <a:lstStyle/>
            <a:p>
              <a:pPr algn="ctr" defTabSz="1028700">
                <a:defRPr/>
              </a:pPr>
              <a:endParaRPr lang="ko-KR" altLang="en-US" sz="3038" kern="0">
                <a:solidFill>
                  <a:prstClr val="white"/>
                </a:solidFill>
                <a:latin typeface="Arial"/>
                <a:cs typeface="Arial" pitchFamily="34" charset="0"/>
              </a:endParaRPr>
            </a:p>
          </p:txBody>
        </p:sp>
        <p:pic>
          <p:nvPicPr>
            <p:cNvPr id="20" name="Graphic 19" descr="Lecturer outline">
              <a:extLst>
                <a:ext uri="{FF2B5EF4-FFF2-40B4-BE49-F238E27FC236}">
                  <a16:creationId xmlns:a16="http://schemas.microsoft.com/office/drawing/2014/main" id="{80F306F0-5E9D-1B6E-C35B-A52C5321EB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682" y="1383223"/>
              <a:ext cx="656095" cy="660400"/>
            </a:xfrm>
            <a:prstGeom prst="rect">
              <a:avLst/>
            </a:prstGeom>
          </p:spPr>
        </p:pic>
      </p:grpSp>
      <p:grpSp>
        <p:nvGrpSpPr>
          <p:cNvPr id="27" name="Group 26">
            <a:extLst>
              <a:ext uri="{FF2B5EF4-FFF2-40B4-BE49-F238E27FC236}">
                <a16:creationId xmlns:a16="http://schemas.microsoft.com/office/drawing/2014/main" id="{1FBFF2A0-ED21-23AF-B89C-D7B29EF8EAB2}"/>
              </a:ext>
            </a:extLst>
          </p:cNvPr>
          <p:cNvGrpSpPr/>
          <p:nvPr/>
        </p:nvGrpSpPr>
        <p:grpSpPr>
          <a:xfrm>
            <a:off x="8384533" y="2089813"/>
            <a:ext cx="1521803" cy="1392650"/>
            <a:chOff x="4311078" y="1427649"/>
            <a:chExt cx="1014535" cy="928433"/>
          </a:xfrm>
        </p:grpSpPr>
        <p:sp>
          <p:nvSpPr>
            <p:cNvPr id="23" name="Oval 22">
              <a:extLst>
                <a:ext uri="{FF2B5EF4-FFF2-40B4-BE49-F238E27FC236}">
                  <a16:creationId xmlns:a16="http://schemas.microsoft.com/office/drawing/2014/main" id="{4AE3AC5C-756D-7C17-ADC7-1F3156D101C6}"/>
                </a:ext>
              </a:extLst>
            </p:cNvPr>
            <p:cNvSpPr/>
            <p:nvPr/>
          </p:nvSpPr>
          <p:spPr>
            <a:xfrm>
              <a:off x="4311078" y="1427649"/>
              <a:ext cx="1014535" cy="928433"/>
            </a:xfrm>
            <a:prstGeom prst="ellipse">
              <a:avLst/>
            </a:prstGeom>
            <a:solidFill>
              <a:srgbClr val="FFCD2D"/>
            </a:solidFill>
            <a:ln w="31750" cap="flat" cmpd="sng" algn="ctr">
              <a:noFill/>
              <a:prstDash val="solid"/>
              <a:miter lim="800000"/>
            </a:ln>
            <a:effectLst/>
          </p:spPr>
          <p:txBody>
            <a:bodyPr rtlCol="0" anchor="ctr"/>
            <a:lstStyle/>
            <a:p>
              <a:pPr algn="ctr" defTabSz="1028700">
                <a:defRPr/>
              </a:pPr>
              <a:endParaRPr lang="ko-KR" altLang="en-US" sz="3038" kern="0">
                <a:solidFill>
                  <a:prstClr val="white"/>
                </a:solidFill>
                <a:latin typeface="Arial"/>
                <a:cs typeface="Arial" pitchFamily="34" charset="0"/>
              </a:endParaRPr>
            </a:p>
          </p:txBody>
        </p:sp>
        <p:pic>
          <p:nvPicPr>
            <p:cNvPr id="26" name="Graphic 25" descr="Business Growth outline">
              <a:extLst>
                <a:ext uri="{FF2B5EF4-FFF2-40B4-BE49-F238E27FC236}">
                  <a16:creationId xmlns:a16="http://schemas.microsoft.com/office/drawing/2014/main" id="{6242840E-B44C-A851-579E-CF90456D50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4902" y="1473630"/>
              <a:ext cx="836909" cy="828299"/>
            </a:xfrm>
            <a:prstGeom prst="rect">
              <a:avLst/>
            </a:prstGeom>
          </p:spPr>
        </p:pic>
      </p:grpSp>
      <p:sp>
        <p:nvSpPr>
          <p:cNvPr id="28" name="TextBox 27">
            <a:extLst>
              <a:ext uri="{FF2B5EF4-FFF2-40B4-BE49-F238E27FC236}">
                <a16:creationId xmlns:a16="http://schemas.microsoft.com/office/drawing/2014/main" id="{3C9B535E-9B12-D17C-FB8D-D783799B6E61}"/>
              </a:ext>
            </a:extLst>
          </p:cNvPr>
          <p:cNvSpPr txBox="1"/>
          <p:nvPr/>
        </p:nvSpPr>
        <p:spPr>
          <a:xfrm>
            <a:off x="11786319" y="3806126"/>
            <a:ext cx="3055751" cy="100027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a:r>
              <a:rPr lang="en-US" sz="2800" spc="48">
                <a:solidFill>
                  <a:srgbClr val="4C7031"/>
                </a:solidFill>
                <a:latin typeface="Now"/>
              </a:rPr>
              <a:t>Leadership </a:t>
            </a:r>
          </a:p>
          <a:p>
            <a:pPr algn="ctr"/>
            <a:r>
              <a:rPr lang="en-US" sz="2800" spc="48">
                <a:solidFill>
                  <a:srgbClr val="4C7031"/>
                </a:solidFill>
                <a:latin typeface="Now"/>
              </a:rPr>
              <a:t>Management</a:t>
            </a:r>
            <a:r>
              <a:rPr lang="en-US" sz="2800">
                <a:solidFill>
                  <a:schemeClr val="accent3">
                    <a:lumMod val="50000"/>
                  </a:schemeClr>
                </a:solidFill>
                <a:latin typeface="Now"/>
              </a:rPr>
              <a:t> </a:t>
            </a:r>
          </a:p>
        </p:txBody>
      </p:sp>
      <p:grpSp>
        <p:nvGrpSpPr>
          <p:cNvPr id="29" name="Group 28">
            <a:extLst>
              <a:ext uri="{FF2B5EF4-FFF2-40B4-BE49-F238E27FC236}">
                <a16:creationId xmlns:a16="http://schemas.microsoft.com/office/drawing/2014/main" id="{C310DA1A-D998-975F-1DA5-D6945EE7343F}"/>
              </a:ext>
            </a:extLst>
          </p:cNvPr>
          <p:cNvGrpSpPr/>
          <p:nvPr/>
        </p:nvGrpSpPr>
        <p:grpSpPr>
          <a:xfrm>
            <a:off x="12498280" y="2099141"/>
            <a:ext cx="1521803" cy="1392650"/>
            <a:chOff x="7152434" y="1535276"/>
            <a:chExt cx="1014535" cy="928433"/>
          </a:xfrm>
        </p:grpSpPr>
        <p:sp>
          <p:nvSpPr>
            <p:cNvPr id="24" name="Oval 23">
              <a:extLst>
                <a:ext uri="{FF2B5EF4-FFF2-40B4-BE49-F238E27FC236}">
                  <a16:creationId xmlns:a16="http://schemas.microsoft.com/office/drawing/2014/main" id="{C66BE41C-B4A4-E045-D25B-133FD044975D}"/>
                </a:ext>
              </a:extLst>
            </p:cNvPr>
            <p:cNvSpPr/>
            <p:nvPr/>
          </p:nvSpPr>
          <p:spPr>
            <a:xfrm>
              <a:off x="7152434" y="1535276"/>
              <a:ext cx="1014535" cy="928433"/>
            </a:xfrm>
            <a:prstGeom prst="ellipse">
              <a:avLst/>
            </a:prstGeom>
            <a:solidFill>
              <a:srgbClr val="FFCD2D"/>
            </a:solidFill>
            <a:ln w="31750" cap="flat" cmpd="sng" algn="ctr">
              <a:noFill/>
              <a:prstDash val="solid"/>
              <a:miter lim="800000"/>
            </a:ln>
            <a:effectLst/>
          </p:spPr>
          <p:txBody>
            <a:bodyPr rtlCol="0" anchor="ctr"/>
            <a:lstStyle/>
            <a:p>
              <a:pPr algn="ctr" defTabSz="1028700">
                <a:defRPr/>
              </a:pPr>
              <a:endParaRPr lang="ko-KR" altLang="en-US" sz="3038" kern="0">
                <a:solidFill>
                  <a:prstClr val="white"/>
                </a:solidFill>
                <a:latin typeface="Arial"/>
                <a:cs typeface="Arial" pitchFamily="34" charset="0"/>
              </a:endParaRPr>
            </a:p>
          </p:txBody>
        </p:sp>
        <p:pic>
          <p:nvPicPr>
            <p:cNvPr id="11" name="Graphic 10" descr="Group of men outline">
              <a:extLst>
                <a:ext uri="{FF2B5EF4-FFF2-40B4-BE49-F238E27FC236}">
                  <a16:creationId xmlns:a16="http://schemas.microsoft.com/office/drawing/2014/main" id="{3608BE19-70E5-964C-35E1-03F10A0990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267" y="1688882"/>
              <a:ext cx="612666" cy="615806"/>
            </a:xfrm>
            <a:prstGeom prst="rect">
              <a:avLst/>
            </a:prstGeom>
          </p:spPr>
        </p:pic>
      </p:grpSp>
      <p:sp>
        <p:nvSpPr>
          <p:cNvPr id="34" name="TextBox 33">
            <a:extLst>
              <a:ext uri="{FF2B5EF4-FFF2-40B4-BE49-F238E27FC236}">
                <a16:creationId xmlns:a16="http://schemas.microsoft.com/office/drawing/2014/main" id="{6C195DA8-C5BC-8C0D-D4AB-4A9DBA6F089B}"/>
              </a:ext>
            </a:extLst>
          </p:cNvPr>
          <p:cNvSpPr txBox="1"/>
          <p:nvPr/>
        </p:nvSpPr>
        <p:spPr>
          <a:xfrm>
            <a:off x="3848746" y="5695628"/>
            <a:ext cx="3120326" cy="507831"/>
          </a:xfrm>
          <a:prstGeom prst="rect">
            <a:avLst/>
          </a:prstGeom>
          <a:noFill/>
          <a:ln>
            <a:no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endParaRPr lang="en-US" sz="2400">
              <a:solidFill>
                <a:schemeClr val="accent3">
                  <a:lumMod val="50000"/>
                </a:schemeClr>
              </a:solidFill>
              <a:latin typeface="Now" panose="020B0604020202020204" charset="0"/>
            </a:endParaRPr>
          </a:p>
        </p:txBody>
      </p:sp>
      <p:sp>
        <p:nvSpPr>
          <p:cNvPr id="35" name="Speech Bubble: Rectangle with Corners Rounded 34">
            <a:extLst>
              <a:ext uri="{FF2B5EF4-FFF2-40B4-BE49-F238E27FC236}">
                <a16:creationId xmlns:a16="http://schemas.microsoft.com/office/drawing/2014/main" id="{5725B231-5FA4-32CD-735C-3D738551E23C}"/>
              </a:ext>
            </a:extLst>
          </p:cNvPr>
          <p:cNvSpPr/>
          <p:nvPr/>
        </p:nvSpPr>
        <p:spPr>
          <a:xfrm rot="10800000">
            <a:off x="2453899" y="5334000"/>
            <a:ext cx="4320152" cy="4701147"/>
          </a:xfrm>
          <a:prstGeom prst="wedgeRoundRectCallout">
            <a:avLst/>
          </a:prstGeom>
          <a:solidFill>
            <a:srgbClr val="FFCD2D">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8" name="TextBox 37">
            <a:extLst>
              <a:ext uri="{FF2B5EF4-FFF2-40B4-BE49-F238E27FC236}">
                <a16:creationId xmlns:a16="http://schemas.microsoft.com/office/drawing/2014/main" id="{7FAEB3F9-0D6A-BC8E-C5A6-95EBB43C1D35}"/>
              </a:ext>
            </a:extLst>
          </p:cNvPr>
          <p:cNvSpPr txBox="1"/>
          <p:nvPr/>
        </p:nvSpPr>
        <p:spPr>
          <a:xfrm>
            <a:off x="2500297" y="5564799"/>
            <a:ext cx="4269786" cy="2292935"/>
          </a:xfrm>
          <a:prstGeom prst="rect">
            <a:avLst/>
          </a:prstGeom>
          <a:noFill/>
          <a:ln>
            <a:no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000" b="1" spc="48">
                <a:solidFill>
                  <a:srgbClr val="4C7031"/>
                </a:solidFill>
                <a:latin typeface="Now"/>
              </a:rPr>
              <a:t>Transparent Communication</a:t>
            </a:r>
          </a:p>
          <a:p>
            <a:endParaRPr lang="en-US" sz="2000">
              <a:solidFill>
                <a:schemeClr val="accent3">
                  <a:lumMod val="50000"/>
                </a:schemeClr>
              </a:solidFill>
              <a:latin typeface="Now" panose="020B0604020202020204" charset="0"/>
            </a:endParaRPr>
          </a:p>
          <a:p>
            <a:r>
              <a:rPr lang="en-US" sz="2000" spc="48">
                <a:solidFill>
                  <a:srgbClr val="4C7031"/>
                </a:solidFill>
                <a:latin typeface="Now"/>
              </a:rPr>
              <a:t>Via town hall and regular updates from senior executives to share company vision, strategy, and objectives. </a:t>
            </a:r>
          </a:p>
        </p:txBody>
      </p:sp>
      <p:sp>
        <p:nvSpPr>
          <p:cNvPr id="41" name="Speech Bubble: Rectangle with Corners Rounded 40">
            <a:extLst>
              <a:ext uri="{FF2B5EF4-FFF2-40B4-BE49-F238E27FC236}">
                <a16:creationId xmlns:a16="http://schemas.microsoft.com/office/drawing/2014/main" id="{715D4F2D-F3DD-178E-91BA-FBF757B087A7}"/>
              </a:ext>
            </a:extLst>
          </p:cNvPr>
          <p:cNvSpPr/>
          <p:nvPr/>
        </p:nvSpPr>
        <p:spPr>
          <a:xfrm rot="10800000">
            <a:off x="6967778" y="5334000"/>
            <a:ext cx="4352439" cy="4701147"/>
          </a:xfrm>
          <a:prstGeom prst="wedgeRoundRectCallout">
            <a:avLst/>
          </a:prstGeom>
          <a:solidFill>
            <a:srgbClr val="FFCD2D">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sz="2700"/>
          </a:p>
        </p:txBody>
      </p:sp>
      <p:sp>
        <p:nvSpPr>
          <p:cNvPr id="42" name="Speech Bubble: Rectangle with Corners Rounded 41">
            <a:extLst>
              <a:ext uri="{FF2B5EF4-FFF2-40B4-BE49-F238E27FC236}">
                <a16:creationId xmlns:a16="http://schemas.microsoft.com/office/drawing/2014/main" id="{A03E9AF7-B1A2-142C-6DF7-8BAABA6169E3}"/>
              </a:ext>
            </a:extLst>
          </p:cNvPr>
          <p:cNvSpPr/>
          <p:nvPr/>
        </p:nvSpPr>
        <p:spPr>
          <a:xfrm rot="10800000">
            <a:off x="11481661" y="5334000"/>
            <a:ext cx="4320152" cy="4701147"/>
          </a:xfrm>
          <a:prstGeom prst="wedgeRoundRectCallout">
            <a:avLst/>
          </a:prstGeom>
          <a:solidFill>
            <a:srgbClr val="FFCD2D">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TextBox 43">
            <a:extLst>
              <a:ext uri="{FF2B5EF4-FFF2-40B4-BE49-F238E27FC236}">
                <a16:creationId xmlns:a16="http://schemas.microsoft.com/office/drawing/2014/main" id="{5DC938A7-7D32-7715-C5F3-3C340D4162A0}"/>
              </a:ext>
            </a:extLst>
          </p:cNvPr>
          <p:cNvSpPr txBox="1"/>
          <p:nvPr/>
        </p:nvSpPr>
        <p:spPr>
          <a:xfrm>
            <a:off x="7119891" y="5502617"/>
            <a:ext cx="4269783" cy="3831818"/>
          </a:xfrm>
          <a:prstGeom prst="rect">
            <a:avLst/>
          </a:prstGeom>
          <a:noFill/>
          <a:ln>
            <a:no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000" b="1" spc="48">
                <a:solidFill>
                  <a:srgbClr val="4C7031"/>
                </a:solidFill>
                <a:latin typeface="Now"/>
              </a:rPr>
              <a:t>Talent evaluation &amp; </a:t>
            </a:r>
          </a:p>
          <a:p>
            <a:r>
              <a:rPr lang="en-US" sz="2000" b="1" spc="48">
                <a:solidFill>
                  <a:srgbClr val="4C7031"/>
                </a:solidFill>
                <a:latin typeface="Now"/>
              </a:rPr>
              <a:t>Succession Planning </a:t>
            </a:r>
          </a:p>
          <a:p>
            <a:endParaRPr lang="en-US" sz="2000">
              <a:solidFill>
                <a:schemeClr val="accent3">
                  <a:lumMod val="50000"/>
                </a:schemeClr>
              </a:solidFill>
              <a:latin typeface="Now" panose="020B0604020202020204" charset="0"/>
              <a:ea typeface="+mn-lt"/>
              <a:cs typeface="+mn-lt"/>
            </a:endParaRPr>
          </a:p>
          <a:p>
            <a:r>
              <a:rPr lang="en-US" sz="2000" spc="48">
                <a:solidFill>
                  <a:srgbClr val="4C7031"/>
                </a:solidFill>
                <a:latin typeface="Now"/>
              </a:rPr>
              <a:t>Identify and groom high-potential leaders for future leadership positions. </a:t>
            </a:r>
          </a:p>
          <a:p>
            <a:r>
              <a:rPr lang="en-US" sz="2000" spc="48">
                <a:solidFill>
                  <a:srgbClr val="4C7031"/>
                </a:solidFill>
                <a:latin typeface="Now"/>
              </a:rPr>
              <a:t>Honeywell ensures continuity and stability in its leadership.</a:t>
            </a:r>
          </a:p>
          <a:p>
            <a:endParaRPr lang="en-US" sz="2000" spc="48">
              <a:solidFill>
                <a:srgbClr val="4C7031"/>
              </a:solidFill>
              <a:latin typeface="Now"/>
            </a:endParaRPr>
          </a:p>
          <a:p>
            <a:r>
              <a:rPr lang="en-US" sz="2000" spc="48">
                <a:solidFill>
                  <a:srgbClr val="4C7031"/>
                </a:solidFill>
                <a:latin typeface="Now"/>
              </a:rPr>
              <a:t>Voice of Employee (VOE)  </a:t>
            </a:r>
          </a:p>
          <a:p>
            <a:r>
              <a:rPr lang="en-US" sz="2000" spc="48">
                <a:solidFill>
                  <a:srgbClr val="4C7031"/>
                </a:solidFill>
                <a:latin typeface="Now"/>
              </a:rPr>
              <a:t>Annual Pulse Survey (APS)</a:t>
            </a:r>
          </a:p>
          <a:p>
            <a:endParaRPr lang="en-US" sz="2000">
              <a:solidFill>
                <a:schemeClr val="accent3">
                  <a:lumMod val="50000"/>
                </a:schemeClr>
              </a:solidFill>
              <a:latin typeface="Now" panose="020B0604020202020204" charset="0"/>
              <a:ea typeface="+mn-lt"/>
              <a:cs typeface="+mn-lt"/>
            </a:endParaRPr>
          </a:p>
        </p:txBody>
      </p:sp>
      <p:sp>
        <p:nvSpPr>
          <p:cNvPr id="45" name="TextBox 44">
            <a:extLst>
              <a:ext uri="{FF2B5EF4-FFF2-40B4-BE49-F238E27FC236}">
                <a16:creationId xmlns:a16="http://schemas.microsoft.com/office/drawing/2014/main" id="{D6E1FA97-675B-AA32-F95F-C0DCCD96B1F8}"/>
              </a:ext>
            </a:extLst>
          </p:cNvPr>
          <p:cNvSpPr txBox="1"/>
          <p:nvPr/>
        </p:nvSpPr>
        <p:spPr>
          <a:xfrm>
            <a:off x="11572067" y="5463152"/>
            <a:ext cx="4347276" cy="3831818"/>
          </a:xfrm>
          <a:prstGeom prst="rect">
            <a:avLst/>
          </a:prstGeom>
          <a:noFill/>
          <a:ln>
            <a:no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000" b="1" spc="48">
                <a:solidFill>
                  <a:srgbClr val="4C7031"/>
                </a:solidFill>
                <a:latin typeface="Now"/>
              </a:rPr>
              <a:t>Leader and Management </a:t>
            </a:r>
          </a:p>
          <a:p>
            <a:endParaRPr lang="en-US" sz="2000" b="1">
              <a:solidFill>
                <a:schemeClr val="accent3">
                  <a:lumMod val="50000"/>
                </a:schemeClr>
              </a:solidFill>
              <a:latin typeface="Now" panose="020B0604020202020204" charset="0"/>
              <a:ea typeface="+mn-lt"/>
              <a:cs typeface="+mn-lt"/>
            </a:endParaRPr>
          </a:p>
          <a:p>
            <a:r>
              <a:rPr lang="en-US" sz="2000" spc="48">
                <a:solidFill>
                  <a:srgbClr val="4C7031"/>
                </a:solidFill>
                <a:latin typeface="Now"/>
              </a:rPr>
              <a:t>Honeywell top reasons for </a:t>
            </a:r>
          </a:p>
          <a:p>
            <a:r>
              <a:rPr lang="en-US" sz="2000" spc="48">
                <a:solidFill>
                  <a:srgbClr val="4C7031"/>
                </a:solidFill>
                <a:latin typeface="Now"/>
              </a:rPr>
              <a:t>project successes were​​​</a:t>
            </a:r>
          </a:p>
          <a:p>
            <a:pPr rtl="0"/>
            <a:r>
              <a:rPr lang="en-US" sz="2000" spc="48">
                <a:solidFill>
                  <a:srgbClr val="4C7031"/>
                </a:solidFill>
                <a:latin typeface="Now"/>
              </a:rPr>
              <a:t>• Effective user involvement​​​</a:t>
            </a:r>
          </a:p>
          <a:p>
            <a:pPr rtl="0"/>
            <a:r>
              <a:rPr lang="en-US" sz="2000" spc="48">
                <a:solidFill>
                  <a:srgbClr val="4C7031"/>
                </a:solidFill>
                <a:latin typeface="Now"/>
              </a:rPr>
              <a:t>• Executive management support​​​</a:t>
            </a:r>
          </a:p>
          <a:p>
            <a:pPr algn="l" rtl="0"/>
            <a:endParaRPr lang="en-US" sz="2000" spc="48">
              <a:solidFill>
                <a:srgbClr val="4C7031"/>
              </a:solidFill>
              <a:latin typeface="Now"/>
            </a:endParaRPr>
          </a:p>
          <a:p>
            <a:r>
              <a:rPr lang="en-US" sz="2000" spc="48">
                <a:solidFill>
                  <a:srgbClr val="4C7031"/>
                </a:solidFill>
                <a:latin typeface="Now"/>
              </a:rPr>
              <a:t>They drive change by inspiring </a:t>
            </a:r>
          </a:p>
          <a:p>
            <a:r>
              <a:rPr lang="en-US" sz="2000" spc="48">
                <a:solidFill>
                  <a:srgbClr val="4C7031"/>
                </a:solidFill>
                <a:latin typeface="Now"/>
              </a:rPr>
              <a:t>employees hence making </a:t>
            </a:r>
          </a:p>
          <a:p>
            <a:r>
              <a:rPr lang="en-US" sz="2000" spc="48">
                <a:solidFill>
                  <a:srgbClr val="4C7031"/>
                </a:solidFill>
                <a:latin typeface="Now"/>
              </a:rPr>
              <a:t>change more sustainable​</a:t>
            </a:r>
          </a:p>
          <a:p>
            <a:r>
              <a:rPr lang="en-US" sz="2000" spc="48">
                <a:solidFill>
                  <a:srgbClr val="4C7031"/>
                </a:solidFill>
                <a:latin typeface="Now"/>
              </a:rPr>
              <a:t>Employees want to change. </a:t>
            </a:r>
          </a:p>
        </p:txBody>
      </p:sp>
      <p:sp>
        <p:nvSpPr>
          <p:cNvPr id="3" name="Freeform 2">
            <a:extLst>
              <a:ext uri="{FF2B5EF4-FFF2-40B4-BE49-F238E27FC236}">
                <a16:creationId xmlns:a16="http://schemas.microsoft.com/office/drawing/2014/main" id="{9EAC4C0D-0728-9955-9186-3B251F381854}"/>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9"/>
            <a:stretch>
              <a:fillRect/>
            </a:stretch>
          </a:blipFill>
        </p:spPr>
        <p:txBody>
          <a:bodyPr/>
          <a:lstStyle/>
          <a:p>
            <a:endParaRPr lang="en-SG"/>
          </a:p>
        </p:txBody>
      </p:sp>
      <p:sp>
        <p:nvSpPr>
          <p:cNvPr id="4" name="TextBox 3">
            <a:extLst>
              <a:ext uri="{FF2B5EF4-FFF2-40B4-BE49-F238E27FC236}">
                <a16:creationId xmlns:a16="http://schemas.microsoft.com/office/drawing/2014/main" id="{C90EA2B1-DEA2-7962-757C-D9BF7103F373}"/>
              </a:ext>
            </a:extLst>
          </p:cNvPr>
          <p:cNvSpPr txBox="1"/>
          <p:nvPr/>
        </p:nvSpPr>
        <p:spPr>
          <a:xfrm>
            <a:off x="1028700" y="591099"/>
            <a:ext cx="12189974" cy="1231106"/>
          </a:xfrm>
          <a:prstGeom prst="rect">
            <a:avLst/>
          </a:prstGeom>
        </p:spPr>
        <p:txBody>
          <a:bodyPr wrap="square" lIns="0" tIns="0" rIns="0" bIns="0" rtlCol="0" anchor="t">
            <a:spAutoFit/>
          </a:bodyPr>
          <a:lstStyle/>
          <a:p>
            <a:pPr marL="0" lvl="0" indent="0">
              <a:lnSpc>
                <a:spcPts val="9600"/>
              </a:lnSpc>
            </a:pPr>
            <a:r>
              <a:rPr lang="en-US" sz="8000" spc="-200">
                <a:solidFill>
                  <a:srgbClr val="4C7031"/>
                </a:solidFill>
                <a:latin typeface="Ovo"/>
              </a:rPr>
              <a:t>Leadership Engagement</a:t>
            </a:r>
          </a:p>
        </p:txBody>
      </p:sp>
    </p:spTree>
    <p:extLst>
      <p:ext uri="{BB962C8B-B14F-4D97-AF65-F5344CB8AC3E}">
        <p14:creationId xmlns:p14="http://schemas.microsoft.com/office/powerpoint/2010/main" val="2557312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BA707CE-652F-08B7-EAC4-ADED5B57DEF5}"/>
              </a:ext>
            </a:extLst>
          </p:cNvPr>
          <p:cNvSpPr txBox="1"/>
          <p:nvPr/>
        </p:nvSpPr>
        <p:spPr>
          <a:xfrm>
            <a:off x="3113999" y="3163056"/>
            <a:ext cx="6340375" cy="100027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a:r>
              <a:rPr lang="en-US" sz="2800" spc="48">
                <a:solidFill>
                  <a:srgbClr val="4C7031"/>
                </a:solidFill>
                <a:latin typeface="Now"/>
              </a:rPr>
              <a:t>Leadership on </a:t>
            </a:r>
            <a:endParaRPr lang="en-US"/>
          </a:p>
          <a:p>
            <a:pPr algn="ctr"/>
            <a:r>
              <a:rPr lang="en-US" sz="2800" spc="48">
                <a:solidFill>
                  <a:srgbClr val="4C7031"/>
                </a:solidFill>
                <a:latin typeface="Now"/>
              </a:rPr>
              <a:t>Sustaining Change </a:t>
            </a:r>
            <a:endParaRPr lang="en-US"/>
          </a:p>
        </p:txBody>
      </p:sp>
      <p:sp>
        <p:nvSpPr>
          <p:cNvPr id="28" name="TextBox 27">
            <a:extLst>
              <a:ext uri="{FF2B5EF4-FFF2-40B4-BE49-F238E27FC236}">
                <a16:creationId xmlns:a16="http://schemas.microsoft.com/office/drawing/2014/main" id="{3C9B535E-9B12-D17C-FB8D-D783799B6E61}"/>
              </a:ext>
            </a:extLst>
          </p:cNvPr>
          <p:cNvSpPr txBox="1"/>
          <p:nvPr/>
        </p:nvSpPr>
        <p:spPr>
          <a:xfrm>
            <a:off x="10205563" y="3304172"/>
            <a:ext cx="3999689"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a:r>
              <a:rPr lang="en-US" sz="2800" spc="48">
                <a:solidFill>
                  <a:srgbClr val="4C7031"/>
                </a:solidFill>
                <a:latin typeface="Now"/>
              </a:rPr>
              <a:t>Leadership Training</a:t>
            </a:r>
          </a:p>
        </p:txBody>
      </p:sp>
      <p:sp>
        <p:nvSpPr>
          <p:cNvPr id="41" name="Speech Bubble: Rectangle with Corners Rounded 40">
            <a:extLst>
              <a:ext uri="{FF2B5EF4-FFF2-40B4-BE49-F238E27FC236}">
                <a16:creationId xmlns:a16="http://schemas.microsoft.com/office/drawing/2014/main" id="{715D4F2D-F3DD-178E-91BA-FBF757B087A7}"/>
              </a:ext>
            </a:extLst>
          </p:cNvPr>
          <p:cNvSpPr/>
          <p:nvPr/>
        </p:nvSpPr>
        <p:spPr>
          <a:xfrm rot="10800000">
            <a:off x="3022677" y="4685158"/>
            <a:ext cx="5643129" cy="5266226"/>
          </a:xfrm>
          <a:prstGeom prst="wedgeRoundRectCallout">
            <a:avLst/>
          </a:prstGeom>
          <a:solidFill>
            <a:srgbClr val="FFCD2D"/>
          </a:solidFill>
          <a:ln>
            <a:no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sz="2700"/>
          </a:p>
        </p:txBody>
      </p:sp>
      <p:sp>
        <p:nvSpPr>
          <p:cNvPr id="3" name="TextBox 2">
            <a:extLst>
              <a:ext uri="{FF2B5EF4-FFF2-40B4-BE49-F238E27FC236}">
                <a16:creationId xmlns:a16="http://schemas.microsoft.com/office/drawing/2014/main" id="{735E7968-0062-CE30-CA86-42BAB0FE7EF1}"/>
              </a:ext>
            </a:extLst>
          </p:cNvPr>
          <p:cNvSpPr txBox="1"/>
          <p:nvPr/>
        </p:nvSpPr>
        <p:spPr>
          <a:xfrm>
            <a:off x="3331557" y="4904713"/>
            <a:ext cx="4821844" cy="4447371"/>
          </a:xfrm>
          <a:prstGeom prst="rect">
            <a:avLst/>
          </a:prstGeom>
          <a:solidFill>
            <a:srgbClr val="FFCD2D"/>
          </a:solid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000" b="1" spc="48">
                <a:solidFill>
                  <a:srgbClr val="4C7031"/>
                </a:solidFill>
                <a:latin typeface="Now"/>
              </a:rPr>
              <a:t>Sustaining Change</a:t>
            </a:r>
            <a:r>
              <a:rPr lang="en-US" sz="2000" spc="48">
                <a:solidFill>
                  <a:srgbClr val="4C7031"/>
                </a:solidFill>
                <a:latin typeface="Now"/>
              </a:rPr>
              <a:t> </a:t>
            </a:r>
            <a:endParaRPr lang="en-IN" sz="2000" spc="48">
              <a:solidFill>
                <a:srgbClr val="4C7031"/>
              </a:solidFill>
              <a:latin typeface="Now"/>
            </a:endParaRPr>
          </a:p>
          <a:p>
            <a:endParaRPr lang="en-US" sz="2000" spc="48">
              <a:solidFill>
                <a:srgbClr val="4C7031"/>
              </a:solidFill>
              <a:latin typeface="Now"/>
            </a:endParaRPr>
          </a:p>
          <a:p>
            <a:r>
              <a:rPr lang="en-US" sz="2000" spc="48">
                <a:solidFill>
                  <a:srgbClr val="4C7031"/>
                </a:solidFill>
                <a:latin typeface="Now"/>
              </a:rPr>
              <a:t>Continuously reinforce vision that led to the change to ensure it remains clear to everyone.</a:t>
            </a:r>
          </a:p>
          <a:p>
            <a:endParaRPr lang="en-US" sz="2000" spc="48">
              <a:solidFill>
                <a:srgbClr val="4C7031"/>
              </a:solidFill>
              <a:latin typeface="Now"/>
            </a:endParaRPr>
          </a:p>
          <a:p>
            <a:r>
              <a:rPr lang="en-US" sz="2000" spc="48">
                <a:solidFill>
                  <a:srgbClr val="4C7031"/>
                </a:solidFill>
                <a:latin typeface="Now"/>
              </a:rPr>
              <a:t>Acknowledge and celebrate small victories, building positive momentum among teams.</a:t>
            </a:r>
          </a:p>
          <a:p>
            <a:endParaRPr lang="en-US" sz="2000" spc="48">
              <a:solidFill>
                <a:srgbClr val="4C7031"/>
              </a:solidFill>
              <a:latin typeface="Now"/>
            </a:endParaRPr>
          </a:p>
          <a:p>
            <a:r>
              <a:rPr lang="en-US" sz="2000" spc="48">
                <a:solidFill>
                  <a:srgbClr val="4C7031"/>
                </a:solidFill>
                <a:latin typeface="Now"/>
              </a:rPr>
              <a:t> Honeywell aims to drive innovation, collaboration, and business growth across the organization.</a:t>
            </a:r>
          </a:p>
        </p:txBody>
      </p:sp>
      <p:grpSp>
        <p:nvGrpSpPr>
          <p:cNvPr id="11" name="Group 10">
            <a:extLst>
              <a:ext uri="{FF2B5EF4-FFF2-40B4-BE49-F238E27FC236}">
                <a16:creationId xmlns:a16="http://schemas.microsoft.com/office/drawing/2014/main" id="{606D7B16-32E0-7D4B-08E4-BBB2D731F770}"/>
              </a:ext>
            </a:extLst>
          </p:cNvPr>
          <p:cNvGrpSpPr/>
          <p:nvPr/>
        </p:nvGrpSpPr>
        <p:grpSpPr>
          <a:xfrm>
            <a:off x="5362223" y="1766281"/>
            <a:ext cx="1521803" cy="1392650"/>
            <a:chOff x="2370667" y="1196335"/>
            <a:chExt cx="1014535" cy="928433"/>
          </a:xfrm>
        </p:grpSpPr>
        <p:sp>
          <p:nvSpPr>
            <p:cNvPr id="23" name="Oval 22">
              <a:extLst>
                <a:ext uri="{FF2B5EF4-FFF2-40B4-BE49-F238E27FC236}">
                  <a16:creationId xmlns:a16="http://schemas.microsoft.com/office/drawing/2014/main" id="{4AE3AC5C-756D-7C17-ADC7-1F3156D101C6}"/>
                </a:ext>
              </a:extLst>
            </p:cNvPr>
            <p:cNvSpPr/>
            <p:nvPr/>
          </p:nvSpPr>
          <p:spPr>
            <a:xfrm>
              <a:off x="2370667" y="1196335"/>
              <a:ext cx="1014535" cy="928433"/>
            </a:xfrm>
            <a:prstGeom prst="ellipse">
              <a:avLst/>
            </a:prstGeom>
            <a:solidFill>
              <a:srgbClr val="FFCD2D"/>
            </a:solidFill>
            <a:ln w="31750" cap="flat" cmpd="sng" algn="ctr">
              <a:noFill/>
              <a:prstDash val="solid"/>
              <a:miter lim="800000"/>
            </a:ln>
            <a:effectLst/>
          </p:spPr>
          <p:txBody>
            <a:bodyPr rtlCol="0" anchor="ctr"/>
            <a:lstStyle/>
            <a:p>
              <a:pPr algn="ctr" defTabSz="1028700">
                <a:defRPr/>
              </a:pPr>
              <a:endParaRPr lang="ko-KR" altLang="en-US" sz="2800" kern="0">
                <a:solidFill>
                  <a:prstClr val="white"/>
                </a:solidFill>
                <a:latin typeface="Now" panose="020B0604020202020204" charset="0"/>
                <a:cs typeface="Arial" pitchFamily="34" charset="0"/>
              </a:endParaRPr>
            </a:p>
          </p:txBody>
        </p:sp>
        <p:pic>
          <p:nvPicPr>
            <p:cNvPr id="4" name="Graphic 3" descr="Infinity outline">
              <a:extLst>
                <a:ext uri="{FF2B5EF4-FFF2-40B4-BE49-F238E27FC236}">
                  <a16:creationId xmlns:a16="http://schemas.microsoft.com/office/drawing/2014/main" id="{3AC8AE16-9210-B70D-1199-4C7B2C9F18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8732" y="1225096"/>
              <a:ext cx="854129" cy="862739"/>
            </a:xfrm>
            <a:prstGeom prst="rect">
              <a:avLst/>
            </a:prstGeom>
          </p:spPr>
        </p:pic>
      </p:grpSp>
      <p:grpSp>
        <p:nvGrpSpPr>
          <p:cNvPr id="10" name="Group 9">
            <a:extLst>
              <a:ext uri="{FF2B5EF4-FFF2-40B4-BE49-F238E27FC236}">
                <a16:creationId xmlns:a16="http://schemas.microsoft.com/office/drawing/2014/main" id="{26447B67-0BCC-F6D9-CAE7-6F5CDA813BF6}"/>
              </a:ext>
            </a:extLst>
          </p:cNvPr>
          <p:cNvGrpSpPr/>
          <p:nvPr/>
        </p:nvGrpSpPr>
        <p:grpSpPr>
          <a:xfrm>
            <a:off x="11380033" y="1768816"/>
            <a:ext cx="1521803" cy="1392650"/>
            <a:chOff x="6062688" y="1179210"/>
            <a:chExt cx="1014535" cy="928433"/>
          </a:xfrm>
        </p:grpSpPr>
        <p:sp>
          <p:nvSpPr>
            <p:cNvPr id="5" name="Oval 4">
              <a:extLst>
                <a:ext uri="{FF2B5EF4-FFF2-40B4-BE49-F238E27FC236}">
                  <a16:creationId xmlns:a16="http://schemas.microsoft.com/office/drawing/2014/main" id="{76A4F124-4920-3515-EA33-6F1B007B6ABD}"/>
                </a:ext>
              </a:extLst>
            </p:cNvPr>
            <p:cNvSpPr/>
            <p:nvPr/>
          </p:nvSpPr>
          <p:spPr>
            <a:xfrm>
              <a:off x="6062688" y="1179210"/>
              <a:ext cx="1014535" cy="928433"/>
            </a:xfrm>
            <a:prstGeom prst="ellipse">
              <a:avLst/>
            </a:prstGeom>
            <a:solidFill>
              <a:srgbClr val="FFCD2D"/>
            </a:solidFill>
            <a:ln w="31750" cap="flat" cmpd="sng" algn="ctr">
              <a:noFill/>
              <a:prstDash val="solid"/>
              <a:miter lim="800000"/>
            </a:ln>
            <a:effectLst/>
          </p:spPr>
          <p:txBody>
            <a:bodyPr rtlCol="0" anchor="ctr"/>
            <a:lstStyle/>
            <a:p>
              <a:pPr algn="ctr" defTabSz="1028700">
                <a:defRPr/>
              </a:pPr>
              <a:endParaRPr lang="ko-KR" altLang="en-US" sz="2800" kern="0">
                <a:solidFill>
                  <a:prstClr val="white"/>
                </a:solidFill>
                <a:latin typeface="Now" panose="020B0604020202020204" charset="0"/>
                <a:cs typeface="Arial" pitchFamily="34" charset="0"/>
              </a:endParaRPr>
            </a:p>
          </p:txBody>
        </p:sp>
        <p:pic>
          <p:nvPicPr>
            <p:cNvPr id="6" name="Graphic 5" descr="Teacher outline">
              <a:extLst>
                <a:ext uri="{FF2B5EF4-FFF2-40B4-BE49-F238E27FC236}">
                  <a16:creationId xmlns:a16="http://schemas.microsoft.com/office/drawing/2014/main" id="{30A095D6-2C8A-B07B-7949-FF5056612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2415" y="1263939"/>
              <a:ext cx="750807" cy="750807"/>
            </a:xfrm>
            <a:prstGeom prst="rect">
              <a:avLst/>
            </a:prstGeom>
          </p:spPr>
        </p:pic>
      </p:grpSp>
      <p:sp>
        <p:nvSpPr>
          <p:cNvPr id="9" name="Speech Bubble: Rectangle with Corners Rounded 8">
            <a:extLst>
              <a:ext uri="{FF2B5EF4-FFF2-40B4-BE49-F238E27FC236}">
                <a16:creationId xmlns:a16="http://schemas.microsoft.com/office/drawing/2014/main" id="{36BC7455-A3AA-F00A-D005-4425A312C6F3}"/>
              </a:ext>
            </a:extLst>
          </p:cNvPr>
          <p:cNvSpPr/>
          <p:nvPr/>
        </p:nvSpPr>
        <p:spPr>
          <a:xfrm rot="10800000">
            <a:off x="9386234" y="4685156"/>
            <a:ext cx="5643129" cy="5266226"/>
          </a:xfrm>
          <a:prstGeom prst="wedgeRoundRectCallout">
            <a:avLst/>
          </a:prstGeom>
          <a:solidFill>
            <a:srgbClr val="FFCD2D"/>
          </a:solidFill>
          <a:ln>
            <a:no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sz="2700"/>
          </a:p>
        </p:txBody>
      </p:sp>
      <p:sp>
        <p:nvSpPr>
          <p:cNvPr id="13" name="TextBox 12">
            <a:extLst>
              <a:ext uri="{FF2B5EF4-FFF2-40B4-BE49-F238E27FC236}">
                <a16:creationId xmlns:a16="http://schemas.microsoft.com/office/drawing/2014/main" id="{96A11F90-E5CC-61DE-AA25-9B2DF62329E7}"/>
              </a:ext>
            </a:extLst>
          </p:cNvPr>
          <p:cNvSpPr txBox="1"/>
          <p:nvPr/>
        </p:nvSpPr>
        <p:spPr>
          <a:xfrm>
            <a:off x="9454263" y="4954459"/>
            <a:ext cx="5572917" cy="290848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000" b="1" spc="48">
                <a:solidFill>
                  <a:srgbClr val="4C7031"/>
                </a:solidFill>
                <a:latin typeface="Now"/>
              </a:rPr>
              <a:t>Soft skills and Hard skills</a:t>
            </a:r>
          </a:p>
          <a:p>
            <a:endParaRPr lang="en-US" sz="2000" spc="48">
              <a:solidFill>
                <a:srgbClr val="4C7031"/>
              </a:solidFill>
              <a:latin typeface="Now"/>
            </a:endParaRPr>
          </a:p>
          <a:p>
            <a:r>
              <a:rPr lang="en-US" sz="2000" spc="48">
                <a:solidFill>
                  <a:srgbClr val="4C7031"/>
                </a:solidFill>
                <a:latin typeface="Now"/>
              </a:rPr>
              <a:t>Critical thinking and Leadership skills</a:t>
            </a:r>
          </a:p>
          <a:p>
            <a:r>
              <a:rPr lang="en-US" sz="2000" spc="48">
                <a:solidFill>
                  <a:srgbClr val="4C7031"/>
                </a:solidFill>
                <a:latin typeface="Now"/>
              </a:rPr>
              <a:t>New Hire Training</a:t>
            </a:r>
          </a:p>
          <a:p>
            <a:r>
              <a:rPr lang="en-US" sz="2000" spc="48">
                <a:solidFill>
                  <a:srgbClr val="4C7031"/>
                </a:solidFill>
                <a:latin typeface="Now"/>
              </a:rPr>
              <a:t>Job Roles re-design Training </a:t>
            </a:r>
          </a:p>
          <a:p>
            <a:r>
              <a:rPr lang="en-US" sz="2000" spc="48">
                <a:solidFill>
                  <a:srgbClr val="4C7031"/>
                </a:solidFill>
                <a:latin typeface="Now"/>
              </a:rPr>
              <a:t>Advanced career progression Training </a:t>
            </a:r>
          </a:p>
          <a:p>
            <a:r>
              <a:rPr lang="en-US" sz="2000" spc="48">
                <a:solidFill>
                  <a:srgbClr val="4C7031"/>
                </a:solidFill>
                <a:latin typeface="Now"/>
              </a:rPr>
              <a:t>Professional certifications</a:t>
            </a:r>
          </a:p>
          <a:p>
            <a:r>
              <a:rPr lang="en-US" sz="2000" spc="48">
                <a:solidFill>
                  <a:srgbClr val="4C7031"/>
                </a:solidFill>
                <a:latin typeface="Now"/>
              </a:rPr>
              <a:t>Cross functional Job training </a:t>
            </a:r>
          </a:p>
          <a:p>
            <a:endParaRPr lang="en-US" sz="2000">
              <a:solidFill>
                <a:schemeClr val="accent3">
                  <a:lumMod val="50000"/>
                </a:schemeClr>
              </a:solidFill>
              <a:latin typeface="Now" panose="020B0604020202020204" charset="0"/>
              <a:cs typeface="Arial"/>
            </a:endParaRPr>
          </a:p>
        </p:txBody>
      </p:sp>
      <p:sp>
        <p:nvSpPr>
          <p:cNvPr id="14" name="Freeform 2">
            <a:extLst>
              <a:ext uri="{FF2B5EF4-FFF2-40B4-BE49-F238E27FC236}">
                <a16:creationId xmlns:a16="http://schemas.microsoft.com/office/drawing/2014/main" id="{211CF244-5C07-458D-BA9C-625B49D96D8F}"/>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7"/>
            <a:stretch>
              <a:fillRect/>
            </a:stretch>
          </a:blipFill>
        </p:spPr>
        <p:txBody>
          <a:bodyPr/>
          <a:lstStyle/>
          <a:p>
            <a:endParaRPr lang="en-SG"/>
          </a:p>
        </p:txBody>
      </p:sp>
      <p:sp>
        <p:nvSpPr>
          <p:cNvPr id="15" name="TextBox 14">
            <a:extLst>
              <a:ext uri="{FF2B5EF4-FFF2-40B4-BE49-F238E27FC236}">
                <a16:creationId xmlns:a16="http://schemas.microsoft.com/office/drawing/2014/main" id="{BEB283BE-61C5-8D05-2988-D2B66C26C05F}"/>
              </a:ext>
            </a:extLst>
          </p:cNvPr>
          <p:cNvSpPr txBox="1"/>
          <p:nvPr/>
        </p:nvSpPr>
        <p:spPr>
          <a:xfrm>
            <a:off x="510861" y="315016"/>
            <a:ext cx="12189974" cy="1231106"/>
          </a:xfrm>
          <a:prstGeom prst="rect">
            <a:avLst/>
          </a:prstGeom>
        </p:spPr>
        <p:txBody>
          <a:bodyPr wrap="square" lIns="0" tIns="0" rIns="0" bIns="0" rtlCol="0" anchor="t">
            <a:spAutoFit/>
          </a:bodyPr>
          <a:lstStyle/>
          <a:p>
            <a:pPr marL="0" lvl="0" indent="0">
              <a:lnSpc>
                <a:spcPts val="9600"/>
              </a:lnSpc>
            </a:pPr>
            <a:r>
              <a:rPr lang="en-US" sz="8000" spc="-200">
                <a:solidFill>
                  <a:srgbClr val="4C7031"/>
                </a:solidFill>
                <a:latin typeface="Ovo"/>
              </a:rPr>
              <a:t>Leadership Engagement</a:t>
            </a:r>
          </a:p>
        </p:txBody>
      </p:sp>
    </p:spTree>
    <p:extLst>
      <p:ext uri="{BB962C8B-B14F-4D97-AF65-F5344CB8AC3E}">
        <p14:creationId xmlns:p14="http://schemas.microsoft.com/office/powerpoint/2010/main" val="1734765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8628F8D-610E-95F5-A1B4-0CA5BF4F2EE8}"/>
              </a:ext>
            </a:extLst>
          </p:cNvPr>
          <p:cNvSpPr/>
          <p:nvPr/>
        </p:nvSpPr>
        <p:spPr>
          <a:xfrm>
            <a:off x="1699332" y="2458876"/>
            <a:ext cx="4750008" cy="11102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600">
                <a:solidFill>
                  <a:schemeClr val="accent3">
                    <a:lumMod val="50000"/>
                  </a:schemeClr>
                </a:solidFill>
                <a:latin typeface="Now"/>
                <a:ea typeface="+mn-lt"/>
                <a:cs typeface="+mn-lt"/>
              </a:rPr>
              <a:t>Design, implementing and maintaining technology infrastructure for process optimization at Honeywell</a:t>
            </a:r>
          </a:p>
        </p:txBody>
      </p:sp>
      <p:sp>
        <p:nvSpPr>
          <p:cNvPr id="37" name="Rectangle 36">
            <a:extLst>
              <a:ext uri="{FF2B5EF4-FFF2-40B4-BE49-F238E27FC236}">
                <a16:creationId xmlns:a16="http://schemas.microsoft.com/office/drawing/2014/main" id="{A62FD141-58AB-DE6F-F0E3-A6B1D7878EEE}"/>
              </a:ext>
            </a:extLst>
          </p:cNvPr>
          <p:cNvSpPr/>
          <p:nvPr/>
        </p:nvSpPr>
        <p:spPr>
          <a:xfrm>
            <a:off x="1699332" y="6176414"/>
            <a:ext cx="4750008" cy="11102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600">
                <a:solidFill>
                  <a:schemeClr val="accent3">
                    <a:lumMod val="50000"/>
                  </a:schemeClr>
                </a:solidFill>
                <a:latin typeface="Now"/>
                <a:ea typeface="+mn-lt"/>
                <a:cs typeface="+mn-lt"/>
              </a:rPr>
              <a:t>Monitoring economic trends and growth for Honeywell's business development planning.</a:t>
            </a:r>
          </a:p>
        </p:txBody>
      </p:sp>
      <p:sp>
        <p:nvSpPr>
          <p:cNvPr id="38" name="Rectangle 37">
            <a:extLst>
              <a:ext uri="{FF2B5EF4-FFF2-40B4-BE49-F238E27FC236}">
                <a16:creationId xmlns:a16="http://schemas.microsoft.com/office/drawing/2014/main" id="{A546840B-B0A1-6ABC-1427-99E7C749C395}"/>
              </a:ext>
            </a:extLst>
          </p:cNvPr>
          <p:cNvSpPr/>
          <p:nvPr/>
        </p:nvSpPr>
        <p:spPr>
          <a:xfrm>
            <a:off x="1699330" y="7926045"/>
            <a:ext cx="4750008" cy="111021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600">
                <a:solidFill>
                  <a:schemeClr val="accent3">
                    <a:lumMod val="50000"/>
                  </a:schemeClr>
                </a:solidFill>
                <a:latin typeface="Now"/>
                <a:ea typeface="+mn-lt"/>
                <a:cs typeface="+mn-lt"/>
              </a:rPr>
              <a:t>Innovation mindset towards developing social governance ESG technologies</a:t>
            </a:r>
            <a:endParaRPr lang="en-US">
              <a:solidFill>
                <a:schemeClr val="accent3">
                  <a:lumMod val="50000"/>
                </a:schemeClr>
              </a:solidFill>
            </a:endParaRPr>
          </a:p>
        </p:txBody>
      </p:sp>
      <p:sp>
        <p:nvSpPr>
          <p:cNvPr id="39" name="Rectangle 38">
            <a:extLst>
              <a:ext uri="{FF2B5EF4-FFF2-40B4-BE49-F238E27FC236}">
                <a16:creationId xmlns:a16="http://schemas.microsoft.com/office/drawing/2014/main" id="{892528A4-8A48-1F39-364A-52F66727B511}"/>
              </a:ext>
            </a:extLst>
          </p:cNvPr>
          <p:cNvSpPr/>
          <p:nvPr/>
        </p:nvSpPr>
        <p:spPr>
          <a:xfrm>
            <a:off x="11286903" y="2458876"/>
            <a:ext cx="5702507" cy="11102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600" b="1">
                <a:solidFill>
                  <a:schemeClr val="accent3">
                    <a:lumMod val="50000"/>
                  </a:schemeClr>
                </a:solidFill>
                <a:latin typeface="Now"/>
                <a:ea typeface="+mn-lt"/>
                <a:cs typeface="+mn-lt"/>
              </a:rPr>
              <a:t>Comprehensive digital transformation initiatives</a:t>
            </a:r>
            <a:r>
              <a:rPr lang="en-US" sz="1600">
                <a:solidFill>
                  <a:schemeClr val="accent3">
                    <a:lumMod val="50000"/>
                  </a:schemeClr>
                </a:solidFill>
                <a:latin typeface="Now"/>
                <a:ea typeface="+mn-lt"/>
                <a:cs typeface="+mn-lt"/>
              </a:rPr>
              <a:t>, integrating advanced technologies like</a:t>
            </a:r>
            <a:r>
              <a:rPr lang="en-US" sz="1600" b="1">
                <a:solidFill>
                  <a:schemeClr val="accent3">
                    <a:lumMod val="50000"/>
                  </a:schemeClr>
                </a:solidFill>
                <a:latin typeface="Now"/>
                <a:ea typeface="+mn-lt"/>
                <a:cs typeface="+mn-lt"/>
              </a:rPr>
              <a:t> IoT, AI, and data analytics</a:t>
            </a:r>
          </a:p>
        </p:txBody>
      </p:sp>
      <p:sp>
        <p:nvSpPr>
          <p:cNvPr id="43" name="Rectangle 42">
            <a:extLst>
              <a:ext uri="{FF2B5EF4-FFF2-40B4-BE49-F238E27FC236}">
                <a16:creationId xmlns:a16="http://schemas.microsoft.com/office/drawing/2014/main" id="{0897C8FA-E93E-0145-E811-53B1BEC4EDE0}"/>
              </a:ext>
            </a:extLst>
          </p:cNvPr>
          <p:cNvSpPr/>
          <p:nvPr/>
        </p:nvSpPr>
        <p:spPr>
          <a:xfrm>
            <a:off x="11281459" y="4178237"/>
            <a:ext cx="5716114" cy="14367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600">
                <a:solidFill>
                  <a:schemeClr val="accent3">
                    <a:lumMod val="50000"/>
                  </a:schemeClr>
                </a:solidFill>
                <a:latin typeface="Now"/>
                <a:ea typeface="+mn-lt"/>
                <a:cs typeface="+mn-lt"/>
              </a:rPr>
              <a:t>Expertise with protocol for machine learning tasks, such as classification, regression, clustering, and optimization in quantum computing, machine learning, and data analysis </a:t>
            </a:r>
            <a:r>
              <a:rPr lang="en-US" sz="1600" b="1">
                <a:solidFill>
                  <a:schemeClr val="accent3">
                    <a:lumMod val="50000"/>
                  </a:schemeClr>
                </a:solidFill>
                <a:latin typeface="Now"/>
                <a:ea typeface="+mn-lt"/>
                <a:cs typeface="+mn-lt"/>
              </a:rPr>
              <a:t>to drive innovation and advance the field of quantum machine learning at </a:t>
            </a:r>
            <a:r>
              <a:rPr lang="en-US" sz="1600" b="1" err="1">
                <a:solidFill>
                  <a:schemeClr val="accent3">
                    <a:lumMod val="50000"/>
                  </a:schemeClr>
                </a:solidFill>
                <a:latin typeface="Now"/>
                <a:ea typeface="+mn-lt"/>
                <a:cs typeface="+mn-lt"/>
              </a:rPr>
              <a:t>Quantinuum</a:t>
            </a:r>
            <a:r>
              <a:rPr lang="en-US" sz="1600" b="1">
                <a:solidFill>
                  <a:schemeClr val="accent3">
                    <a:lumMod val="50000"/>
                  </a:schemeClr>
                </a:solidFill>
                <a:latin typeface="Now"/>
                <a:ea typeface="+mn-lt"/>
                <a:cs typeface="+mn-lt"/>
              </a:rPr>
              <a:t>.</a:t>
            </a:r>
            <a:endParaRPr lang="en-US" b="1">
              <a:solidFill>
                <a:schemeClr val="accent3">
                  <a:lumMod val="50000"/>
                </a:schemeClr>
              </a:solidFill>
              <a:cs typeface="Calibri" panose="020F0502020204030204"/>
            </a:endParaRPr>
          </a:p>
        </p:txBody>
      </p:sp>
      <p:sp>
        <p:nvSpPr>
          <p:cNvPr id="44" name="Rectangle 43">
            <a:extLst>
              <a:ext uri="{FF2B5EF4-FFF2-40B4-BE49-F238E27FC236}">
                <a16:creationId xmlns:a16="http://schemas.microsoft.com/office/drawing/2014/main" id="{E99C941B-A5D8-22DF-8914-914F6F94D332}"/>
              </a:ext>
            </a:extLst>
          </p:cNvPr>
          <p:cNvSpPr/>
          <p:nvPr/>
        </p:nvSpPr>
        <p:spPr>
          <a:xfrm>
            <a:off x="11286902" y="6176412"/>
            <a:ext cx="5709563" cy="12230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600" b="1">
                <a:solidFill>
                  <a:schemeClr val="accent3">
                    <a:lumMod val="50000"/>
                  </a:schemeClr>
                </a:solidFill>
                <a:latin typeface="Now"/>
                <a:ea typeface="+mn-lt"/>
                <a:cs typeface="+mn-lt"/>
              </a:rPr>
              <a:t>Driving sustainability </a:t>
            </a:r>
            <a:r>
              <a:rPr lang="en-US" sz="1600">
                <a:solidFill>
                  <a:schemeClr val="accent3">
                    <a:lumMod val="50000"/>
                  </a:schemeClr>
                </a:solidFill>
                <a:latin typeface="Now"/>
                <a:ea typeface="+mn-lt"/>
                <a:cs typeface="+mn-lt"/>
              </a:rPr>
              <a:t>through initiatives like renewable energy and global greenhouse gas emissions reduction. </a:t>
            </a:r>
            <a:r>
              <a:rPr lang="en-US" sz="1600" b="1">
                <a:solidFill>
                  <a:schemeClr val="accent3">
                    <a:lumMod val="50000"/>
                  </a:schemeClr>
                </a:solidFill>
                <a:latin typeface="Now"/>
                <a:ea typeface="+mn-lt"/>
                <a:cs typeface="+mn-lt"/>
              </a:rPr>
              <a:t>Crafting strategic plans aligned with global economic trends for Honeywell's growth.</a:t>
            </a:r>
            <a:endParaRPr lang="en-US" sz="2400" b="1">
              <a:solidFill>
                <a:schemeClr val="accent3">
                  <a:lumMod val="50000"/>
                </a:schemeClr>
              </a:solidFill>
              <a:latin typeface="Now"/>
            </a:endParaRPr>
          </a:p>
        </p:txBody>
      </p:sp>
      <p:sp>
        <p:nvSpPr>
          <p:cNvPr id="45" name="Rectangle 44">
            <a:extLst>
              <a:ext uri="{FF2B5EF4-FFF2-40B4-BE49-F238E27FC236}">
                <a16:creationId xmlns:a16="http://schemas.microsoft.com/office/drawing/2014/main" id="{30AB0AD6-292E-DD2C-1500-5E23F1427B5B}"/>
              </a:ext>
            </a:extLst>
          </p:cNvPr>
          <p:cNvSpPr/>
          <p:nvPr/>
        </p:nvSpPr>
        <p:spPr>
          <a:xfrm>
            <a:off x="11286900" y="7926044"/>
            <a:ext cx="5702507" cy="111021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600" b="1">
                <a:solidFill>
                  <a:schemeClr val="accent3">
                    <a:lumMod val="50000"/>
                  </a:schemeClr>
                </a:solidFill>
                <a:latin typeface="Now"/>
                <a:ea typeface="+mn-lt"/>
                <a:cs typeface="+mn-lt"/>
              </a:rPr>
              <a:t>Focus on addressing the most daunting sustainability challenges through innovation and investment </a:t>
            </a:r>
            <a:r>
              <a:rPr lang="en-US" sz="1600">
                <a:solidFill>
                  <a:schemeClr val="accent3">
                    <a:lumMod val="50000"/>
                  </a:schemeClr>
                </a:solidFill>
                <a:latin typeface="Now"/>
                <a:ea typeface="+mn-lt"/>
                <a:cs typeface="+mn-lt"/>
              </a:rPr>
              <a:t>to help </a:t>
            </a:r>
            <a:r>
              <a:rPr lang="en-US" sz="1600" b="1">
                <a:solidFill>
                  <a:schemeClr val="accent3">
                    <a:lumMod val="50000"/>
                  </a:schemeClr>
                </a:solidFill>
                <a:latin typeface="Now"/>
                <a:ea typeface="+mn-lt"/>
                <a:cs typeface="+mn-lt"/>
              </a:rPr>
              <a:t>Honeywell and customers meet ESG objectives. </a:t>
            </a:r>
            <a:r>
              <a:rPr lang="en-US" sz="1600">
                <a:solidFill>
                  <a:schemeClr val="accent3">
                    <a:lumMod val="50000"/>
                  </a:schemeClr>
                </a:solidFill>
                <a:latin typeface="Now"/>
                <a:ea typeface="+mn-lt"/>
                <a:cs typeface="+mn-lt"/>
              </a:rPr>
              <a:t>To foster design excellence and drive innovation.</a:t>
            </a:r>
            <a:endParaRPr lang="en-US" sz="1600">
              <a:solidFill>
                <a:schemeClr val="accent3">
                  <a:lumMod val="50000"/>
                </a:schemeClr>
              </a:solidFill>
              <a:latin typeface="Now"/>
              <a:cs typeface="Calibri"/>
            </a:endParaRPr>
          </a:p>
        </p:txBody>
      </p:sp>
      <p:pic>
        <p:nvPicPr>
          <p:cNvPr id="46" name="Graphic 45" descr="Programmer male outline">
            <a:extLst>
              <a:ext uri="{FF2B5EF4-FFF2-40B4-BE49-F238E27FC236}">
                <a16:creationId xmlns:a16="http://schemas.microsoft.com/office/drawing/2014/main" id="{59B5D642-510C-7A9D-9130-99EF23C31E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76020" y="5950470"/>
            <a:ext cx="1371600" cy="1371600"/>
          </a:xfrm>
          <a:prstGeom prst="rect">
            <a:avLst/>
          </a:prstGeom>
        </p:spPr>
      </p:pic>
      <p:sp>
        <p:nvSpPr>
          <p:cNvPr id="48" name="TextBox 47">
            <a:extLst>
              <a:ext uri="{FF2B5EF4-FFF2-40B4-BE49-F238E27FC236}">
                <a16:creationId xmlns:a16="http://schemas.microsoft.com/office/drawing/2014/main" id="{9A462946-6144-08CD-EC7A-5178B5E33A07}"/>
              </a:ext>
            </a:extLst>
          </p:cNvPr>
          <p:cNvSpPr txBox="1"/>
          <p:nvPr/>
        </p:nvSpPr>
        <p:spPr>
          <a:xfrm>
            <a:off x="9532371" y="2673980"/>
            <a:ext cx="1978703" cy="87716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IN" sz="1600" b="1">
                <a:solidFill>
                  <a:schemeClr val="accent3">
                    <a:lumMod val="50000"/>
                  </a:schemeClr>
                </a:solidFill>
                <a:latin typeface="Now" panose="020B0604020202020204" charset="0"/>
                <a:cs typeface="Arial"/>
              </a:rPr>
              <a:t>Digital </a:t>
            </a:r>
            <a:endParaRPr lang="en-US" sz="1600">
              <a:solidFill>
                <a:schemeClr val="accent3">
                  <a:lumMod val="50000"/>
                </a:schemeClr>
              </a:solidFill>
              <a:latin typeface="Now" panose="020B0604020202020204" charset="0"/>
              <a:cs typeface="Arial"/>
            </a:endParaRPr>
          </a:p>
          <a:p>
            <a:r>
              <a:rPr lang="en-IN" sz="1600" b="1">
                <a:solidFill>
                  <a:schemeClr val="accent3">
                    <a:lumMod val="50000"/>
                  </a:schemeClr>
                </a:solidFill>
                <a:latin typeface="Now" panose="020B0604020202020204" charset="0"/>
                <a:cs typeface="Arial"/>
              </a:rPr>
              <a:t>Transformation</a:t>
            </a:r>
            <a:endParaRPr lang="en-US" sz="1600">
              <a:solidFill>
                <a:schemeClr val="accent3">
                  <a:lumMod val="50000"/>
                </a:schemeClr>
              </a:solidFill>
              <a:latin typeface="Now" panose="020B0604020202020204" charset="0"/>
              <a:cs typeface="Arial"/>
            </a:endParaRPr>
          </a:p>
          <a:p>
            <a:r>
              <a:rPr lang="en-IN" sz="1600" b="1">
                <a:solidFill>
                  <a:schemeClr val="accent3">
                    <a:lumMod val="50000"/>
                  </a:schemeClr>
                </a:solidFill>
                <a:latin typeface="Now" panose="020B0604020202020204" charset="0"/>
                <a:cs typeface="Arial"/>
              </a:rPr>
              <a:t>Consultant</a:t>
            </a:r>
            <a:r>
              <a:rPr lang="en-US" sz="1600">
                <a:solidFill>
                  <a:schemeClr val="accent3">
                    <a:lumMod val="50000"/>
                  </a:schemeClr>
                </a:solidFill>
                <a:latin typeface="Now" panose="020B0604020202020204" charset="0"/>
                <a:cs typeface="Arial"/>
              </a:rPr>
              <a:t>​</a:t>
            </a:r>
          </a:p>
        </p:txBody>
      </p:sp>
      <p:pic>
        <p:nvPicPr>
          <p:cNvPr id="49" name="Graphic 48" descr="Office worker female outline">
            <a:extLst>
              <a:ext uri="{FF2B5EF4-FFF2-40B4-BE49-F238E27FC236}">
                <a16:creationId xmlns:a16="http://schemas.microsoft.com/office/drawing/2014/main" id="{1005AF85-1307-C6EA-83D2-AF50DE2887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6466" y="4344381"/>
            <a:ext cx="1371600" cy="1371600"/>
          </a:xfrm>
          <a:prstGeom prst="rect">
            <a:avLst/>
          </a:prstGeom>
        </p:spPr>
      </p:pic>
      <p:pic>
        <p:nvPicPr>
          <p:cNvPr id="50" name="Graphic 49" descr="Office worker male outline">
            <a:extLst>
              <a:ext uri="{FF2B5EF4-FFF2-40B4-BE49-F238E27FC236}">
                <a16:creationId xmlns:a16="http://schemas.microsoft.com/office/drawing/2014/main" id="{F595FD5D-741B-BB08-B1EB-D5B1544657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2953" y="2318088"/>
            <a:ext cx="1371600" cy="1371600"/>
          </a:xfrm>
          <a:prstGeom prst="rect">
            <a:avLst/>
          </a:prstGeom>
        </p:spPr>
      </p:pic>
      <p:sp>
        <p:nvSpPr>
          <p:cNvPr id="52" name="TextBox 51">
            <a:extLst>
              <a:ext uri="{FF2B5EF4-FFF2-40B4-BE49-F238E27FC236}">
                <a16:creationId xmlns:a16="http://schemas.microsoft.com/office/drawing/2014/main" id="{F450CB38-1EDD-9339-6FC0-D68AA4C9A9BC}"/>
              </a:ext>
            </a:extLst>
          </p:cNvPr>
          <p:cNvSpPr txBox="1"/>
          <p:nvPr/>
        </p:nvSpPr>
        <p:spPr>
          <a:xfrm>
            <a:off x="9551835" y="8155764"/>
            <a:ext cx="1978703" cy="87716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IN" sz="1600" b="1">
                <a:solidFill>
                  <a:schemeClr val="accent3">
                    <a:lumMod val="50000"/>
                  </a:schemeClr>
                </a:solidFill>
                <a:latin typeface="Now"/>
                <a:cs typeface="Arial"/>
              </a:rPr>
              <a:t>Sustainability Innovation </a:t>
            </a:r>
            <a:endParaRPr lang="en-US">
              <a:solidFill>
                <a:schemeClr val="accent3">
                  <a:lumMod val="50000"/>
                </a:schemeClr>
              </a:solidFill>
            </a:endParaRPr>
          </a:p>
          <a:p>
            <a:r>
              <a:rPr lang="en-IN" sz="1600" b="1">
                <a:solidFill>
                  <a:schemeClr val="accent3">
                    <a:lumMod val="50000"/>
                  </a:schemeClr>
                </a:solidFill>
                <a:latin typeface="Now"/>
                <a:cs typeface="Arial"/>
              </a:rPr>
              <a:t>Director</a:t>
            </a:r>
            <a:endParaRPr lang="en-IN">
              <a:solidFill>
                <a:schemeClr val="accent3">
                  <a:lumMod val="50000"/>
                </a:schemeClr>
              </a:solidFill>
            </a:endParaRPr>
          </a:p>
        </p:txBody>
      </p:sp>
      <p:pic>
        <p:nvPicPr>
          <p:cNvPr id="53" name="Graphic 52" descr="Office worker male outline">
            <a:extLst>
              <a:ext uri="{FF2B5EF4-FFF2-40B4-BE49-F238E27FC236}">
                <a16:creationId xmlns:a16="http://schemas.microsoft.com/office/drawing/2014/main" id="{BE811E19-5D6A-4D60-7BB0-702E371A10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9979" y="7805447"/>
            <a:ext cx="1371600" cy="1371600"/>
          </a:xfrm>
          <a:prstGeom prst="rect">
            <a:avLst/>
          </a:prstGeom>
        </p:spPr>
      </p:pic>
      <p:sp>
        <p:nvSpPr>
          <p:cNvPr id="54" name="TextBox 53">
            <a:extLst>
              <a:ext uri="{FF2B5EF4-FFF2-40B4-BE49-F238E27FC236}">
                <a16:creationId xmlns:a16="http://schemas.microsoft.com/office/drawing/2014/main" id="{66B68E04-E774-B253-3493-7935F011251E}"/>
              </a:ext>
            </a:extLst>
          </p:cNvPr>
          <p:cNvSpPr txBox="1"/>
          <p:nvPr/>
        </p:nvSpPr>
        <p:spPr>
          <a:xfrm>
            <a:off x="9597007" y="6419294"/>
            <a:ext cx="1582621" cy="63094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IN" sz="1600" b="1">
                <a:solidFill>
                  <a:schemeClr val="accent3">
                    <a:lumMod val="50000"/>
                  </a:schemeClr>
                </a:solidFill>
                <a:latin typeface="Now"/>
                <a:cs typeface="Arial"/>
              </a:rPr>
              <a:t>Economic Analyst</a:t>
            </a:r>
            <a:endParaRPr lang="en-US" sz="1600" b="1">
              <a:solidFill>
                <a:schemeClr val="accent3">
                  <a:lumMod val="50000"/>
                </a:schemeClr>
              </a:solidFill>
              <a:latin typeface="Now"/>
              <a:cs typeface="Arial"/>
            </a:endParaRPr>
          </a:p>
        </p:txBody>
      </p:sp>
      <p:sp>
        <p:nvSpPr>
          <p:cNvPr id="2" name="Freeform 2">
            <a:extLst>
              <a:ext uri="{FF2B5EF4-FFF2-40B4-BE49-F238E27FC236}">
                <a16:creationId xmlns:a16="http://schemas.microsoft.com/office/drawing/2014/main" id="{05228B44-2688-F9DE-3FD2-2CE2B24DDDB1}"/>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8"/>
            <a:stretch>
              <a:fillRect/>
            </a:stretch>
          </a:blipFill>
        </p:spPr>
        <p:txBody>
          <a:bodyPr/>
          <a:lstStyle/>
          <a:p>
            <a:endParaRPr lang="en-SG"/>
          </a:p>
        </p:txBody>
      </p:sp>
      <p:sp>
        <p:nvSpPr>
          <p:cNvPr id="3" name="TextBox 2">
            <a:extLst>
              <a:ext uri="{FF2B5EF4-FFF2-40B4-BE49-F238E27FC236}">
                <a16:creationId xmlns:a16="http://schemas.microsoft.com/office/drawing/2014/main" id="{5A19286C-2B9E-2564-8253-BA5EB0E65F2B}"/>
              </a:ext>
            </a:extLst>
          </p:cNvPr>
          <p:cNvSpPr txBox="1"/>
          <p:nvPr/>
        </p:nvSpPr>
        <p:spPr>
          <a:xfrm>
            <a:off x="501143" y="527977"/>
            <a:ext cx="17048756" cy="1158715"/>
          </a:xfrm>
          <a:prstGeom prst="rect">
            <a:avLst/>
          </a:prstGeom>
        </p:spPr>
        <p:txBody>
          <a:bodyPr wrap="square" lIns="0" tIns="0" rIns="0" bIns="0" rtlCol="0" anchor="t">
            <a:spAutoFit/>
          </a:bodyPr>
          <a:lstStyle/>
          <a:p>
            <a:pPr>
              <a:lnSpc>
                <a:spcPts val="9600"/>
              </a:lnSpc>
            </a:pPr>
            <a:r>
              <a:rPr lang="en-US" sz="6600" spc="-200">
                <a:solidFill>
                  <a:srgbClr val="4C7031"/>
                </a:solidFill>
                <a:latin typeface="Ovo"/>
              </a:rPr>
              <a:t>Sustaining Change : Job Redesign</a:t>
            </a:r>
          </a:p>
        </p:txBody>
      </p:sp>
      <p:sp>
        <p:nvSpPr>
          <p:cNvPr id="4" name="TextBox 3">
            <a:extLst>
              <a:ext uri="{FF2B5EF4-FFF2-40B4-BE49-F238E27FC236}">
                <a16:creationId xmlns:a16="http://schemas.microsoft.com/office/drawing/2014/main" id="{0E32A4B2-DB6F-15D9-7251-D7ED6CEF858D}"/>
              </a:ext>
            </a:extLst>
          </p:cNvPr>
          <p:cNvSpPr txBox="1"/>
          <p:nvPr/>
        </p:nvSpPr>
        <p:spPr>
          <a:xfrm>
            <a:off x="6651060" y="4439455"/>
            <a:ext cx="1732299" cy="112338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IN" sz="1600" b="1">
                <a:solidFill>
                  <a:schemeClr val="accent3">
                    <a:lumMod val="50000"/>
                  </a:schemeClr>
                </a:solidFill>
                <a:latin typeface="Now"/>
                <a:cs typeface="Arial"/>
              </a:rPr>
              <a:t>Quantum Computing Software Engineer</a:t>
            </a:r>
            <a:endParaRPr lang="en-IN" sz="1600" b="1">
              <a:solidFill>
                <a:schemeClr val="accent3">
                  <a:lumMod val="50000"/>
                </a:schemeClr>
              </a:solidFill>
              <a:latin typeface="Now" panose="020B0604020202020204" charset="0"/>
              <a:cs typeface="Arial"/>
            </a:endParaRPr>
          </a:p>
        </p:txBody>
      </p:sp>
      <p:sp>
        <p:nvSpPr>
          <p:cNvPr id="5" name="TextBox 4">
            <a:extLst>
              <a:ext uri="{FF2B5EF4-FFF2-40B4-BE49-F238E27FC236}">
                <a16:creationId xmlns:a16="http://schemas.microsoft.com/office/drawing/2014/main" id="{DC500B16-0D18-A0C5-2016-BF476E475634}"/>
              </a:ext>
            </a:extLst>
          </p:cNvPr>
          <p:cNvSpPr txBox="1"/>
          <p:nvPr/>
        </p:nvSpPr>
        <p:spPr>
          <a:xfrm>
            <a:off x="9532371" y="4434693"/>
            <a:ext cx="1732299" cy="1123384"/>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IN" sz="1600" b="1">
                <a:solidFill>
                  <a:schemeClr val="accent3">
                    <a:lumMod val="50000"/>
                  </a:schemeClr>
                </a:solidFill>
                <a:latin typeface="Now"/>
                <a:cs typeface="Arial"/>
              </a:rPr>
              <a:t>Quantum Machine Learning Scientist</a:t>
            </a:r>
            <a:endParaRPr lang="en-IN" sz="1600" b="1">
              <a:solidFill>
                <a:schemeClr val="accent3">
                  <a:lumMod val="50000"/>
                </a:schemeClr>
              </a:solidFill>
              <a:latin typeface="Now" panose="020B0604020202020204" charset="0"/>
              <a:cs typeface="Arial"/>
            </a:endParaRPr>
          </a:p>
        </p:txBody>
      </p:sp>
      <p:sp>
        <p:nvSpPr>
          <p:cNvPr id="6" name="Rectangle 5">
            <a:extLst>
              <a:ext uri="{FF2B5EF4-FFF2-40B4-BE49-F238E27FC236}">
                <a16:creationId xmlns:a16="http://schemas.microsoft.com/office/drawing/2014/main" id="{7033E383-D522-10A4-C19F-83E078E43746}"/>
              </a:ext>
            </a:extLst>
          </p:cNvPr>
          <p:cNvSpPr/>
          <p:nvPr/>
        </p:nvSpPr>
        <p:spPr>
          <a:xfrm>
            <a:off x="1674816" y="4178237"/>
            <a:ext cx="4777222" cy="14367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600">
                <a:solidFill>
                  <a:schemeClr val="accent3">
                    <a:lumMod val="50000"/>
                  </a:schemeClr>
                </a:solidFill>
                <a:latin typeface="Now"/>
                <a:ea typeface="+mn-lt"/>
                <a:cs typeface="+mn-lt"/>
              </a:rPr>
              <a:t>Responsible for Honeywell's quantum computing business which includes developing, optimizing,  maintaining software applications and algorithms</a:t>
            </a:r>
          </a:p>
        </p:txBody>
      </p:sp>
      <p:sp>
        <p:nvSpPr>
          <p:cNvPr id="7" name="TextBox 6">
            <a:extLst>
              <a:ext uri="{FF2B5EF4-FFF2-40B4-BE49-F238E27FC236}">
                <a16:creationId xmlns:a16="http://schemas.microsoft.com/office/drawing/2014/main" id="{92F3588E-5872-E9C3-A9EB-567418922E8F}"/>
              </a:ext>
            </a:extLst>
          </p:cNvPr>
          <p:cNvSpPr txBox="1"/>
          <p:nvPr/>
        </p:nvSpPr>
        <p:spPr>
          <a:xfrm>
            <a:off x="6712291" y="2641191"/>
            <a:ext cx="1788203" cy="877163"/>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IN" sz="1600" b="1">
                <a:solidFill>
                  <a:schemeClr val="accent3">
                    <a:lumMod val="50000"/>
                  </a:schemeClr>
                </a:solidFill>
                <a:latin typeface="Now"/>
                <a:cs typeface="Arial"/>
              </a:rPr>
              <a:t>Infrastructure Technology Engineer </a:t>
            </a:r>
            <a:endParaRPr lang="en-US" sz="1600">
              <a:solidFill>
                <a:schemeClr val="accent3">
                  <a:lumMod val="50000"/>
                </a:schemeClr>
              </a:solidFill>
            </a:endParaRPr>
          </a:p>
        </p:txBody>
      </p:sp>
      <p:sp>
        <p:nvSpPr>
          <p:cNvPr id="8" name="TextBox 7">
            <a:extLst>
              <a:ext uri="{FF2B5EF4-FFF2-40B4-BE49-F238E27FC236}">
                <a16:creationId xmlns:a16="http://schemas.microsoft.com/office/drawing/2014/main" id="{9266BE85-8615-67D5-222C-51FAC8C6944D}"/>
              </a:ext>
            </a:extLst>
          </p:cNvPr>
          <p:cNvSpPr txBox="1"/>
          <p:nvPr/>
        </p:nvSpPr>
        <p:spPr>
          <a:xfrm>
            <a:off x="6630650" y="6460116"/>
            <a:ext cx="1732299" cy="63094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IN" sz="1600" b="1">
                <a:solidFill>
                  <a:schemeClr val="accent3">
                    <a:lumMod val="50000"/>
                  </a:schemeClr>
                </a:solidFill>
                <a:latin typeface="Now"/>
                <a:cs typeface="Arial"/>
              </a:rPr>
              <a:t> Development Coordinator</a:t>
            </a:r>
          </a:p>
        </p:txBody>
      </p:sp>
      <p:sp>
        <p:nvSpPr>
          <p:cNvPr id="9" name="TextBox 8">
            <a:extLst>
              <a:ext uri="{FF2B5EF4-FFF2-40B4-BE49-F238E27FC236}">
                <a16:creationId xmlns:a16="http://schemas.microsoft.com/office/drawing/2014/main" id="{EBBEFC0C-B5FE-F57F-9F94-C1DB41667645}"/>
              </a:ext>
            </a:extLst>
          </p:cNvPr>
          <p:cNvSpPr txBox="1"/>
          <p:nvPr/>
        </p:nvSpPr>
        <p:spPr>
          <a:xfrm>
            <a:off x="6711043" y="8248650"/>
            <a:ext cx="13688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a:solidFill>
                  <a:schemeClr val="accent3">
                    <a:lumMod val="50000"/>
                  </a:schemeClr>
                </a:solidFill>
                <a:latin typeface="Now"/>
                <a:cs typeface="Arial"/>
              </a:rPr>
              <a:t>Creative </a:t>
            </a:r>
            <a:endParaRPr lang="en-US">
              <a:solidFill>
                <a:schemeClr val="accent3">
                  <a:lumMod val="50000"/>
                </a:schemeClr>
              </a:solidFill>
            </a:endParaRPr>
          </a:p>
          <a:p>
            <a:r>
              <a:rPr lang="en-IN" sz="1600" b="1">
                <a:solidFill>
                  <a:schemeClr val="accent3">
                    <a:lumMod val="50000"/>
                  </a:schemeClr>
                </a:solidFill>
                <a:latin typeface="Now"/>
                <a:cs typeface="Arial"/>
              </a:rPr>
              <a:t>Analyst</a:t>
            </a:r>
            <a:r>
              <a:rPr lang="en-US" sz="1600" b="1">
                <a:solidFill>
                  <a:schemeClr val="accent3">
                    <a:lumMod val="50000"/>
                  </a:schemeClr>
                </a:solidFill>
                <a:latin typeface="Now"/>
                <a:cs typeface="Arial"/>
              </a:rPr>
              <a:t>​</a:t>
            </a:r>
            <a:endParaRPr lang="en-US">
              <a:solidFill>
                <a:schemeClr val="accent3">
                  <a:lumMod val="50000"/>
                </a:schemeClr>
              </a:solidFill>
            </a:endParaRPr>
          </a:p>
        </p:txBody>
      </p:sp>
    </p:spTree>
    <p:extLst>
      <p:ext uri="{BB962C8B-B14F-4D97-AF65-F5344CB8AC3E}">
        <p14:creationId xmlns:p14="http://schemas.microsoft.com/office/powerpoint/2010/main" val="3046775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C1E39C-50A5-890D-7158-2659964B0E83}"/>
              </a:ext>
            </a:extLst>
          </p:cNvPr>
          <p:cNvSpPr>
            <a:spLocks noGrp="1"/>
          </p:cNvSpPr>
          <p:nvPr>
            <p:ph type="sldNum" sz="quarter" idx="4"/>
          </p:nvPr>
        </p:nvSpPr>
        <p:spPr>
          <a:xfrm>
            <a:off x="12833378" y="8508092"/>
            <a:ext cx="3086100" cy="410766"/>
          </a:xfrm>
        </p:spPr>
        <p:txBody>
          <a:bodyPr/>
          <a:lstStyle/>
          <a:p>
            <a:fld id="{23E8AA63-D1AC-41E1-A60B-B3EC7010A9E5}" type="slidenum">
              <a:rPr lang="en-SG" smtClean="0"/>
              <a:t>35</a:t>
            </a:fld>
            <a:endParaRPr lang="en-SG"/>
          </a:p>
        </p:txBody>
      </p:sp>
      <p:sp>
        <p:nvSpPr>
          <p:cNvPr id="18" name="Rectangle: Rounded Corners 17">
            <a:extLst>
              <a:ext uri="{FF2B5EF4-FFF2-40B4-BE49-F238E27FC236}">
                <a16:creationId xmlns:a16="http://schemas.microsoft.com/office/drawing/2014/main" id="{DED99CC2-06F8-EC20-BD36-759AA7DC421F}"/>
              </a:ext>
            </a:extLst>
          </p:cNvPr>
          <p:cNvSpPr/>
          <p:nvPr/>
        </p:nvSpPr>
        <p:spPr>
          <a:xfrm>
            <a:off x="2610986" y="4420635"/>
            <a:ext cx="1667086" cy="1322972"/>
          </a:xfrm>
          <a:prstGeom prst="roundRect">
            <a:avLst/>
          </a:prstGeom>
          <a:solidFill>
            <a:schemeClr val="bg1"/>
          </a:solidFill>
          <a:ln w="28575">
            <a:solidFill>
              <a:srgbClr val="F5915F"/>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SG" sz="1600" b="1">
                <a:solidFill>
                  <a:srgbClr val="0D0D0D"/>
                </a:solidFill>
                <a:latin typeface="Now" panose="020B0604020202020204" charset="0"/>
                <a:ea typeface="+mn-lt"/>
                <a:cs typeface="+mn-lt"/>
              </a:rPr>
              <a:t>Digital Transformation across SBGs</a:t>
            </a:r>
            <a:endParaRPr lang="en-SG" sz="1600" b="1">
              <a:solidFill>
                <a:srgbClr val="0D0D0D"/>
              </a:solidFill>
              <a:latin typeface="Now" panose="020B0604020202020204" charset="0"/>
            </a:endParaRPr>
          </a:p>
        </p:txBody>
      </p:sp>
      <p:sp>
        <p:nvSpPr>
          <p:cNvPr id="19" name="Rectangle: Rounded Corners 18">
            <a:extLst>
              <a:ext uri="{FF2B5EF4-FFF2-40B4-BE49-F238E27FC236}">
                <a16:creationId xmlns:a16="http://schemas.microsoft.com/office/drawing/2014/main" id="{4E42EF2B-7194-AD13-FC0C-741102E43002}"/>
              </a:ext>
            </a:extLst>
          </p:cNvPr>
          <p:cNvSpPr/>
          <p:nvPr/>
        </p:nvSpPr>
        <p:spPr>
          <a:xfrm>
            <a:off x="4331387" y="4436944"/>
            <a:ext cx="1822443" cy="1323404"/>
          </a:xfrm>
          <a:prstGeom prst="roundRect">
            <a:avLst/>
          </a:prstGeom>
          <a:solidFill>
            <a:schemeClr val="bg1"/>
          </a:solidFill>
          <a:ln w="28575">
            <a:solidFill>
              <a:srgbClr val="F5915F"/>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SG" sz="1600" b="1">
                <a:solidFill>
                  <a:srgbClr val="0D0D0D"/>
                </a:solidFill>
                <a:latin typeface="Now" panose="020B0604020202020204" charset="0"/>
                <a:ea typeface="+mn-lt"/>
                <a:cs typeface="+mn-lt"/>
              </a:rPr>
              <a:t>Connected </a:t>
            </a:r>
          </a:p>
          <a:p>
            <a:pPr algn="ctr"/>
            <a:r>
              <a:rPr lang="en-SG" sz="1600" b="1">
                <a:solidFill>
                  <a:srgbClr val="0D0D0D"/>
                </a:solidFill>
                <a:latin typeface="Now" panose="020B0604020202020204" charset="0"/>
                <a:ea typeface="+mn-lt"/>
                <a:cs typeface="+mn-lt"/>
              </a:rPr>
              <a:t>Software Solutions</a:t>
            </a:r>
          </a:p>
          <a:p>
            <a:pPr algn="ctr"/>
            <a:r>
              <a:rPr lang="en-SG" sz="1600" b="1">
                <a:solidFill>
                  <a:srgbClr val="0D0D0D"/>
                </a:solidFill>
                <a:latin typeface="Now" panose="020B0604020202020204" charset="0"/>
                <a:ea typeface="+mn-lt"/>
                <a:cs typeface="+mn-lt"/>
              </a:rPr>
              <a:t>(HCE)</a:t>
            </a:r>
            <a:endParaRPr lang="en-US" sz="1600" b="1">
              <a:solidFill>
                <a:srgbClr val="0D0D0D"/>
              </a:solidFill>
              <a:latin typeface="Now" panose="020B0604020202020204" charset="0"/>
              <a:ea typeface="+mn-lt"/>
              <a:cs typeface="+mn-lt"/>
            </a:endParaRPr>
          </a:p>
        </p:txBody>
      </p:sp>
      <p:sp>
        <p:nvSpPr>
          <p:cNvPr id="20" name="Rectangle: Rounded Corners 19">
            <a:extLst>
              <a:ext uri="{FF2B5EF4-FFF2-40B4-BE49-F238E27FC236}">
                <a16:creationId xmlns:a16="http://schemas.microsoft.com/office/drawing/2014/main" id="{216EB214-1ADD-8147-B323-2B0CF211ECAA}"/>
              </a:ext>
            </a:extLst>
          </p:cNvPr>
          <p:cNvSpPr/>
          <p:nvPr/>
        </p:nvSpPr>
        <p:spPr>
          <a:xfrm>
            <a:off x="6207145" y="4449906"/>
            <a:ext cx="1690772" cy="1323404"/>
          </a:xfrm>
          <a:prstGeom prst="roundRect">
            <a:avLst/>
          </a:prstGeom>
          <a:solidFill>
            <a:schemeClr val="bg1"/>
          </a:solidFill>
          <a:ln w="28575">
            <a:solidFill>
              <a:srgbClr val="F5915F"/>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SG" sz="1600" b="1">
                <a:solidFill>
                  <a:srgbClr val="0D0D0D"/>
                </a:solidFill>
                <a:latin typeface="Now" panose="020B0604020202020204" charset="0"/>
                <a:ea typeface="+mn-lt"/>
                <a:cs typeface="+mn-lt"/>
              </a:rPr>
              <a:t>High-Tech Automation</a:t>
            </a:r>
          </a:p>
        </p:txBody>
      </p:sp>
      <p:sp>
        <p:nvSpPr>
          <p:cNvPr id="21" name="Rectangle: Rounded Corners 20">
            <a:extLst>
              <a:ext uri="{FF2B5EF4-FFF2-40B4-BE49-F238E27FC236}">
                <a16:creationId xmlns:a16="http://schemas.microsoft.com/office/drawing/2014/main" id="{9EF7A58B-2BBC-57CE-2CC8-8C04BC5C7397}"/>
              </a:ext>
            </a:extLst>
          </p:cNvPr>
          <p:cNvSpPr/>
          <p:nvPr/>
        </p:nvSpPr>
        <p:spPr>
          <a:xfrm>
            <a:off x="8340218" y="4492343"/>
            <a:ext cx="2034759" cy="1280332"/>
          </a:xfrm>
          <a:prstGeom prst="roundRect">
            <a:avLst/>
          </a:prstGeom>
          <a:solidFill>
            <a:schemeClr val="bg1"/>
          </a:solidFill>
          <a:ln w="28575">
            <a:solidFill>
              <a:srgbClr val="F5915F"/>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GB" sz="1600" b="1">
                <a:solidFill>
                  <a:srgbClr val="0D0D0D"/>
                </a:solidFill>
                <a:latin typeface="Now" panose="020B0604020202020204" charset="0"/>
                <a:ea typeface="+mn-lt"/>
                <a:cs typeface="+mn-lt"/>
              </a:rPr>
              <a:t>Enterprise Performance Management</a:t>
            </a:r>
          </a:p>
        </p:txBody>
      </p:sp>
      <p:sp>
        <p:nvSpPr>
          <p:cNvPr id="22" name="Rectangle: Rounded Corners 21">
            <a:extLst>
              <a:ext uri="{FF2B5EF4-FFF2-40B4-BE49-F238E27FC236}">
                <a16:creationId xmlns:a16="http://schemas.microsoft.com/office/drawing/2014/main" id="{F36AB48B-1EBA-E68B-FF1F-FC3842D53CBA}"/>
              </a:ext>
            </a:extLst>
          </p:cNvPr>
          <p:cNvSpPr/>
          <p:nvPr/>
        </p:nvSpPr>
        <p:spPr>
          <a:xfrm>
            <a:off x="10428292" y="4480779"/>
            <a:ext cx="1847473" cy="1322970"/>
          </a:xfrm>
          <a:prstGeom prst="roundRect">
            <a:avLst/>
          </a:prstGeom>
          <a:solidFill>
            <a:schemeClr val="bg1"/>
          </a:solidFill>
          <a:ln w="285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SG" sz="1600" b="1">
                <a:solidFill>
                  <a:srgbClr val="0D0D0D"/>
                </a:solidFill>
                <a:latin typeface="Now" panose="020B0604020202020204" charset="0"/>
                <a:ea typeface="+mn-lt"/>
                <a:cs typeface="+mn-lt"/>
              </a:rPr>
              <a:t>Sustainability&amp; ESG Outcomes</a:t>
            </a:r>
          </a:p>
        </p:txBody>
      </p:sp>
      <p:sp>
        <p:nvSpPr>
          <p:cNvPr id="23" name="Rectangle: Rounded Corners 22">
            <a:extLst>
              <a:ext uri="{FF2B5EF4-FFF2-40B4-BE49-F238E27FC236}">
                <a16:creationId xmlns:a16="http://schemas.microsoft.com/office/drawing/2014/main" id="{3F7AF036-4D08-1E4F-A907-C09D3B37E307}"/>
              </a:ext>
            </a:extLst>
          </p:cNvPr>
          <p:cNvSpPr/>
          <p:nvPr/>
        </p:nvSpPr>
        <p:spPr>
          <a:xfrm>
            <a:off x="12430172" y="4516740"/>
            <a:ext cx="1847473" cy="1226867"/>
          </a:xfrm>
          <a:prstGeom prst="roundRect">
            <a:avLst/>
          </a:prstGeom>
          <a:solidFill>
            <a:schemeClr val="bg1"/>
          </a:solidFill>
          <a:ln w="285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40500" tIns="68580" rIns="40500" bIns="68580" rtlCol="0" anchor="ctr"/>
          <a:lstStyle/>
          <a:p>
            <a:pPr algn="ctr"/>
            <a:r>
              <a:rPr lang="en-SG" sz="1600" b="1">
                <a:solidFill>
                  <a:srgbClr val="0D0D0D"/>
                </a:solidFill>
                <a:latin typeface="Now" panose="020B0604020202020204" charset="0"/>
                <a:ea typeface="+mn-lt"/>
                <a:cs typeface="+mn-lt"/>
              </a:rPr>
              <a:t>Delivery Optimization</a:t>
            </a:r>
          </a:p>
        </p:txBody>
      </p:sp>
      <p:sp>
        <p:nvSpPr>
          <p:cNvPr id="24" name="Rectangle: Rounded Corners 23">
            <a:extLst>
              <a:ext uri="{FF2B5EF4-FFF2-40B4-BE49-F238E27FC236}">
                <a16:creationId xmlns:a16="http://schemas.microsoft.com/office/drawing/2014/main" id="{7C131ED4-B02C-00B2-2CFC-F3BB6A342306}"/>
              </a:ext>
            </a:extLst>
          </p:cNvPr>
          <p:cNvSpPr/>
          <p:nvPr/>
        </p:nvSpPr>
        <p:spPr>
          <a:xfrm>
            <a:off x="14376428" y="4492342"/>
            <a:ext cx="1754152" cy="1226867"/>
          </a:xfrm>
          <a:prstGeom prst="roundRect">
            <a:avLst/>
          </a:prstGeom>
          <a:solidFill>
            <a:schemeClr val="bg1"/>
          </a:solidFill>
          <a:ln w="285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SG" sz="1600" b="1">
                <a:solidFill>
                  <a:srgbClr val="0D0D0D"/>
                </a:solidFill>
                <a:latin typeface="Now" panose="020B0604020202020204" charset="0"/>
                <a:ea typeface="+mn-lt"/>
                <a:cs typeface="+mn-lt"/>
              </a:rPr>
              <a:t>Digital Supply chain</a:t>
            </a:r>
          </a:p>
        </p:txBody>
      </p:sp>
      <p:sp>
        <p:nvSpPr>
          <p:cNvPr id="25" name="Rectangle: Rounded Corners 24">
            <a:extLst>
              <a:ext uri="{FF2B5EF4-FFF2-40B4-BE49-F238E27FC236}">
                <a16:creationId xmlns:a16="http://schemas.microsoft.com/office/drawing/2014/main" id="{BE84B32C-BF3F-2FCC-493F-F5553FB70E98}"/>
              </a:ext>
            </a:extLst>
          </p:cNvPr>
          <p:cNvSpPr/>
          <p:nvPr/>
        </p:nvSpPr>
        <p:spPr>
          <a:xfrm>
            <a:off x="16251480" y="4480780"/>
            <a:ext cx="1754152" cy="1226867"/>
          </a:xfrm>
          <a:prstGeom prst="roundRect">
            <a:avLst/>
          </a:prstGeom>
          <a:solidFill>
            <a:schemeClr val="bg1"/>
          </a:solidFill>
          <a:ln w="285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600" b="1">
                <a:solidFill>
                  <a:srgbClr val="0D0D0D"/>
                </a:solidFill>
                <a:latin typeface="Now" panose="020B0604020202020204" charset="0"/>
                <a:ea typeface="+mn-lt"/>
                <a:cs typeface="+mn-lt"/>
              </a:rPr>
              <a:t>Data Analytics for decision making</a:t>
            </a:r>
          </a:p>
        </p:txBody>
      </p:sp>
      <p:sp>
        <p:nvSpPr>
          <p:cNvPr id="4" name="Rectangle: Rounded Corners 3">
            <a:extLst>
              <a:ext uri="{FF2B5EF4-FFF2-40B4-BE49-F238E27FC236}">
                <a16:creationId xmlns:a16="http://schemas.microsoft.com/office/drawing/2014/main" id="{6E20F40E-8D4D-F382-8B2B-AC9887DDAA24}"/>
              </a:ext>
            </a:extLst>
          </p:cNvPr>
          <p:cNvSpPr/>
          <p:nvPr/>
        </p:nvSpPr>
        <p:spPr>
          <a:xfrm>
            <a:off x="2674440" y="3515193"/>
            <a:ext cx="5378313" cy="756956"/>
          </a:xfrm>
          <a:prstGeom prst="roundRect">
            <a:avLst>
              <a:gd name="adj" fmla="val 18387"/>
            </a:avLst>
          </a:prstGeom>
          <a:solidFill>
            <a:schemeClr val="accent4"/>
          </a:solidFill>
          <a:ln w="127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2000">
                <a:solidFill>
                  <a:schemeClr val="bg1"/>
                </a:solidFill>
                <a:latin typeface="Now" panose="020B0604020202020204" charset="0"/>
                <a:ea typeface="+mn-lt"/>
                <a:cs typeface="+mn-lt"/>
              </a:rPr>
              <a:t>Honeywell Digital Team</a:t>
            </a:r>
            <a:endParaRPr lang="en-US" sz="2400">
              <a:latin typeface="Now" panose="020B0604020202020204" charset="0"/>
            </a:endParaRPr>
          </a:p>
        </p:txBody>
      </p:sp>
      <p:sp>
        <p:nvSpPr>
          <p:cNvPr id="5" name="Rectangle: Rounded Corners 4">
            <a:extLst>
              <a:ext uri="{FF2B5EF4-FFF2-40B4-BE49-F238E27FC236}">
                <a16:creationId xmlns:a16="http://schemas.microsoft.com/office/drawing/2014/main" id="{3F5E7064-1D9F-F040-8A1E-4C83C7C51185}"/>
              </a:ext>
            </a:extLst>
          </p:cNvPr>
          <p:cNvSpPr/>
          <p:nvPr/>
        </p:nvSpPr>
        <p:spPr>
          <a:xfrm>
            <a:off x="8283212" y="3504306"/>
            <a:ext cx="3904073" cy="763982"/>
          </a:xfrm>
          <a:prstGeom prst="roundRect">
            <a:avLst>
              <a:gd name="adj" fmla="val 18387"/>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2000">
                <a:solidFill>
                  <a:schemeClr val="bg1"/>
                </a:solidFill>
                <a:latin typeface="Now" panose="020B0604020202020204" charset="0"/>
                <a:ea typeface="+mn-lt"/>
                <a:cs typeface="+mn-lt"/>
              </a:rPr>
              <a:t>Strategic Team</a:t>
            </a:r>
            <a:endParaRPr lang="en-US" sz="2400">
              <a:latin typeface="Now" panose="020B0604020202020204" charset="0"/>
            </a:endParaRPr>
          </a:p>
        </p:txBody>
      </p:sp>
      <p:sp>
        <p:nvSpPr>
          <p:cNvPr id="6" name="Rectangle: Rounded Corners 5">
            <a:extLst>
              <a:ext uri="{FF2B5EF4-FFF2-40B4-BE49-F238E27FC236}">
                <a16:creationId xmlns:a16="http://schemas.microsoft.com/office/drawing/2014/main" id="{18A92251-DD64-FC12-BD50-0431A520A398}"/>
              </a:ext>
            </a:extLst>
          </p:cNvPr>
          <p:cNvSpPr/>
          <p:nvPr/>
        </p:nvSpPr>
        <p:spPr>
          <a:xfrm>
            <a:off x="12417744" y="3501139"/>
            <a:ext cx="5587888" cy="785063"/>
          </a:xfrm>
          <a:prstGeom prst="roundRect">
            <a:avLst>
              <a:gd name="adj" fmla="val 18387"/>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2000">
                <a:solidFill>
                  <a:schemeClr val="bg1"/>
                </a:solidFill>
                <a:latin typeface="Now" panose="020B0604020202020204" charset="0"/>
                <a:ea typeface="+mn-lt"/>
                <a:cs typeface="+mn-lt"/>
              </a:rPr>
              <a:t>Supply Chain Transformation Team</a:t>
            </a:r>
            <a:endParaRPr lang="en-US" sz="2400">
              <a:latin typeface="Now" panose="020B0604020202020204" charset="0"/>
            </a:endParaRPr>
          </a:p>
        </p:txBody>
      </p:sp>
      <p:sp>
        <p:nvSpPr>
          <p:cNvPr id="7" name="TextBox 6">
            <a:extLst>
              <a:ext uri="{FF2B5EF4-FFF2-40B4-BE49-F238E27FC236}">
                <a16:creationId xmlns:a16="http://schemas.microsoft.com/office/drawing/2014/main" id="{A960BCC3-17D3-7F27-C769-197C529C6E4D}"/>
              </a:ext>
            </a:extLst>
          </p:cNvPr>
          <p:cNvSpPr txBox="1"/>
          <p:nvPr/>
        </p:nvSpPr>
        <p:spPr>
          <a:xfrm>
            <a:off x="1024380" y="3633704"/>
            <a:ext cx="1399263" cy="715581"/>
          </a:xfrm>
          <a:prstGeom prst="rect">
            <a:avLst/>
          </a:prstGeom>
          <a:noFill/>
        </p:spPr>
        <p:txBody>
          <a:bodyPr wrap="square">
            <a:spAutoFit/>
          </a:bodyPr>
          <a:lstStyle>
            <a:defPPr>
              <a:defRPr lang="en-US"/>
            </a:defPPr>
            <a:lvl1pPr algn="ctr">
              <a:defRPr b="1">
                <a:solidFill>
                  <a:schemeClr val="bg1"/>
                </a:solidFill>
                <a:latin typeface="Arial Narrow" panose="020B0606020202030204" pitchFamily="34" charset="0"/>
              </a:defRPr>
            </a:lvl1pPr>
          </a:lstStyle>
          <a:p>
            <a:r>
              <a:rPr lang="en-SG" sz="2000">
                <a:solidFill>
                  <a:schemeClr val="accent3">
                    <a:lumMod val="50000"/>
                  </a:schemeClr>
                </a:solidFill>
                <a:latin typeface="Now" panose="020B0604020202020204" charset="0"/>
              </a:rPr>
              <a:t>Key Drivers</a:t>
            </a:r>
          </a:p>
        </p:txBody>
      </p:sp>
      <p:sp>
        <p:nvSpPr>
          <p:cNvPr id="8" name="TextBox 7">
            <a:extLst>
              <a:ext uri="{FF2B5EF4-FFF2-40B4-BE49-F238E27FC236}">
                <a16:creationId xmlns:a16="http://schemas.microsoft.com/office/drawing/2014/main" id="{4992543D-99D0-7D23-8BF1-8F8C766C5D02}"/>
              </a:ext>
            </a:extLst>
          </p:cNvPr>
          <p:cNvSpPr txBox="1"/>
          <p:nvPr/>
        </p:nvSpPr>
        <p:spPr>
          <a:xfrm>
            <a:off x="653543" y="4700169"/>
            <a:ext cx="1754152" cy="400110"/>
          </a:xfrm>
          <a:prstGeom prst="rect">
            <a:avLst/>
          </a:prstGeom>
          <a:noFill/>
        </p:spPr>
        <p:txBody>
          <a:bodyPr wrap="square">
            <a:spAutoFit/>
          </a:bodyPr>
          <a:lstStyle>
            <a:defPPr>
              <a:defRPr lang="en-US"/>
            </a:defPPr>
            <a:lvl1pPr algn="ctr">
              <a:defRPr b="1">
                <a:solidFill>
                  <a:schemeClr val="bg1"/>
                </a:solidFill>
                <a:latin typeface="Arial Narrow" panose="020B0606020202030204" pitchFamily="34" charset="0"/>
              </a:defRPr>
            </a:lvl1pPr>
          </a:lstStyle>
          <a:p>
            <a:r>
              <a:rPr lang="en-SG" sz="2000">
                <a:solidFill>
                  <a:schemeClr val="accent3">
                    <a:lumMod val="50000"/>
                  </a:schemeClr>
                </a:solidFill>
                <a:latin typeface="Now" panose="020B0604020202020204" charset="0"/>
              </a:rPr>
              <a:t>Objectives </a:t>
            </a:r>
          </a:p>
        </p:txBody>
      </p:sp>
      <p:sp>
        <p:nvSpPr>
          <p:cNvPr id="9" name="TextBox 8">
            <a:extLst>
              <a:ext uri="{FF2B5EF4-FFF2-40B4-BE49-F238E27FC236}">
                <a16:creationId xmlns:a16="http://schemas.microsoft.com/office/drawing/2014/main" id="{D9C087C6-9480-574B-2FED-06FF0BA5481A}"/>
              </a:ext>
            </a:extLst>
          </p:cNvPr>
          <p:cNvSpPr txBox="1"/>
          <p:nvPr/>
        </p:nvSpPr>
        <p:spPr>
          <a:xfrm>
            <a:off x="1006895" y="5822080"/>
            <a:ext cx="1399263" cy="1073371"/>
          </a:xfrm>
          <a:prstGeom prst="rect">
            <a:avLst/>
          </a:prstGeom>
          <a:noFill/>
        </p:spPr>
        <p:txBody>
          <a:bodyPr wrap="square" lIns="137160" tIns="68580" rIns="137160" bIns="68580" anchor="t">
            <a:spAutoFit/>
          </a:bodyPr>
          <a:lstStyle>
            <a:defPPr>
              <a:defRPr lang="en-US"/>
            </a:defPPr>
            <a:lvl1pPr algn="ctr">
              <a:defRPr b="1">
                <a:solidFill>
                  <a:schemeClr val="bg1"/>
                </a:solidFill>
                <a:latin typeface="Arial Narrow" panose="020B0606020202030204" pitchFamily="34" charset="0"/>
              </a:defRPr>
            </a:lvl1pPr>
          </a:lstStyle>
          <a:p>
            <a:r>
              <a:rPr lang="en-SG" sz="2000">
                <a:solidFill>
                  <a:schemeClr val="accent3">
                    <a:lumMod val="50000"/>
                  </a:schemeClr>
                </a:solidFill>
                <a:latin typeface="Now" panose="020B0604020202020204" charset="0"/>
              </a:rPr>
              <a:t>Bonus Type</a:t>
            </a:r>
          </a:p>
          <a:p>
            <a:r>
              <a:rPr lang="en-SG" sz="2000">
                <a:solidFill>
                  <a:schemeClr val="accent3">
                    <a:lumMod val="50000"/>
                  </a:schemeClr>
                </a:solidFill>
                <a:latin typeface="Now" panose="020B0604020202020204" charset="0"/>
              </a:rPr>
              <a:t>Perks</a:t>
            </a:r>
          </a:p>
        </p:txBody>
      </p:sp>
      <p:sp>
        <p:nvSpPr>
          <p:cNvPr id="10" name="TextBox 9">
            <a:extLst>
              <a:ext uri="{FF2B5EF4-FFF2-40B4-BE49-F238E27FC236}">
                <a16:creationId xmlns:a16="http://schemas.microsoft.com/office/drawing/2014/main" id="{EC6BE563-B619-AD31-BF21-68AFA44D2D71}"/>
              </a:ext>
            </a:extLst>
          </p:cNvPr>
          <p:cNvSpPr txBox="1"/>
          <p:nvPr/>
        </p:nvSpPr>
        <p:spPr>
          <a:xfrm>
            <a:off x="501143" y="7255416"/>
            <a:ext cx="2021238" cy="1027204"/>
          </a:xfrm>
          <a:prstGeom prst="rect">
            <a:avLst/>
          </a:prstGeom>
          <a:noFill/>
        </p:spPr>
        <p:txBody>
          <a:bodyPr wrap="square" lIns="102870" tIns="51435" rIns="102870" bIns="51435" anchor="t">
            <a:spAutoFit/>
          </a:bodyPr>
          <a:lstStyle>
            <a:defPPr>
              <a:defRPr lang="en-US"/>
            </a:defPPr>
            <a:lvl1pPr algn="ctr">
              <a:defRPr b="1">
                <a:solidFill>
                  <a:schemeClr val="bg1"/>
                </a:solidFill>
                <a:latin typeface="Arial Narrow" panose="020B0606020202030204" pitchFamily="34" charset="0"/>
              </a:defRPr>
            </a:lvl1pPr>
          </a:lstStyle>
          <a:p>
            <a:r>
              <a:rPr lang="en-SG" sz="2000">
                <a:solidFill>
                  <a:schemeClr val="accent3">
                    <a:lumMod val="50000"/>
                  </a:schemeClr>
                </a:solidFill>
                <a:latin typeface="Now" panose="020B0604020202020204" charset="0"/>
              </a:rPr>
              <a:t>Performance Appraisal Metrics</a:t>
            </a:r>
          </a:p>
        </p:txBody>
      </p:sp>
      <p:sp>
        <p:nvSpPr>
          <p:cNvPr id="11" name="Rectangle 10">
            <a:extLst>
              <a:ext uri="{FF2B5EF4-FFF2-40B4-BE49-F238E27FC236}">
                <a16:creationId xmlns:a16="http://schemas.microsoft.com/office/drawing/2014/main" id="{C23B6B34-91B3-546E-4A23-5474AB05FC43}"/>
              </a:ext>
            </a:extLst>
          </p:cNvPr>
          <p:cNvSpPr/>
          <p:nvPr/>
        </p:nvSpPr>
        <p:spPr>
          <a:xfrm>
            <a:off x="2674440" y="6787627"/>
            <a:ext cx="7700537" cy="254446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rtlCol="0" anchor="ctr"/>
          <a:lstStyle/>
          <a:p>
            <a:pPr algn="ctr"/>
            <a:r>
              <a:rPr lang="en-US" sz="2000" b="1" u="sng">
                <a:solidFill>
                  <a:schemeClr val="accent3">
                    <a:lumMod val="50000"/>
                  </a:schemeClr>
                </a:solidFill>
                <a:latin typeface="Now" panose="020B0604020202020204" charset="0"/>
              </a:rPr>
              <a:t>Monetary Incentives</a:t>
            </a:r>
          </a:p>
          <a:p>
            <a:pPr algn="ctr"/>
            <a:r>
              <a:rPr lang="en-IN" sz="2000" b="1">
                <a:solidFill>
                  <a:schemeClr val="accent3">
                    <a:lumMod val="50000"/>
                  </a:schemeClr>
                </a:solidFill>
                <a:latin typeface="Now" panose="020B0604020202020204" charset="0"/>
              </a:rPr>
              <a:t>Performance-Based Bonuses</a:t>
            </a:r>
          </a:p>
          <a:p>
            <a:pPr algn="ctr"/>
            <a:r>
              <a:rPr lang="en-IN" sz="2000" b="1">
                <a:solidFill>
                  <a:schemeClr val="accent3">
                    <a:lumMod val="50000"/>
                  </a:schemeClr>
                </a:solidFill>
                <a:latin typeface="Now" panose="020B0604020202020204" charset="0"/>
              </a:rPr>
              <a:t>Skill based pay</a:t>
            </a:r>
          </a:p>
          <a:p>
            <a:pPr algn="ctr"/>
            <a:r>
              <a:rPr lang="en-IN" sz="2000" b="1">
                <a:solidFill>
                  <a:schemeClr val="accent3">
                    <a:lumMod val="50000"/>
                  </a:schemeClr>
                </a:solidFill>
                <a:latin typeface="Now" panose="020B0604020202020204" charset="0"/>
              </a:rPr>
              <a:t>Profit-Sharing Program</a:t>
            </a:r>
          </a:p>
          <a:p>
            <a:pPr algn="ctr"/>
            <a:r>
              <a:rPr lang="en-US" sz="2000" b="1">
                <a:solidFill>
                  <a:schemeClr val="accent3">
                    <a:lumMod val="50000"/>
                  </a:schemeClr>
                </a:solidFill>
                <a:latin typeface="Now" panose="020B0604020202020204" charset="0"/>
              </a:rPr>
              <a:t>Stock Options or Shares</a:t>
            </a:r>
          </a:p>
          <a:p>
            <a:pPr algn="ctr"/>
            <a:r>
              <a:rPr lang="en-US" sz="2000" b="1">
                <a:solidFill>
                  <a:schemeClr val="accent3">
                    <a:lumMod val="50000"/>
                  </a:schemeClr>
                </a:solidFill>
                <a:latin typeface="Now" panose="020B0604020202020204" charset="0"/>
              </a:rPr>
              <a:t>Special Achievement Bonus</a:t>
            </a:r>
          </a:p>
        </p:txBody>
      </p:sp>
      <p:sp>
        <p:nvSpPr>
          <p:cNvPr id="12" name="Rectangle 11">
            <a:extLst>
              <a:ext uri="{FF2B5EF4-FFF2-40B4-BE49-F238E27FC236}">
                <a16:creationId xmlns:a16="http://schemas.microsoft.com/office/drawing/2014/main" id="{87B4CF39-B7DF-FE08-7ED5-0221B8D446B8}"/>
              </a:ext>
            </a:extLst>
          </p:cNvPr>
          <p:cNvSpPr/>
          <p:nvPr/>
        </p:nvSpPr>
        <p:spPr>
          <a:xfrm>
            <a:off x="10539714" y="6784206"/>
            <a:ext cx="7465918" cy="2514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rtlCol="0" anchor="ctr"/>
          <a:lstStyle/>
          <a:p>
            <a:pPr algn="ctr"/>
            <a:r>
              <a:rPr lang="en-US" sz="2000" b="1" u="sng">
                <a:solidFill>
                  <a:schemeClr val="accent3">
                    <a:lumMod val="50000"/>
                  </a:schemeClr>
                </a:solidFill>
                <a:latin typeface="Now" panose="020B0604020202020204" charset="0"/>
              </a:rPr>
              <a:t>Non-Monetary Incentives</a:t>
            </a:r>
          </a:p>
          <a:p>
            <a:pPr algn="ctr"/>
            <a:r>
              <a:rPr lang="en-IN" sz="2000" b="1">
                <a:solidFill>
                  <a:schemeClr val="accent3">
                    <a:lumMod val="50000"/>
                  </a:schemeClr>
                </a:solidFill>
                <a:latin typeface="Now" panose="020B0604020202020204" charset="0"/>
              </a:rPr>
              <a:t>Recognition and Awards Programs</a:t>
            </a:r>
          </a:p>
          <a:p>
            <a:pPr algn="ctr"/>
            <a:r>
              <a:rPr lang="en-IN" sz="2000" b="1">
                <a:solidFill>
                  <a:schemeClr val="accent3">
                    <a:lumMod val="50000"/>
                  </a:schemeClr>
                </a:solidFill>
                <a:latin typeface="Now" panose="020B0604020202020204" charset="0"/>
              </a:rPr>
              <a:t>Health &amp; Wellness Initiatives</a:t>
            </a:r>
          </a:p>
          <a:p>
            <a:pPr algn="ctr"/>
            <a:r>
              <a:rPr lang="en-IN" sz="2000" b="1">
                <a:solidFill>
                  <a:schemeClr val="accent3">
                    <a:lumMod val="50000"/>
                  </a:schemeClr>
                </a:solidFill>
                <a:latin typeface="Now" panose="020B0604020202020204" charset="0"/>
              </a:rPr>
              <a:t>Onshore Travel  Benefits</a:t>
            </a:r>
          </a:p>
          <a:p>
            <a:pPr algn="ctr"/>
            <a:r>
              <a:rPr lang="en-IN" sz="2000" b="1">
                <a:solidFill>
                  <a:schemeClr val="accent3">
                    <a:lumMod val="50000"/>
                  </a:schemeClr>
                </a:solidFill>
                <a:latin typeface="Now" panose="020B0604020202020204" charset="0"/>
              </a:rPr>
              <a:t>Professional Development Opportunities</a:t>
            </a:r>
          </a:p>
          <a:p>
            <a:pPr algn="ctr"/>
            <a:r>
              <a:rPr lang="en-IN" sz="2000" b="1">
                <a:solidFill>
                  <a:schemeClr val="accent3">
                    <a:lumMod val="50000"/>
                  </a:schemeClr>
                </a:solidFill>
                <a:latin typeface="Now" panose="020B0604020202020204" charset="0"/>
              </a:rPr>
              <a:t>Education Assistance </a:t>
            </a:r>
            <a:endParaRPr lang="en-US" sz="2000" b="1">
              <a:solidFill>
                <a:schemeClr val="accent3">
                  <a:lumMod val="50000"/>
                </a:schemeClr>
              </a:solidFill>
              <a:latin typeface="Now" panose="020B0604020202020204" charset="0"/>
            </a:endParaRPr>
          </a:p>
        </p:txBody>
      </p:sp>
      <p:sp>
        <p:nvSpPr>
          <p:cNvPr id="13" name="Freeform 2">
            <a:extLst>
              <a:ext uri="{FF2B5EF4-FFF2-40B4-BE49-F238E27FC236}">
                <a16:creationId xmlns:a16="http://schemas.microsoft.com/office/drawing/2014/main" id="{04C9096E-38C6-E5C3-A5B3-47D408B19697}"/>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14" name="TextBox 13">
            <a:extLst>
              <a:ext uri="{FF2B5EF4-FFF2-40B4-BE49-F238E27FC236}">
                <a16:creationId xmlns:a16="http://schemas.microsoft.com/office/drawing/2014/main" id="{92370980-811E-F9B0-C1D0-A571CE789334}"/>
              </a:ext>
            </a:extLst>
          </p:cNvPr>
          <p:cNvSpPr txBox="1"/>
          <p:nvPr/>
        </p:nvSpPr>
        <p:spPr>
          <a:xfrm>
            <a:off x="501143" y="527977"/>
            <a:ext cx="13048256" cy="1231106"/>
          </a:xfrm>
          <a:prstGeom prst="rect">
            <a:avLst/>
          </a:prstGeom>
        </p:spPr>
        <p:txBody>
          <a:bodyPr wrap="square" lIns="0" tIns="0" rIns="0" bIns="0" rtlCol="0" anchor="t">
            <a:spAutoFit/>
          </a:bodyPr>
          <a:lstStyle/>
          <a:p>
            <a:pPr marL="0" lvl="0" indent="0">
              <a:lnSpc>
                <a:spcPts val="9600"/>
              </a:lnSpc>
            </a:pPr>
            <a:r>
              <a:rPr lang="en-US" sz="8000" spc="-200">
                <a:solidFill>
                  <a:srgbClr val="4C7031"/>
                </a:solidFill>
                <a:latin typeface="Ovo"/>
              </a:rPr>
              <a:t>Sustaining Change: Incentives</a:t>
            </a:r>
          </a:p>
        </p:txBody>
      </p:sp>
      <p:sp>
        <p:nvSpPr>
          <p:cNvPr id="27" name="Left-Right Arrow 26">
            <a:extLst>
              <a:ext uri="{FF2B5EF4-FFF2-40B4-BE49-F238E27FC236}">
                <a16:creationId xmlns:a16="http://schemas.microsoft.com/office/drawing/2014/main" id="{77C858DF-D261-3941-BB98-8CA72EAF28C0}"/>
              </a:ext>
            </a:extLst>
          </p:cNvPr>
          <p:cNvSpPr/>
          <p:nvPr/>
        </p:nvSpPr>
        <p:spPr>
          <a:xfrm>
            <a:off x="2610986" y="5810463"/>
            <a:ext cx="15331192" cy="1084987"/>
          </a:xfrm>
          <a:prstGeom prst="lef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3">
                    <a:lumMod val="50000"/>
                  </a:schemeClr>
                </a:solidFill>
                <a:latin typeface="Now" panose="020B0604020202020204" charset="0"/>
              </a:rPr>
              <a:t>Incentives both for Individual and Team </a:t>
            </a:r>
          </a:p>
        </p:txBody>
      </p:sp>
    </p:spTree>
    <p:extLst>
      <p:ext uri="{BB962C8B-B14F-4D97-AF65-F5344CB8AC3E}">
        <p14:creationId xmlns:p14="http://schemas.microsoft.com/office/powerpoint/2010/main" val="425259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Straight Connector 88">
            <a:extLst>
              <a:ext uri="{FF2B5EF4-FFF2-40B4-BE49-F238E27FC236}">
                <a16:creationId xmlns:a16="http://schemas.microsoft.com/office/drawing/2014/main" id="{C88938CB-0B1C-6E99-92B3-96A178E482CE}"/>
              </a:ext>
            </a:extLst>
          </p:cNvPr>
          <p:cNvCxnSpPr>
            <a:cxnSpLocks/>
          </p:cNvCxnSpPr>
          <p:nvPr/>
        </p:nvCxnSpPr>
        <p:spPr>
          <a:xfrm>
            <a:off x="9190218" y="4119240"/>
            <a:ext cx="0" cy="5575673"/>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a:xfrm>
            <a:off x="2696186" y="2421469"/>
            <a:ext cx="13019847" cy="814778"/>
          </a:xfrm>
        </p:spPr>
        <p:txBody>
          <a:bodyPr>
            <a:normAutofit fontScale="55000" lnSpcReduction="20000"/>
          </a:bodyPr>
          <a:lstStyle/>
          <a:p>
            <a:pPr algn="ctr" defTabSz="1028700">
              <a:lnSpc>
                <a:spcPct val="150000"/>
              </a:lnSpc>
            </a:pPr>
            <a:r>
              <a:rPr lang="en-US" sz="6600" b="1">
                <a:solidFill>
                  <a:schemeClr val="accent3">
                    <a:lumMod val="50000"/>
                  </a:schemeClr>
                </a:solidFill>
                <a:latin typeface="Now Medium" panose="020B0604020202020204" charset="0"/>
              </a:rPr>
              <a:t>Incentive structure to encourage desirable behaviors</a:t>
            </a:r>
          </a:p>
        </p:txBody>
      </p:sp>
      <p:sp>
        <p:nvSpPr>
          <p:cNvPr id="4" name="Slide Number Placeholder 3">
            <a:extLst>
              <a:ext uri="{FF2B5EF4-FFF2-40B4-BE49-F238E27FC236}">
                <a16:creationId xmlns:a16="http://schemas.microsoft.com/office/drawing/2014/main" id="{7754CA33-7F9D-6F7F-5C17-9273D8E96DB3}"/>
              </a:ext>
            </a:extLst>
          </p:cNvPr>
          <p:cNvSpPr>
            <a:spLocks noGrp="1"/>
          </p:cNvSpPr>
          <p:nvPr>
            <p:ph type="sldNum" sz="quarter" idx="4"/>
          </p:nvPr>
        </p:nvSpPr>
        <p:spPr/>
        <p:txBody>
          <a:bodyPr/>
          <a:lstStyle/>
          <a:p>
            <a:fld id="{23E8AA63-D1AC-41E1-A60B-B3EC7010A9E5}" type="slidenum">
              <a:rPr lang="en-SG" smtClean="0"/>
              <a:t>36</a:t>
            </a:fld>
            <a:endParaRPr lang="en-SG"/>
          </a:p>
        </p:txBody>
      </p:sp>
      <p:sp>
        <p:nvSpPr>
          <p:cNvPr id="3" name="Rectangle 2">
            <a:extLst>
              <a:ext uri="{FF2B5EF4-FFF2-40B4-BE49-F238E27FC236}">
                <a16:creationId xmlns:a16="http://schemas.microsoft.com/office/drawing/2014/main" id="{784F2253-AFB0-37A6-7899-C284D0164DB3}"/>
              </a:ext>
            </a:extLst>
          </p:cNvPr>
          <p:cNvSpPr/>
          <p:nvPr/>
        </p:nvSpPr>
        <p:spPr>
          <a:xfrm>
            <a:off x="4150269" y="3331311"/>
            <a:ext cx="10111683" cy="545855"/>
          </a:xfrm>
          <a:prstGeom prst="rect">
            <a:avLst/>
          </a:prstGeom>
        </p:spPr>
        <p:txBody>
          <a:bodyPr wrap="square" lIns="102870" tIns="51435" rIns="102870" bIns="51435" anchor="t">
            <a:spAutoFit/>
          </a:bodyPr>
          <a:lstStyle/>
          <a:p>
            <a:pPr algn="ctr" defTabSz="1028700">
              <a:lnSpc>
                <a:spcPct val="150000"/>
              </a:lnSpc>
            </a:pPr>
            <a:r>
              <a:rPr lang="en-US" sz="2100" b="1">
                <a:solidFill>
                  <a:schemeClr val="accent3">
                    <a:lumMod val="50000"/>
                  </a:schemeClr>
                </a:solidFill>
                <a:latin typeface="Now" panose="020B0604020202020204" charset="0"/>
                <a:ea typeface="+mn-lt"/>
                <a:cs typeface="+mn-lt"/>
              </a:rPr>
              <a:t>Short-term</a:t>
            </a:r>
            <a:r>
              <a:rPr lang="en-US" sz="2100">
                <a:solidFill>
                  <a:schemeClr val="accent3">
                    <a:lumMod val="50000"/>
                  </a:schemeClr>
                </a:solidFill>
                <a:latin typeface="Now" panose="020B0604020202020204" charset="0"/>
                <a:ea typeface="+mn-lt"/>
                <a:cs typeface="+mn-lt"/>
              </a:rPr>
              <a:t> versus </a:t>
            </a:r>
            <a:r>
              <a:rPr lang="en-US" sz="2100" b="1">
                <a:solidFill>
                  <a:schemeClr val="accent3">
                    <a:lumMod val="50000"/>
                  </a:schemeClr>
                </a:solidFill>
                <a:latin typeface="Now" panose="020B0604020202020204" charset="0"/>
                <a:ea typeface="+mn-lt"/>
                <a:cs typeface="+mn-lt"/>
              </a:rPr>
              <a:t>Long-term</a:t>
            </a:r>
            <a:endParaRPr lang="en-US" sz="2700">
              <a:solidFill>
                <a:schemeClr val="accent3">
                  <a:lumMod val="50000"/>
                </a:schemeClr>
              </a:solidFill>
              <a:latin typeface="Now" panose="020B0604020202020204" charset="0"/>
            </a:endParaRPr>
          </a:p>
        </p:txBody>
      </p:sp>
      <p:sp>
        <p:nvSpPr>
          <p:cNvPr id="46" name="Oval 45">
            <a:extLst>
              <a:ext uri="{FF2B5EF4-FFF2-40B4-BE49-F238E27FC236}">
                <a16:creationId xmlns:a16="http://schemas.microsoft.com/office/drawing/2014/main" id="{8DD85B6B-CFFA-BA5E-3601-CB2AC55E4B8C}"/>
              </a:ext>
            </a:extLst>
          </p:cNvPr>
          <p:cNvSpPr/>
          <p:nvPr/>
        </p:nvSpPr>
        <p:spPr>
          <a:xfrm>
            <a:off x="12142847" y="6306319"/>
            <a:ext cx="1028700" cy="1028700"/>
          </a:xfrm>
          <a:prstGeom prst="ellipse">
            <a:avLst/>
          </a:prstGeom>
          <a:solidFill>
            <a:srgbClr val="FFC000"/>
          </a:solidFill>
          <a:ln w="12700" cap="flat" cmpd="sng" algn="ctr">
            <a:noFill/>
            <a:prstDash val="solid"/>
            <a:miter lim="800000"/>
          </a:ln>
          <a:effectLst/>
        </p:spPr>
        <p:txBody>
          <a:bodyPr rtlCol="0" anchor="ctr"/>
          <a:lstStyle/>
          <a:p>
            <a:pPr algn="ctr" defTabSz="1028700">
              <a:defRPr/>
            </a:pPr>
            <a:endParaRPr lang="ko-KR" altLang="en-US" sz="3150" kern="0">
              <a:solidFill>
                <a:schemeClr val="accent3">
                  <a:lumMod val="50000"/>
                </a:schemeClr>
              </a:solidFill>
              <a:latin typeface="Now" panose="020B0604020202020204" charset="0"/>
            </a:endParaRPr>
          </a:p>
        </p:txBody>
      </p:sp>
      <p:sp>
        <p:nvSpPr>
          <p:cNvPr id="47" name="Oval 46">
            <a:extLst>
              <a:ext uri="{FF2B5EF4-FFF2-40B4-BE49-F238E27FC236}">
                <a16:creationId xmlns:a16="http://schemas.microsoft.com/office/drawing/2014/main" id="{3A97C40C-AEC0-25E0-0644-93D2BC2E5EE6}"/>
              </a:ext>
            </a:extLst>
          </p:cNvPr>
          <p:cNvSpPr/>
          <p:nvPr/>
        </p:nvSpPr>
        <p:spPr>
          <a:xfrm>
            <a:off x="11452382" y="4544467"/>
            <a:ext cx="1028700" cy="1028700"/>
          </a:xfrm>
          <a:prstGeom prst="ellipse">
            <a:avLst/>
          </a:prstGeom>
          <a:solidFill>
            <a:srgbClr val="FFC000"/>
          </a:solidFill>
          <a:ln w="12700" cap="flat" cmpd="sng" algn="ctr">
            <a:noFill/>
            <a:prstDash val="solid"/>
            <a:miter lim="800000"/>
          </a:ln>
          <a:effectLst/>
        </p:spPr>
        <p:txBody>
          <a:bodyPr rtlCol="0" anchor="ctr"/>
          <a:lstStyle/>
          <a:p>
            <a:pPr algn="ctr" defTabSz="1028700">
              <a:defRPr/>
            </a:pPr>
            <a:endParaRPr lang="ko-KR" altLang="en-US" sz="3150" kern="0">
              <a:solidFill>
                <a:schemeClr val="accent3">
                  <a:lumMod val="50000"/>
                </a:schemeClr>
              </a:solidFill>
              <a:latin typeface="Now" panose="020B0604020202020204" charset="0"/>
            </a:endParaRPr>
          </a:p>
        </p:txBody>
      </p:sp>
      <p:sp>
        <p:nvSpPr>
          <p:cNvPr id="50" name="Oval 49">
            <a:extLst>
              <a:ext uri="{FF2B5EF4-FFF2-40B4-BE49-F238E27FC236}">
                <a16:creationId xmlns:a16="http://schemas.microsoft.com/office/drawing/2014/main" id="{2B2459A5-539A-5224-3598-7B68B5CFA393}"/>
              </a:ext>
            </a:extLst>
          </p:cNvPr>
          <p:cNvSpPr/>
          <p:nvPr/>
        </p:nvSpPr>
        <p:spPr>
          <a:xfrm>
            <a:off x="5952599" y="4563847"/>
            <a:ext cx="1028700" cy="1028700"/>
          </a:xfrm>
          <a:prstGeom prst="ellipse">
            <a:avLst/>
          </a:prstGeom>
          <a:solidFill>
            <a:srgbClr val="F5915F"/>
          </a:solidFill>
          <a:ln w="12700" cap="flat" cmpd="sng" algn="ctr">
            <a:noFill/>
            <a:prstDash val="solid"/>
            <a:miter lim="800000"/>
          </a:ln>
          <a:effectLst/>
        </p:spPr>
        <p:txBody>
          <a:bodyPr rtlCol="0" anchor="ctr"/>
          <a:lstStyle/>
          <a:p>
            <a:pPr algn="ctr" defTabSz="1028700">
              <a:defRPr/>
            </a:pPr>
            <a:endParaRPr lang="ko-KR" altLang="en-US" sz="3150" kern="0">
              <a:solidFill>
                <a:schemeClr val="accent3">
                  <a:lumMod val="50000"/>
                </a:schemeClr>
              </a:solidFill>
              <a:latin typeface="Now" panose="020B0604020202020204" charset="0"/>
            </a:endParaRPr>
          </a:p>
        </p:txBody>
      </p:sp>
      <p:sp>
        <p:nvSpPr>
          <p:cNvPr id="51" name="Oval 50">
            <a:extLst>
              <a:ext uri="{FF2B5EF4-FFF2-40B4-BE49-F238E27FC236}">
                <a16:creationId xmlns:a16="http://schemas.microsoft.com/office/drawing/2014/main" id="{06935466-C2FD-39B5-FCFA-CC5EB4DC69D7}"/>
              </a:ext>
            </a:extLst>
          </p:cNvPr>
          <p:cNvSpPr/>
          <p:nvPr/>
        </p:nvSpPr>
        <p:spPr>
          <a:xfrm>
            <a:off x="5359220" y="6384864"/>
            <a:ext cx="1028700" cy="1028700"/>
          </a:xfrm>
          <a:prstGeom prst="ellipse">
            <a:avLst/>
          </a:prstGeom>
          <a:solidFill>
            <a:srgbClr val="F5915F"/>
          </a:solidFill>
          <a:ln w="12700" cap="flat" cmpd="sng" algn="ctr">
            <a:noFill/>
            <a:prstDash val="solid"/>
            <a:miter lim="800000"/>
          </a:ln>
          <a:effectLst/>
        </p:spPr>
        <p:txBody>
          <a:bodyPr rtlCol="0" anchor="ctr"/>
          <a:lstStyle/>
          <a:p>
            <a:pPr algn="ctr" defTabSz="1028700">
              <a:defRPr/>
            </a:pPr>
            <a:endParaRPr lang="ko-KR" altLang="en-US" sz="3150" kern="0">
              <a:solidFill>
                <a:schemeClr val="accent3">
                  <a:lumMod val="50000"/>
                </a:schemeClr>
              </a:solidFill>
              <a:latin typeface="Now" panose="020B0604020202020204" charset="0"/>
            </a:endParaRPr>
          </a:p>
        </p:txBody>
      </p:sp>
      <p:sp>
        <p:nvSpPr>
          <p:cNvPr id="52" name="Oval 51">
            <a:extLst>
              <a:ext uri="{FF2B5EF4-FFF2-40B4-BE49-F238E27FC236}">
                <a16:creationId xmlns:a16="http://schemas.microsoft.com/office/drawing/2014/main" id="{BD5E716B-8072-EDC3-1C5F-979914F23878}"/>
              </a:ext>
            </a:extLst>
          </p:cNvPr>
          <p:cNvSpPr/>
          <p:nvPr/>
        </p:nvSpPr>
        <p:spPr>
          <a:xfrm>
            <a:off x="5952599" y="8234710"/>
            <a:ext cx="1028700" cy="1028700"/>
          </a:xfrm>
          <a:prstGeom prst="ellipse">
            <a:avLst/>
          </a:prstGeom>
          <a:solidFill>
            <a:srgbClr val="F5915F"/>
          </a:solidFill>
          <a:ln w="12700" cap="flat" cmpd="sng" algn="ctr">
            <a:noFill/>
            <a:prstDash val="solid"/>
            <a:miter lim="800000"/>
          </a:ln>
          <a:effectLst/>
        </p:spPr>
        <p:txBody>
          <a:bodyPr rtlCol="0" anchor="ctr"/>
          <a:lstStyle/>
          <a:p>
            <a:pPr algn="ctr" defTabSz="1028700">
              <a:defRPr/>
            </a:pPr>
            <a:endParaRPr lang="ko-KR" altLang="en-US" sz="3150" kern="0">
              <a:solidFill>
                <a:schemeClr val="accent3">
                  <a:lumMod val="50000"/>
                </a:schemeClr>
              </a:solidFill>
              <a:latin typeface="Now" panose="020B0604020202020204" charset="0"/>
            </a:endParaRPr>
          </a:p>
        </p:txBody>
      </p:sp>
      <p:sp>
        <p:nvSpPr>
          <p:cNvPr id="53" name="Oval 52">
            <a:extLst>
              <a:ext uri="{FF2B5EF4-FFF2-40B4-BE49-F238E27FC236}">
                <a16:creationId xmlns:a16="http://schemas.microsoft.com/office/drawing/2014/main" id="{24873720-B90C-3A57-E9AB-EC616787D331}"/>
              </a:ext>
            </a:extLst>
          </p:cNvPr>
          <p:cNvSpPr/>
          <p:nvPr/>
        </p:nvSpPr>
        <p:spPr>
          <a:xfrm>
            <a:off x="11529141" y="8025400"/>
            <a:ext cx="1028700" cy="1028700"/>
          </a:xfrm>
          <a:prstGeom prst="ellipse">
            <a:avLst/>
          </a:prstGeom>
          <a:solidFill>
            <a:srgbClr val="FFC000"/>
          </a:solidFill>
          <a:ln w="12700" cap="flat" cmpd="sng" algn="ctr">
            <a:noFill/>
            <a:prstDash val="solid"/>
            <a:miter lim="800000"/>
          </a:ln>
          <a:effectLst/>
        </p:spPr>
        <p:txBody>
          <a:bodyPr rtlCol="0" anchor="ctr"/>
          <a:lstStyle/>
          <a:p>
            <a:pPr algn="ctr" defTabSz="1028700">
              <a:defRPr/>
            </a:pPr>
            <a:endParaRPr lang="ko-KR" altLang="en-US" sz="3150" kern="0">
              <a:solidFill>
                <a:schemeClr val="accent3">
                  <a:lumMod val="50000"/>
                </a:schemeClr>
              </a:solidFill>
              <a:latin typeface="Now" panose="020B0604020202020204" charset="0"/>
            </a:endParaRPr>
          </a:p>
        </p:txBody>
      </p:sp>
      <p:sp>
        <p:nvSpPr>
          <p:cNvPr id="54" name="Pie 14">
            <a:extLst>
              <a:ext uri="{FF2B5EF4-FFF2-40B4-BE49-F238E27FC236}">
                <a16:creationId xmlns:a16="http://schemas.microsoft.com/office/drawing/2014/main" id="{BE0897AD-94D0-63B7-F5B9-6FC824602B68}"/>
              </a:ext>
            </a:extLst>
          </p:cNvPr>
          <p:cNvSpPr/>
          <p:nvPr/>
        </p:nvSpPr>
        <p:spPr>
          <a:xfrm rot="10800000">
            <a:off x="8614511" y="5616862"/>
            <a:ext cx="2663858" cy="2577168"/>
          </a:xfrm>
          <a:prstGeom prst="pie">
            <a:avLst>
              <a:gd name="adj1" fmla="val 0"/>
              <a:gd name="adj2" fmla="val 18048089"/>
            </a:avLst>
          </a:prstGeom>
          <a:solidFill>
            <a:srgbClr val="FFC000"/>
          </a:solidFill>
          <a:ln w="12700" cap="flat" cmpd="sng" algn="ctr">
            <a:noFill/>
            <a:prstDash val="solid"/>
            <a:miter lim="800000"/>
          </a:ln>
          <a:effectLst>
            <a:outerShdw blurRad="63500" dist="38100" dir="2700000">
              <a:srgbClr val="000000">
                <a:alpha val="40000"/>
              </a:srgbClr>
            </a:outerShdw>
          </a:effectLst>
        </p:spPr>
        <p:txBody>
          <a:bodyPr lIns="137160" tIns="68580" rIns="137160" bIns="68580" rtlCol="0" anchor="ctr"/>
          <a:lstStyle/>
          <a:p>
            <a:pPr algn="ctr" defTabSz="1028700">
              <a:defRPr/>
            </a:pPr>
            <a:endParaRPr lang="ko-KR" altLang="en-US" sz="3150" kern="0">
              <a:solidFill>
                <a:schemeClr val="accent3">
                  <a:lumMod val="50000"/>
                </a:schemeClr>
              </a:solidFill>
              <a:latin typeface="Now" panose="020B0604020202020204" charset="0"/>
              <a:ea typeface="맑은 고딕"/>
            </a:endParaRPr>
          </a:p>
        </p:txBody>
      </p:sp>
      <p:sp>
        <p:nvSpPr>
          <p:cNvPr id="55" name="Pie 15">
            <a:extLst>
              <a:ext uri="{FF2B5EF4-FFF2-40B4-BE49-F238E27FC236}">
                <a16:creationId xmlns:a16="http://schemas.microsoft.com/office/drawing/2014/main" id="{CE054975-AEC5-1F4E-9EFB-73D54540FC36}"/>
              </a:ext>
            </a:extLst>
          </p:cNvPr>
          <p:cNvSpPr/>
          <p:nvPr/>
        </p:nvSpPr>
        <p:spPr>
          <a:xfrm>
            <a:off x="7253435" y="5576182"/>
            <a:ext cx="2772026" cy="2658528"/>
          </a:xfrm>
          <a:custGeom>
            <a:avLst/>
            <a:gdLst>
              <a:gd name="connsiteX0" fmla="*/ 1430440 w 1430440"/>
              <a:gd name="connsiteY0" fmla="*/ 715220 h 1430440"/>
              <a:gd name="connsiteX1" fmla="*/ 901155 w 1430440"/>
              <a:gd name="connsiteY1" fmla="*/ 1405849 h 1430440"/>
              <a:gd name="connsiteX2" fmla="*/ 96675 w 1430440"/>
              <a:gd name="connsiteY2" fmla="*/ 1074305 h 1430440"/>
              <a:gd name="connsiteX3" fmla="*/ 207679 w 1430440"/>
              <a:gd name="connsiteY3" fmla="*/ 211294 h 1430440"/>
              <a:gd name="connsiteX4" fmla="*/ 1069875 w 1430440"/>
              <a:gd name="connsiteY4" fmla="*/ 94125 h 1430440"/>
              <a:gd name="connsiteX5" fmla="*/ 715220 w 1430440"/>
              <a:gd name="connsiteY5" fmla="*/ 715220 h 1430440"/>
              <a:gd name="connsiteX6" fmla="*/ 1430440 w 1430440"/>
              <a:gd name="connsiteY6" fmla="*/ 715220 h 1430440"/>
              <a:gd name="connsiteX0" fmla="*/ 1430456 w 1430456"/>
              <a:gd name="connsiteY0" fmla="*/ 715237 h 1430521"/>
              <a:gd name="connsiteX1" fmla="*/ 901171 w 1430456"/>
              <a:gd name="connsiteY1" fmla="*/ 1405866 h 1430521"/>
              <a:gd name="connsiteX2" fmla="*/ 96691 w 1430456"/>
              <a:gd name="connsiteY2" fmla="*/ 1074322 h 1430521"/>
              <a:gd name="connsiteX3" fmla="*/ 207695 w 1430456"/>
              <a:gd name="connsiteY3" fmla="*/ 211311 h 1430521"/>
              <a:gd name="connsiteX4" fmla="*/ 1069891 w 1430456"/>
              <a:gd name="connsiteY4" fmla="*/ 94142 h 1430521"/>
              <a:gd name="connsiteX5" fmla="*/ 715236 w 1430456"/>
              <a:gd name="connsiteY5" fmla="*/ 715237 h 1430521"/>
              <a:gd name="connsiteX6" fmla="*/ 1430456 w 1430456"/>
              <a:gd name="connsiteY6" fmla="*/ 715237 h 1430521"/>
              <a:gd name="connsiteX0" fmla="*/ 1430456 w 1430456"/>
              <a:gd name="connsiteY0" fmla="*/ 715237 h 1430521"/>
              <a:gd name="connsiteX1" fmla="*/ 901171 w 1430456"/>
              <a:gd name="connsiteY1" fmla="*/ 1405866 h 1430521"/>
              <a:gd name="connsiteX2" fmla="*/ 96691 w 1430456"/>
              <a:gd name="connsiteY2" fmla="*/ 1074322 h 1430521"/>
              <a:gd name="connsiteX3" fmla="*/ 207695 w 1430456"/>
              <a:gd name="connsiteY3" fmla="*/ 211311 h 1430521"/>
              <a:gd name="connsiteX4" fmla="*/ 1069891 w 1430456"/>
              <a:gd name="connsiteY4" fmla="*/ 94142 h 1430521"/>
              <a:gd name="connsiteX5" fmla="*/ 715236 w 1430456"/>
              <a:gd name="connsiteY5" fmla="*/ 715237 h 1430521"/>
              <a:gd name="connsiteX6" fmla="*/ 1430456 w 1430456"/>
              <a:gd name="connsiteY6" fmla="*/ 715237 h 1430521"/>
              <a:gd name="connsiteX0" fmla="*/ 1430456 w 1430456"/>
              <a:gd name="connsiteY0" fmla="*/ 715237 h 1430521"/>
              <a:gd name="connsiteX1" fmla="*/ 901171 w 1430456"/>
              <a:gd name="connsiteY1" fmla="*/ 1405866 h 1430521"/>
              <a:gd name="connsiteX2" fmla="*/ 96691 w 1430456"/>
              <a:gd name="connsiteY2" fmla="*/ 1074322 h 1430521"/>
              <a:gd name="connsiteX3" fmla="*/ 207695 w 1430456"/>
              <a:gd name="connsiteY3" fmla="*/ 211311 h 1430521"/>
              <a:gd name="connsiteX4" fmla="*/ 1069891 w 1430456"/>
              <a:gd name="connsiteY4" fmla="*/ 94142 h 1430521"/>
              <a:gd name="connsiteX5" fmla="*/ 715236 w 1430456"/>
              <a:gd name="connsiteY5" fmla="*/ 715237 h 1430521"/>
              <a:gd name="connsiteX6" fmla="*/ 1430456 w 1430456"/>
              <a:gd name="connsiteY6" fmla="*/ 715237 h 1430521"/>
              <a:gd name="connsiteX0" fmla="*/ 1430456 w 1430456"/>
              <a:gd name="connsiteY0" fmla="*/ 715237 h 1430521"/>
              <a:gd name="connsiteX1" fmla="*/ 901171 w 1430456"/>
              <a:gd name="connsiteY1" fmla="*/ 1405866 h 1430521"/>
              <a:gd name="connsiteX2" fmla="*/ 96691 w 1430456"/>
              <a:gd name="connsiteY2" fmla="*/ 1074322 h 1430521"/>
              <a:gd name="connsiteX3" fmla="*/ 207695 w 1430456"/>
              <a:gd name="connsiteY3" fmla="*/ 211311 h 1430521"/>
              <a:gd name="connsiteX4" fmla="*/ 1069891 w 1430456"/>
              <a:gd name="connsiteY4" fmla="*/ 94142 h 1430521"/>
              <a:gd name="connsiteX5" fmla="*/ 715236 w 1430456"/>
              <a:gd name="connsiteY5" fmla="*/ 715237 h 1430521"/>
              <a:gd name="connsiteX6" fmla="*/ 1430456 w 1430456"/>
              <a:gd name="connsiteY6" fmla="*/ 715237 h 1430521"/>
              <a:gd name="connsiteX0" fmla="*/ 1430456 w 1430456"/>
              <a:gd name="connsiteY0" fmla="*/ 715237 h 1430521"/>
              <a:gd name="connsiteX1" fmla="*/ 901171 w 1430456"/>
              <a:gd name="connsiteY1" fmla="*/ 1405866 h 1430521"/>
              <a:gd name="connsiteX2" fmla="*/ 96691 w 1430456"/>
              <a:gd name="connsiteY2" fmla="*/ 1074322 h 1430521"/>
              <a:gd name="connsiteX3" fmla="*/ 207695 w 1430456"/>
              <a:gd name="connsiteY3" fmla="*/ 211311 h 1430521"/>
              <a:gd name="connsiteX4" fmla="*/ 1069891 w 1430456"/>
              <a:gd name="connsiteY4" fmla="*/ 94142 h 1430521"/>
              <a:gd name="connsiteX5" fmla="*/ 715236 w 1430456"/>
              <a:gd name="connsiteY5" fmla="*/ 715237 h 1430521"/>
              <a:gd name="connsiteX6" fmla="*/ 1430456 w 1430456"/>
              <a:gd name="connsiteY6" fmla="*/ 715237 h 143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0456" h="1430521">
                <a:moveTo>
                  <a:pt x="1430456" y="715237"/>
                </a:moveTo>
                <a:cubicBezTo>
                  <a:pt x="1430456" y="1038633"/>
                  <a:pt x="1213448" y="1321793"/>
                  <a:pt x="901171" y="1405866"/>
                </a:cubicBezTo>
                <a:cubicBezTo>
                  <a:pt x="588894" y="1489939"/>
                  <a:pt x="259055" y="1354005"/>
                  <a:pt x="96691" y="1074322"/>
                </a:cubicBezTo>
                <a:cubicBezTo>
                  <a:pt x="-65674" y="794639"/>
                  <a:pt x="-20162" y="440802"/>
                  <a:pt x="207695" y="211311"/>
                </a:cubicBezTo>
                <a:cubicBezTo>
                  <a:pt x="435552" y="-18180"/>
                  <a:pt x="789055" y="-66220"/>
                  <a:pt x="1069891" y="94142"/>
                </a:cubicBezTo>
                <a:cubicBezTo>
                  <a:pt x="749268" y="310698"/>
                  <a:pt x="726297" y="584404"/>
                  <a:pt x="715236" y="715237"/>
                </a:cubicBezTo>
                <a:lnTo>
                  <a:pt x="1430456" y="715237"/>
                </a:lnTo>
                <a:close/>
              </a:path>
            </a:pathLst>
          </a:custGeom>
          <a:solidFill>
            <a:srgbClr val="F5915F"/>
          </a:solidFill>
          <a:ln w="12700" cap="flat" cmpd="sng" algn="ctr">
            <a:noFill/>
            <a:prstDash val="solid"/>
            <a:miter lim="800000"/>
          </a:ln>
          <a:effectLst/>
        </p:spPr>
        <p:txBody>
          <a:bodyPr lIns="137160" tIns="68580" rIns="137160" bIns="68580" rtlCol="0" anchor="ctr"/>
          <a:lstStyle/>
          <a:p>
            <a:pPr defTabSz="1028700">
              <a:defRPr/>
            </a:pPr>
            <a:endParaRPr lang="en-US" altLang="ko-KR" sz="2100" b="1" kern="0">
              <a:solidFill>
                <a:schemeClr val="accent3">
                  <a:lumMod val="50000"/>
                </a:schemeClr>
              </a:solidFill>
              <a:latin typeface="Now" panose="020B0604020202020204" charset="0"/>
              <a:ea typeface="+mn-lt"/>
              <a:cs typeface="+mn-lt"/>
            </a:endParaRPr>
          </a:p>
          <a:p>
            <a:pPr defTabSz="1028700">
              <a:defRPr/>
            </a:pPr>
            <a:r>
              <a:rPr lang="en-US" altLang="ko-KR" sz="2100" b="1" kern="0">
                <a:solidFill>
                  <a:schemeClr val="accent3">
                    <a:lumMod val="50000"/>
                  </a:schemeClr>
                </a:solidFill>
                <a:latin typeface="Now" panose="020B0604020202020204" charset="0"/>
                <a:ea typeface="+mn-lt"/>
                <a:cs typeface="+mn-lt"/>
              </a:rPr>
              <a:t>Short-term</a:t>
            </a:r>
            <a:endParaRPr lang="en-US" altLang="ko-KR" sz="2700">
              <a:solidFill>
                <a:schemeClr val="accent3">
                  <a:lumMod val="50000"/>
                </a:schemeClr>
              </a:solidFill>
              <a:latin typeface="Now" panose="020B0604020202020204" charset="0"/>
              <a:ea typeface="맑은 고딕"/>
            </a:endParaRPr>
          </a:p>
        </p:txBody>
      </p:sp>
      <p:sp>
        <p:nvSpPr>
          <p:cNvPr id="56" name="직사각형 113">
            <a:extLst>
              <a:ext uri="{FF2B5EF4-FFF2-40B4-BE49-F238E27FC236}">
                <a16:creationId xmlns:a16="http://schemas.microsoft.com/office/drawing/2014/main" id="{94423183-DAD3-39F0-AB48-3A50A1CD2085}"/>
              </a:ext>
            </a:extLst>
          </p:cNvPr>
          <p:cNvSpPr>
            <a:spLocks noChangeArrowheads="1"/>
          </p:cNvSpPr>
          <p:nvPr/>
        </p:nvSpPr>
        <p:spPr bwMode="auto">
          <a:xfrm>
            <a:off x="7409849" y="6929177"/>
            <a:ext cx="2102714" cy="623248"/>
          </a:xfrm>
          <a:prstGeom prst="rect">
            <a:avLst/>
          </a:prstGeom>
          <a:noFill/>
          <a:ln w="9525">
            <a:noFill/>
            <a:miter lim="800000"/>
            <a:headEnd/>
            <a:tailEnd/>
          </a:ln>
        </p:spPr>
        <p:txBody>
          <a:bodyPr wrap="square" lIns="137160" tIns="68580" rIns="137160" bIns="6858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1028700">
              <a:defRPr/>
            </a:pPr>
            <a:endParaRPr lang="en-US" altLang="ko-KR" sz="3150" b="1">
              <a:solidFill>
                <a:schemeClr val="accent3">
                  <a:lumMod val="50000"/>
                </a:schemeClr>
              </a:solidFill>
              <a:latin typeface="Now" panose="020B0604020202020204" charset="0"/>
              <a:ea typeface="맑은 고딕"/>
              <a:cs typeface="Arial" charset="0"/>
            </a:endParaRPr>
          </a:p>
        </p:txBody>
      </p:sp>
      <p:sp>
        <p:nvSpPr>
          <p:cNvPr id="57" name="직사각형 113">
            <a:extLst>
              <a:ext uri="{FF2B5EF4-FFF2-40B4-BE49-F238E27FC236}">
                <a16:creationId xmlns:a16="http://schemas.microsoft.com/office/drawing/2014/main" id="{8E2D5805-52AC-2A25-F1F6-3EF28EC8A768}"/>
              </a:ext>
            </a:extLst>
          </p:cNvPr>
          <p:cNvSpPr>
            <a:spLocks noChangeArrowheads="1"/>
          </p:cNvSpPr>
          <p:nvPr/>
        </p:nvSpPr>
        <p:spPr bwMode="auto">
          <a:xfrm>
            <a:off x="8658273" y="6297153"/>
            <a:ext cx="2626827" cy="623248"/>
          </a:xfrm>
          <a:prstGeom prst="rect">
            <a:avLst/>
          </a:prstGeom>
          <a:noFill/>
          <a:ln w="9525">
            <a:noFill/>
            <a:miter lim="800000"/>
            <a:headEnd/>
            <a:tailEnd/>
          </a:ln>
        </p:spPr>
        <p:txBody>
          <a:bodyPr wrap="square" lIns="137160" tIns="68580" rIns="137160" bIns="6858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defTabSz="1028700">
              <a:defRPr/>
            </a:pPr>
            <a:endParaRPr lang="en-US" altLang="ko-KR" sz="3150" b="1">
              <a:solidFill>
                <a:schemeClr val="accent3">
                  <a:lumMod val="50000"/>
                </a:schemeClr>
              </a:solidFill>
              <a:latin typeface="Now" panose="020B0604020202020204" charset="0"/>
              <a:ea typeface="맑은 고딕"/>
              <a:cs typeface="Arial"/>
            </a:endParaRPr>
          </a:p>
        </p:txBody>
      </p:sp>
      <p:sp>
        <p:nvSpPr>
          <p:cNvPr id="61" name="TextBox 60">
            <a:extLst>
              <a:ext uri="{FF2B5EF4-FFF2-40B4-BE49-F238E27FC236}">
                <a16:creationId xmlns:a16="http://schemas.microsoft.com/office/drawing/2014/main" id="{BC3D9639-BCB6-7A4E-25E3-37D3F709CDE5}"/>
              </a:ext>
            </a:extLst>
          </p:cNvPr>
          <p:cNvSpPr txBox="1"/>
          <p:nvPr/>
        </p:nvSpPr>
        <p:spPr>
          <a:xfrm>
            <a:off x="5972551" y="4768870"/>
            <a:ext cx="972107" cy="553998"/>
          </a:xfrm>
          <a:prstGeom prst="rect">
            <a:avLst/>
          </a:prstGeom>
          <a:noFill/>
        </p:spPr>
        <p:txBody>
          <a:bodyPr wrap="square" rtlCol="0">
            <a:spAutoFit/>
          </a:bodyPr>
          <a:lstStyle/>
          <a:p>
            <a:pPr algn="ctr" defTabSz="1028700"/>
            <a:r>
              <a:rPr lang="en-US" altLang="ko-KR" sz="1200" b="1">
                <a:solidFill>
                  <a:schemeClr val="accent3">
                    <a:lumMod val="50000"/>
                  </a:schemeClr>
                </a:solidFill>
                <a:latin typeface="Now" panose="020B0604020202020204" charset="0"/>
                <a:cs typeface="Arial" pitchFamily="34" charset="0"/>
              </a:rPr>
              <a:t>Incentive </a:t>
            </a:r>
            <a:r>
              <a:rPr lang="en-US" altLang="ko-KR" b="1">
                <a:solidFill>
                  <a:schemeClr val="accent3">
                    <a:lumMod val="50000"/>
                  </a:schemeClr>
                </a:solidFill>
                <a:latin typeface="Now" panose="020B0604020202020204" charset="0"/>
                <a:cs typeface="Arial" pitchFamily="34" charset="0"/>
              </a:rPr>
              <a:t>1</a:t>
            </a:r>
            <a:endParaRPr lang="ko-KR" altLang="en-US" sz="1200" b="1">
              <a:solidFill>
                <a:schemeClr val="accent3">
                  <a:lumMod val="50000"/>
                </a:schemeClr>
              </a:solidFill>
              <a:latin typeface="Now" panose="020B0604020202020204" charset="0"/>
              <a:cs typeface="Arial" pitchFamily="34" charset="0"/>
            </a:endParaRPr>
          </a:p>
        </p:txBody>
      </p:sp>
      <p:cxnSp>
        <p:nvCxnSpPr>
          <p:cNvPr id="62" name="Straight Arrow Connector 61">
            <a:extLst>
              <a:ext uri="{FF2B5EF4-FFF2-40B4-BE49-F238E27FC236}">
                <a16:creationId xmlns:a16="http://schemas.microsoft.com/office/drawing/2014/main" id="{EFB7F32A-CEDA-7362-8E77-A1F8B885E458}"/>
              </a:ext>
            </a:extLst>
          </p:cNvPr>
          <p:cNvCxnSpPr>
            <a:cxnSpLocks/>
          </p:cNvCxnSpPr>
          <p:nvPr/>
        </p:nvCxnSpPr>
        <p:spPr>
          <a:xfrm flipH="1" flipV="1">
            <a:off x="6990496" y="5468976"/>
            <a:ext cx="553565" cy="613502"/>
          </a:xfrm>
          <a:prstGeom prst="straightConnector1">
            <a:avLst/>
          </a:prstGeom>
          <a:noFill/>
          <a:ln w="25400" cap="flat" cmpd="sng" algn="ctr">
            <a:solidFill>
              <a:srgbClr val="134070"/>
            </a:solidFill>
            <a:prstDash val="sysDot"/>
            <a:miter lim="800000"/>
            <a:tailEnd type="oval"/>
          </a:ln>
          <a:effectLst/>
        </p:spPr>
      </p:cxnSp>
      <p:cxnSp>
        <p:nvCxnSpPr>
          <p:cNvPr id="63" name="Straight Arrow Connector 62">
            <a:extLst>
              <a:ext uri="{FF2B5EF4-FFF2-40B4-BE49-F238E27FC236}">
                <a16:creationId xmlns:a16="http://schemas.microsoft.com/office/drawing/2014/main" id="{F2E17C78-F8CC-68A8-4BFA-9339569849BB}"/>
              </a:ext>
            </a:extLst>
          </p:cNvPr>
          <p:cNvCxnSpPr/>
          <p:nvPr/>
        </p:nvCxnSpPr>
        <p:spPr>
          <a:xfrm flipH="1">
            <a:off x="6502244" y="6885775"/>
            <a:ext cx="729000" cy="3"/>
          </a:xfrm>
          <a:prstGeom prst="straightConnector1">
            <a:avLst/>
          </a:prstGeom>
          <a:noFill/>
          <a:ln w="25400" cap="flat" cmpd="sng" algn="ctr">
            <a:solidFill>
              <a:srgbClr val="134070"/>
            </a:solidFill>
            <a:prstDash val="sysDot"/>
            <a:miter lim="800000"/>
            <a:tailEnd type="oval"/>
          </a:ln>
          <a:effectLst/>
        </p:spPr>
      </p:cxnSp>
      <p:cxnSp>
        <p:nvCxnSpPr>
          <p:cNvPr id="64" name="Straight Arrow Connector 63">
            <a:extLst>
              <a:ext uri="{FF2B5EF4-FFF2-40B4-BE49-F238E27FC236}">
                <a16:creationId xmlns:a16="http://schemas.microsoft.com/office/drawing/2014/main" id="{ED6A9BDB-6D3D-CD90-5F38-236AC52FDA9F}"/>
              </a:ext>
            </a:extLst>
          </p:cNvPr>
          <p:cNvCxnSpPr>
            <a:cxnSpLocks/>
          </p:cNvCxnSpPr>
          <p:nvPr/>
        </p:nvCxnSpPr>
        <p:spPr>
          <a:xfrm flipH="1">
            <a:off x="6990494" y="7763305"/>
            <a:ext cx="543027" cy="538563"/>
          </a:xfrm>
          <a:prstGeom prst="straightConnector1">
            <a:avLst/>
          </a:prstGeom>
          <a:noFill/>
          <a:ln w="25400" cap="flat" cmpd="sng" algn="ctr">
            <a:solidFill>
              <a:srgbClr val="134070"/>
            </a:solidFill>
            <a:prstDash val="sysDot"/>
            <a:miter lim="800000"/>
            <a:tailEnd type="oval"/>
          </a:ln>
          <a:effectLst/>
        </p:spPr>
      </p:cxnSp>
      <p:cxnSp>
        <p:nvCxnSpPr>
          <p:cNvPr id="65" name="Straight Arrow Connector 64">
            <a:extLst>
              <a:ext uri="{FF2B5EF4-FFF2-40B4-BE49-F238E27FC236}">
                <a16:creationId xmlns:a16="http://schemas.microsoft.com/office/drawing/2014/main" id="{7F56FF27-88E3-F79F-5ED3-DC5BD7DB53BB}"/>
              </a:ext>
            </a:extLst>
          </p:cNvPr>
          <p:cNvCxnSpPr>
            <a:cxnSpLocks/>
          </p:cNvCxnSpPr>
          <p:nvPr/>
        </p:nvCxnSpPr>
        <p:spPr>
          <a:xfrm flipV="1">
            <a:off x="10898904" y="5388765"/>
            <a:ext cx="526911" cy="656126"/>
          </a:xfrm>
          <a:prstGeom prst="straightConnector1">
            <a:avLst/>
          </a:prstGeom>
          <a:noFill/>
          <a:ln w="25400" cap="flat" cmpd="sng" algn="ctr">
            <a:solidFill>
              <a:schemeClr val="accent6">
                <a:lumMod val="50000"/>
              </a:schemeClr>
            </a:solidFill>
            <a:prstDash val="sysDot"/>
            <a:miter lim="800000"/>
            <a:tailEnd type="oval"/>
          </a:ln>
          <a:effectLst/>
        </p:spPr>
      </p:cxnSp>
      <p:cxnSp>
        <p:nvCxnSpPr>
          <p:cNvPr id="66" name="Straight Arrow Connector 65">
            <a:extLst>
              <a:ext uri="{FF2B5EF4-FFF2-40B4-BE49-F238E27FC236}">
                <a16:creationId xmlns:a16="http://schemas.microsoft.com/office/drawing/2014/main" id="{9DCB35BB-E466-8B52-7938-02286BB93488}"/>
              </a:ext>
            </a:extLst>
          </p:cNvPr>
          <p:cNvCxnSpPr>
            <a:cxnSpLocks/>
          </p:cNvCxnSpPr>
          <p:nvPr/>
        </p:nvCxnSpPr>
        <p:spPr>
          <a:xfrm>
            <a:off x="11162359" y="6833472"/>
            <a:ext cx="849839" cy="0"/>
          </a:xfrm>
          <a:prstGeom prst="straightConnector1">
            <a:avLst/>
          </a:prstGeom>
          <a:noFill/>
          <a:ln w="25400" cap="flat" cmpd="sng" algn="ctr">
            <a:solidFill>
              <a:schemeClr val="accent6">
                <a:lumMod val="50000"/>
              </a:schemeClr>
            </a:solidFill>
            <a:prstDash val="sysDot"/>
            <a:miter lim="800000"/>
            <a:tailEnd type="oval"/>
          </a:ln>
          <a:effectLst/>
        </p:spPr>
      </p:cxnSp>
      <p:cxnSp>
        <p:nvCxnSpPr>
          <p:cNvPr id="67" name="Straight Arrow Connector 66">
            <a:extLst>
              <a:ext uri="{FF2B5EF4-FFF2-40B4-BE49-F238E27FC236}">
                <a16:creationId xmlns:a16="http://schemas.microsoft.com/office/drawing/2014/main" id="{459E4D14-0251-65C0-50EF-CCFA8E0AB2FB}"/>
              </a:ext>
            </a:extLst>
          </p:cNvPr>
          <p:cNvCxnSpPr>
            <a:cxnSpLocks/>
          </p:cNvCxnSpPr>
          <p:nvPr/>
        </p:nvCxnSpPr>
        <p:spPr>
          <a:xfrm>
            <a:off x="11106448" y="7682670"/>
            <a:ext cx="480830" cy="411110"/>
          </a:xfrm>
          <a:prstGeom prst="straightConnector1">
            <a:avLst/>
          </a:prstGeom>
          <a:noFill/>
          <a:ln w="25400" cap="flat" cmpd="sng" algn="ctr">
            <a:solidFill>
              <a:schemeClr val="accent6">
                <a:lumMod val="50000"/>
              </a:schemeClr>
            </a:solidFill>
            <a:prstDash val="sysDot"/>
            <a:miter lim="800000"/>
            <a:tailEnd type="oval"/>
          </a:ln>
          <a:effectLst/>
        </p:spPr>
      </p:cxnSp>
      <p:grpSp>
        <p:nvGrpSpPr>
          <p:cNvPr id="68" name="Group 67">
            <a:extLst>
              <a:ext uri="{FF2B5EF4-FFF2-40B4-BE49-F238E27FC236}">
                <a16:creationId xmlns:a16="http://schemas.microsoft.com/office/drawing/2014/main" id="{F387F1BA-08B6-5A41-0906-20BDD0B40DB0}"/>
              </a:ext>
            </a:extLst>
          </p:cNvPr>
          <p:cNvGrpSpPr/>
          <p:nvPr/>
        </p:nvGrpSpPr>
        <p:grpSpPr>
          <a:xfrm>
            <a:off x="12562102" y="4447508"/>
            <a:ext cx="3582773" cy="1400382"/>
            <a:chOff x="2551705" y="4283314"/>
            <a:chExt cx="2901583" cy="1093796"/>
          </a:xfrm>
        </p:grpSpPr>
        <p:sp>
          <p:nvSpPr>
            <p:cNvPr id="69" name="TextBox 68">
              <a:extLst>
                <a:ext uri="{FF2B5EF4-FFF2-40B4-BE49-F238E27FC236}">
                  <a16:creationId xmlns:a16="http://schemas.microsoft.com/office/drawing/2014/main" id="{2E639673-0BE4-1EA5-B79C-9252AB94987A}"/>
                </a:ext>
              </a:extLst>
            </p:cNvPr>
            <p:cNvSpPr txBox="1"/>
            <p:nvPr/>
          </p:nvSpPr>
          <p:spPr>
            <a:xfrm>
              <a:off x="2551706" y="4560312"/>
              <a:ext cx="2062449" cy="338553"/>
            </a:xfrm>
            <a:prstGeom prst="rect">
              <a:avLst/>
            </a:prstGeom>
            <a:noFill/>
          </p:spPr>
          <p:txBody>
            <a:bodyPr wrap="square" lIns="137160" tIns="68580" rIns="137160" bIns="68580" rtlCol="0" anchor="t">
              <a:spAutoFit/>
            </a:bodyPr>
            <a:lstStyle/>
            <a:p>
              <a:pPr defTabSz="1028700"/>
              <a:endParaRPr lang="en-US" altLang="ko-KR" sz="1575">
                <a:solidFill>
                  <a:schemeClr val="accent3">
                    <a:lumMod val="50000"/>
                  </a:schemeClr>
                </a:solidFill>
                <a:latin typeface="Now" panose="020B0604020202020204" charset="0"/>
                <a:ea typeface="맑은 고딕"/>
                <a:cs typeface="Arial" pitchFamily="34" charset="0"/>
              </a:endParaRPr>
            </a:p>
          </p:txBody>
        </p:sp>
        <p:sp>
          <p:nvSpPr>
            <p:cNvPr id="70" name="TextBox 69">
              <a:extLst>
                <a:ext uri="{FF2B5EF4-FFF2-40B4-BE49-F238E27FC236}">
                  <a16:creationId xmlns:a16="http://schemas.microsoft.com/office/drawing/2014/main" id="{45354167-B016-09A7-CD4C-735A9FB4F5F2}"/>
                </a:ext>
              </a:extLst>
            </p:cNvPr>
            <p:cNvSpPr txBox="1"/>
            <p:nvPr/>
          </p:nvSpPr>
          <p:spPr>
            <a:xfrm>
              <a:off x="2551705" y="4283314"/>
              <a:ext cx="2901583" cy="1093796"/>
            </a:xfrm>
            <a:prstGeom prst="rect">
              <a:avLst/>
            </a:prstGeom>
            <a:noFill/>
          </p:spPr>
          <p:txBody>
            <a:bodyPr wrap="square" lIns="137160" tIns="68580" rIns="137160" bIns="68580" rtlCol="0" anchor="t">
              <a:spAutoFit/>
            </a:bodyPr>
            <a:lstStyle/>
            <a:p>
              <a:pPr defTabSz="1028700"/>
              <a:r>
                <a:rPr lang="en-US" altLang="ko-KR" b="1">
                  <a:solidFill>
                    <a:schemeClr val="accent3">
                      <a:lumMod val="50000"/>
                    </a:schemeClr>
                  </a:solidFill>
                  <a:latin typeface="Now" panose="020B0604020202020204" charset="0"/>
                  <a:ea typeface="맑은 고딕"/>
                  <a:cs typeface="Arial"/>
                </a:rPr>
                <a:t>Technology Co-Innovation Fund</a:t>
              </a:r>
            </a:p>
            <a:p>
              <a:pPr marL="171450"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ea typeface="맑은 고딕"/>
                  <a:cs typeface="Arial"/>
                </a:rPr>
                <a:t>Innovation Fund Bank for New Ideas.</a:t>
              </a:r>
            </a:p>
            <a:p>
              <a:pPr marL="171450"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ea typeface="맑은 고딕"/>
                  <a:cs typeface="Arial"/>
                </a:rPr>
                <a:t>Free external certifications for unique Ideas using niche Technology</a:t>
              </a:r>
            </a:p>
            <a:p>
              <a:pPr defTabSz="1028700"/>
              <a:endParaRPr lang="en-US" altLang="ko-KR" sz="1000">
                <a:solidFill>
                  <a:schemeClr val="accent3">
                    <a:lumMod val="50000"/>
                  </a:schemeClr>
                </a:solidFill>
                <a:latin typeface="Now" panose="020B0604020202020204" charset="0"/>
              </a:endParaRPr>
            </a:p>
          </p:txBody>
        </p:sp>
      </p:grpSp>
      <p:grpSp>
        <p:nvGrpSpPr>
          <p:cNvPr id="71" name="Group 70">
            <a:extLst>
              <a:ext uri="{FF2B5EF4-FFF2-40B4-BE49-F238E27FC236}">
                <a16:creationId xmlns:a16="http://schemas.microsoft.com/office/drawing/2014/main" id="{E1565527-6302-E7FA-B4CB-AAA003BB5CE8}"/>
              </a:ext>
            </a:extLst>
          </p:cNvPr>
          <p:cNvGrpSpPr/>
          <p:nvPr/>
        </p:nvGrpSpPr>
        <p:grpSpPr>
          <a:xfrm>
            <a:off x="13219646" y="6370551"/>
            <a:ext cx="3128860" cy="1107996"/>
            <a:chOff x="2551705" y="4283314"/>
            <a:chExt cx="2336966" cy="984883"/>
          </a:xfrm>
        </p:grpSpPr>
        <p:sp>
          <p:nvSpPr>
            <p:cNvPr id="72" name="TextBox 71">
              <a:extLst>
                <a:ext uri="{FF2B5EF4-FFF2-40B4-BE49-F238E27FC236}">
                  <a16:creationId xmlns:a16="http://schemas.microsoft.com/office/drawing/2014/main" id="{10076B41-47F5-5E87-0BD5-EC106735013F}"/>
                </a:ext>
              </a:extLst>
            </p:cNvPr>
            <p:cNvSpPr txBox="1"/>
            <p:nvPr/>
          </p:nvSpPr>
          <p:spPr>
            <a:xfrm>
              <a:off x="2551706" y="4560312"/>
              <a:ext cx="2265545" cy="338553"/>
            </a:xfrm>
            <a:prstGeom prst="rect">
              <a:avLst/>
            </a:prstGeom>
            <a:noFill/>
          </p:spPr>
          <p:txBody>
            <a:bodyPr wrap="square" lIns="137160" tIns="68580" rIns="137160" bIns="68580" rtlCol="0" anchor="t">
              <a:spAutoFit/>
            </a:bodyPr>
            <a:lstStyle/>
            <a:p>
              <a:pPr defTabSz="1028700"/>
              <a:endParaRPr lang="en-US" altLang="ko-KR" sz="1575">
                <a:solidFill>
                  <a:schemeClr val="accent3">
                    <a:lumMod val="50000"/>
                  </a:schemeClr>
                </a:solidFill>
                <a:latin typeface="Now" panose="020B0604020202020204" charset="0"/>
                <a:ea typeface="맑은 고딕"/>
                <a:cs typeface="Arial" pitchFamily="34" charset="0"/>
              </a:endParaRPr>
            </a:p>
          </p:txBody>
        </p:sp>
        <p:sp>
          <p:nvSpPr>
            <p:cNvPr id="73" name="TextBox 72">
              <a:extLst>
                <a:ext uri="{FF2B5EF4-FFF2-40B4-BE49-F238E27FC236}">
                  <a16:creationId xmlns:a16="http://schemas.microsoft.com/office/drawing/2014/main" id="{C36FB4D9-24BB-4D40-3604-521EBF0C9D91}"/>
                </a:ext>
              </a:extLst>
            </p:cNvPr>
            <p:cNvSpPr txBox="1"/>
            <p:nvPr/>
          </p:nvSpPr>
          <p:spPr>
            <a:xfrm>
              <a:off x="2551705" y="4283314"/>
              <a:ext cx="2336966" cy="984883"/>
            </a:xfrm>
            <a:prstGeom prst="rect">
              <a:avLst/>
            </a:prstGeom>
            <a:noFill/>
          </p:spPr>
          <p:txBody>
            <a:bodyPr wrap="square" rtlCol="0">
              <a:spAutoFit/>
            </a:bodyPr>
            <a:lstStyle/>
            <a:p>
              <a:pPr defTabSz="1028700"/>
              <a:r>
                <a:rPr lang="en-US" altLang="ko-KR" b="1">
                  <a:solidFill>
                    <a:schemeClr val="accent3">
                      <a:lumMod val="50000"/>
                    </a:schemeClr>
                  </a:solidFill>
                  <a:latin typeface="Now" panose="020B0604020202020204" charset="0"/>
                  <a:cs typeface="Arial" pitchFamily="34" charset="0"/>
                </a:rPr>
                <a:t>Retirement Pension Plans</a:t>
              </a:r>
            </a:p>
            <a:p>
              <a:pPr marL="171450"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cs typeface="Arial" pitchFamily="34" charset="0"/>
                </a:rPr>
                <a:t>Life &amp; Disability Insurance</a:t>
              </a:r>
            </a:p>
            <a:p>
              <a:pPr marL="171450"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cs typeface="Arial" pitchFamily="34" charset="0"/>
                </a:rPr>
                <a:t>Additional Voluntary Benefits for Tax Saving</a:t>
              </a:r>
            </a:p>
            <a:p>
              <a:pPr marL="171450"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cs typeface="Arial" pitchFamily="34" charset="0"/>
                </a:rPr>
                <a:t>Cost of Living Assistance</a:t>
              </a:r>
              <a:endParaRPr lang="ko-KR" altLang="en-US" sz="1200">
                <a:solidFill>
                  <a:schemeClr val="accent3">
                    <a:lumMod val="50000"/>
                  </a:schemeClr>
                </a:solidFill>
                <a:latin typeface="Now" panose="020B0604020202020204" charset="0"/>
                <a:cs typeface="Arial" pitchFamily="34" charset="0"/>
              </a:endParaRPr>
            </a:p>
          </p:txBody>
        </p:sp>
      </p:grpSp>
      <p:grpSp>
        <p:nvGrpSpPr>
          <p:cNvPr id="74" name="Group 73">
            <a:extLst>
              <a:ext uri="{FF2B5EF4-FFF2-40B4-BE49-F238E27FC236}">
                <a16:creationId xmlns:a16="http://schemas.microsoft.com/office/drawing/2014/main" id="{4473CAD2-ADA7-559A-7E79-97A7D701CCB8}"/>
              </a:ext>
            </a:extLst>
          </p:cNvPr>
          <p:cNvGrpSpPr/>
          <p:nvPr/>
        </p:nvGrpSpPr>
        <p:grpSpPr>
          <a:xfrm>
            <a:off x="12815626" y="8206525"/>
            <a:ext cx="3268542" cy="923331"/>
            <a:chOff x="2551705" y="4283314"/>
            <a:chExt cx="2905370" cy="820735"/>
          </a:xfrm>
        </p:grpSpPr>
        <p:sp>
          <p:nvSpPr>
            <p:cNvPr id="75" name="TextBox 74">
              <a:extLst>
                <a:ext uri="{FF2B5EF4-FFF2-40B4-BE49-F238E27FC236}">
                  <a16:creationId xmlns:a16="http://schemas.microsoft.com/office/drawing/2014/main" id="{18AF8368-5844-AAD1-581C-3A736CB4AA2E}"/>
                </a:ext>
              </a:extLst>
            </p:cNvPr>
            <p:cNvSpPr txBox="1"/>
            <p:nvPr/>
          </p:nvSpPr>
          <p:spPr>
            <a:xfrm>
              <a:off x="2551705" y="4537468"/>
              <a:ext cx="2781209" cy="297517"/>
            </a:xfrm>
            <a:prstGeom prst="rect">
              <a:avLst/>
            </a:prstGeom>
            <a:noFill/>
          </p:spPr>
          <p:txBody>
            <a:bodyPr wrap="square" rtlCol="0">
              <a:spAutoFit/>
            </a:bodyPr>
            <a:lstStyle/>
            <a:p>
              <a:pPr marL="321470" indent="-321470" defTabSz="1028700">
                <a:buFont typeface="Arial" panose="020B0604020202020204" pitchFamily="34" charset="0"/>
                <a:buChar char="•"/>
              </a:pPr>
              <a:endParaRPr lang="ko-KR" altLang="en-US" sz="1575">
                <a:solidFill>
                  <a:schemeClr val="accent3">
                    <a:lumMod val="50000"/>
                  </a:schemeClr>
                </a:solidFill>
                <a:latin typeface="Now" panose="020B0604020202020204" charset="0"/>
                <a:cs typeface="Arial" pitchFamily="34" charset="0"/>
              </a:endParaRPr>
            </a:p>
          </p:txBody>
        </p:sp>
        <p:sp>
          <p:nvSpPr>
            <p:cNvPr id="76" name="TextBox 75">
              <a:extLst>
                <a:ext uri="{FF2B5EF4-FFF2-40B4-BE49-F238E27FC236}">
                  <a16:creationId xmlns:a16="http://schemas.microsoft.com/office/drawing/2014/main" id="{8772C491-3390-31FC-83B9-262CED0A33F2}"/>
                </a:ext>
              </a:extLst>
            </p:cNvPr>
            <p:cNvSpPr txBox="1"/>
            <p:nvPr/>
          </p:nvSpPr>
          <p:spPr>
            <a:xfrm>
              <a:off x="2551705" y="4283314"/>
              <a:ext cx="2905370" cy="820735"/>
            </a:xfrm>
            <a:prstGeom prst="rect">
              <a:avLst/>
            </a:prstGeom>
            <a:noFill/>
          </p:spPr>
          <p:txBody>
            <a:bodyPr wrap="square" rtlCol="0">
              <a:spAutoFit/>
            </a:bodyPr>
            <a:lstStyle/>
            <a:p>
              <a:pPr defTabSz="1028700"/>
              <a:r>
                <a:rPr lang="en-US" altLang="ko-KR" b="1">
                  <a:solidFill>
                    <a:schemeClr val="accent3">
                      <a:lumMod val="50000"/>
                    </a:schemeClr>
                  </a:solidFill>
                  <a:latin typeface="Now" panose="020B0604020202020204" charset="0"/>
                  <a:cs typeface="Arial" pitchFamily="34" charset="0"/>
                </a:rPr>
                <a:t>Leadership Opportunities</a:t>
              </a:r>
            </a:p>
            <a:p>
              <a:pPr marL="171450"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cs typeface="Arial" pitchFamily="34" charset="0"/>
                </a:rPr>
                <a:t>Global Leadership Exposure</a:t>
              </a:r>
            </a:p>
            <a:p>
              <a:pPr marL="171450"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cs typeface="Arial" pitchFamily="34" charset="0"/>
                </a:rPr>
                <a:t>R&amp;D Leadership</a:t>
              </a:r>
            </a:p>
            <a:p>
              <a:pPr marL="171450"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cs typeface="Arial" pitchFamily="34" charset="0"/>
                </a:rPr>
                <a:t>Executive Role Position</a:t>
              </a:r>
              <a:endParaRPr lang="ko-KR" altLang="en-US" sz="1200">
                <a:solidFill>
                  <a:schemeClr val="accent3">
                    <a:lumMod val="50000"/>
                  </a:schemeClr>
                </a:solidFill>
                <a:latin typeface="Now" panose="020B0604020202020204" charset="0"/>
                <a:cs typeface="Arial" pitchFamily="34" charset="0"/>
              </a:endParaRPr>
            </a:p>
          </p:txBody>
        </p:sp>
      </p:grpSp>
      <p:grpSp>
        <p:nvGrpSpPr>
          <p:cNvPr id="77" name="Group 76">
            <a:extLst>
              <a:ext uri="{FF2B5EF4-FFF2-40B4-BE49-F238E27FC236}">
                <a16:creationId xmlns:a16="http://schemas.microsoft.com/office/drawing/2014/main" id="{3A55DD58-BF4A-BFE4-BA62-FF46B190A16F}"/>
              </a:ext>
            </a:extLst>
          </p:cNvPr>
          <p:cNvGrpSpPr/>
          <p:nvPr/>
        </p:nvGrpSpPr>
        <p:grpSpPr>
          <a:xfrm>
            <a:off x="3093621" y="4484744"/>
            <a:ext cx="3161347" cy="934743"/>
            <a:chOff x="2572300" y="4303908"/>
            <a:chExt cx="2810086" cy="830881"/>
          </a:xfrm>
        </p:grpSpPr>
        <p:sp>
          <p:nvSpPr>
            <p:cNvPr id="78" name="TextBox 77">
              <a:extLst>
                <a:ext uri="{FF2B5EF4-FFF2-40B4-BE49-F238E27FC236}">
                  <a16:creationId xmlns:a16="http://schemas.microsoft.com/office/drawing/2014/main" id="{4851343C-24BF-A4DB-E255-38F7D8237090}"/>
                </a:ext>
              </a:extLst>
            </p:cNvPr>
            <p:cNvSpPr txBox="1"/>
            <p:nvPr/>
          </p:nvSpPr>
          <p:spPr>
            <a:xfrm>
              <a:off x="3025383" y="4550015"/>
              <a:ext cx="2357003" cy="584774"/>
            </a:xfrm>
            <a:prstGeom prst="rect">
              <a:avLst/>
            </a:prstGeom>
            <a:noFill/>
          </p:spPr>
          <p:txBody>
            <a:bodyPr wrap="square" lIns="102870" tIns="51435" rIns="102870" bIns="51435" rtlCol="0" anchor="t">
              <a:spAutoFit/>
            </a:bodyPr>
            <a:lstStyle/>
            <a:p>
              <a:pPr marL="320993" indent="-320993" defTabSz="1028700">
                <a:buFont typeface="Arial" panose="020B0604020202020204" pitchFamily="34" charset="0"/>
                <a:buChar char="•"/>
              </a:pPr>
              <a:r>
                <a:rPr lang="en-US" altLang="ko-KR" sz="1200">
                  <a:solidFill>
                    <a:schemeClr val="accent3">
                      <a:lumMod val="50000"/>
                    </a:schemeClr>
                  </a:solidFill>
                  <a:latin typeface="Now" panose="020B0604020202020204" charset="0"/>
                  <a:ea typeface="맑은 고딕"/>
                  <a:cs typeface="Arial"/>
                </a:rPr>
                <a:t>Highest sales Award</a:t>
              </a:r>
            </a:p>
            <a:p>
              <a:pPr marL="320993" indent="-320993" defTabSz="1028700">
                <a:buFont typeface="Arial" panose="020B0604020202020204" pitchFamily="34" charset="0"/>
                <a:buChar char="•"/>
              </a:pPr>
              <a:r>
                <a:rPr lang="en-US" altLang="ko-KR" sz="1200">
                  <a:solidFill>
                    <a:schemeClr val="accent3">
                      <a:lumMod val="50000"/>
                    </a:schemeClr>
                  </a:solidFill>
                  <a:latin typeface="Now" panose="020B0604020202020204" charset="0"/>
                  <a:ea typeface="맑은 고딕"/>
                  <a:cs typeface="Arial"/>
                </a:rPr>
                <a:t>Most popular product</a:t>
              </a:r>
            </a:p>
            <a:p>
              <a:pPr marL="320993" indent="-320993" defTabSz="1028700">
                <a:buFont typeface="Arial" panose="020B0604020202020204" pitchFamily="34" charset="0"/>
                <a:buChar char="•"/>
              </a:pPr>
              <a:r>
                <a:rPr lang="en-US" altLang="ko-KR" sz="1200">
                  <a:solidFill>
                    <a:schemeClr val="accent3">
                      <a:lumMod val="50000"/>
                    </a:schemeClr>
                  </a:solidFill>
                  <a:latin typeface="Now" panose="020B0604020202020204" charset="0"/>
                  <a:ea typeface="맑은 고딕"/>
                  <a:cs typeface="Arial"/>
                </a:rPr>
                <a:t>Sales Commission </a:t>
              </a:r>
            </a:p>
          </p:txBody>
        </p:sp>
        <p:sp>
          <p:nvSpPr>
            <p:cNvPr id="79" name="TextBox 78">
              <a:extLst>
                <a:ext uri="{FF2B5EF4-FFF2-40B4-BE49-F238E27FC236}">
                  <a16:creationId xmlns:a16="http://schemas.microsoft.com/office/drawing/2014/main" id="{8C247426-344E-5652-14E5-CBA1C4C3034F}"/>
                </a:ext>
              </a:extLst>
            </p:cNvPr>
            <p:cNvSpPr txBox="1"/>
            <p:nvPr/>
          </p:nvSpPr>
          <p:spPr>
            <a:xfrm>
              <a:off x="2572300" y="4303908"/>
              <a:ext cx="2347263" cy="369331"/>
            </a:xfrm>
            <a:prstGeom prst="rect">
              <a:avLst/>
            </a:prstGeom>
            <a:noFill/>
          </p:spPr>
          <p:txBody>
            <a:bodyPr wrap="square" lIns="137160" tIns="68580" rIns="137160" bIns="68580" rtlCol="0" anchor="t">
              <a:spAutoFit/>
            </a:bodyPr>
            <a:lstStyle/>
            <a:p>
              <a:pPr algn="r" defTabSz="1028700"/>
              <a:r>
                <a:rPr lang="en-US" altLang="ko-KR" b="1">
                  <a:solidFill>
                    <a:schemeClr val="accent3">
                      <a:lumMod val="50000"/>
                    </a:schemeClr>
                  </a:solidFill>
                  <a:latin typeface="Now" panose="020B0604020202020204" charset="0"/>
                  <a:ea typeface="맑은 고딕"/>
                  <a:cs typeface="Arial"/>
                </a:rPr>
                <a:t>Sales Incentives</a:t>
              </a:r>
              <a:endParaRPr lang="en-US" altLang="ko-KR" b="1">
                <a:solidFill>
                  <a:schemeClr val="accent3">
                    <a:lumMod val="50000"/>
                  </a:schemeClr>
                </a:solidFill>
                <a:latin typeface="Now" panose="020B0604020202020204" charset="0"/>
                <a:cs typeface="Arial" pitchFamily="34" charset="0"/>
              </a:endParaRPr>
            </a:p>
          </p:txBody>
        </p:sp>
      </p:grpSp>
      <p:grpSp>
        <p:nvGrpSpPr>
          <p:cNvPr id="80" name="Group 79">
            <a:extLst>
              <a:ext uri="{FF2B5EF4-FFF2-40B4-BE49-F238E27FC236}">
                <a16:creationId xmlns:a16="http://schemas.microsoft.com/office/drawing/2014/main" id="{11B62D3F-130E-5B7C-AC4B-34ACD5D25A8C}"/>
              </a:ext>
            </a:extLst>
          </p:cNvPr>
          <p:cNvGrpSpPr/>
          <p:nvPr/>
        </p:nvGrpSpPr>
        <p:grpSpPr>
          <a:xfrm>
            <a:off x="2688072" y="6458514"/>
            <a:ext cx="2629087" cy="1018158"/>
            <a:chOff x="2551706" y="4270836"/>
            <a:chExt cx="2357002" cy="905028"/>
          </a:xfrm>
        </p:grpSpPr>
        <p:sp>
          <p:nvSpPr>
            <p:cNvPr id="81" name="TextBox 80">
              <a:extLst>
                <a:ext uri="{FF2B5EF4-FFF2-40B4-BE49-F238E27FC236}">
                  <a16:creationId xmlns:a16="http://schemas.microsoft.com/office/drawing/2014/main" id="{AE6503D0-758C-0E8B-6FBB-1A7664E84119}"/>
                </a:ext>
              </a:extLst>
            </p:cNvPr>
            <p:cNvSpPr txBox="1"/>
            <p:nvPr/>
          </p:nvSpPr>
          <p:spPr>
            <a:xfrm>
              <a:off x="2551706" y="4560312"/>
              <a:ext cx="2357002" cy="615552"/>
            </a:xfrm>
            <a:prstGeom prst="rect">
              <a:avLst/>
            </a:prstGeom>
            <a:noFill/>
          </p:spPr>
          <p:txBody>
            <a:bodyPr wrap="square" lIns="137160" tIns="68580" rIns="137160" bIns="68580" rtlCol="0" anchor="t">
              <a:spAutoFit/>
            </a:bodyPr>
            <a:lstStyle/>
            <a:p>
              <a:pPr marL="171450"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ea typeface="맑은 고딕"/>
                  <a:cs typeface="Arial"/>
                </a:rPr>
                <a:t>Honeywell Gems Award</a:t>
              </a:r>
            </a:p>
            <a:p>
              <a:pPr marL="171450"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ea typeface="맑은 고딕"/>
                  <a:cs typeface="Arial"/>
                </a:rPr>
                <a:t>X years of service Award</a:t>
              </a:r>
            </a:p>
            <a:p>
              <a:pPr marL="171450"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ea typeface="맑은 고딕"/>
                  <a:cs typeface="Arial"/>
                </a:rPr>
                <a:t>Hackathon Award</a:t>
              </a:r>
              <a:endParaRPr lang="ko-KR" altLang="en-US" sz="1200">
                <a:solidFill>
                  <a:schemeClr val="accent3">
                    <a:lumMod val="50000"/>
                  </a:schemeClr>
                </a:solidFill>
                <a:latin typeface="Now" panose="020B0604020202020204" charset="0"/>
                <a:cs typeface="Arial" pitchFamily="34" charset="0"/>
              </a:endParaRPr>
            </a:p>
          </p:txBody>
        </p:sp>
        <p:sp>
          <p:nvSpPr>
            <p:cNvPr id="82" name="TextBox 81">
              <a:extLst>
                <a:ext uri="{FF2B5EF4-FFF2-40B4-BE49-F238E27FC236}">
                  <a16:creationId xmlns:a16="http://schemas.microsoft.com/office/drawing/2014/main" id="{8DBD232C-941E-2538-9AB6-7D79DADA8FD9}"/>
                </a:ext>
              </a:extLst>
            </p:cNvPr>
            <p:cNvSpPr txBox="1"/>
            <p:nvPr/>
          </p:nvSpPr>
          <p:spPr>
            <a:xfrm>
              <a:off x="2566329" y="4270836"/>
              <a:ext cx="2336966" cy="369331"/>
            </a:xfrm>
            <a:prstGeom prst="rect">
              <a:avLst/>
            </a:prstGeom>
            <a:noFill/>
          </p:spPr>
          <p:txBody>
            <a:bodyPr wrap="square" lIns="137160" tIns="68580" rIns="137160" bIns="68580" rtlCol="0" anchor="t">
              <a:spAutoFit/>
            </a:bodyPr>
            <a:lstStyle/>
            <a:p>
              <a:pPr algn="r" defTabSz="1028700"/>
              <a:r>
                <a:rPr lang="en-US" altLang="ko-KR" b="1">
                  <a:solidFill>
                    <a:schemeClr val="accent3">
                      <a:lumMod val="50000"/>
                    </a:schemeClr>
                  </a:solidFill>
                  <a:latin typeface="Now" panose="020B0604020202020204" charset="0"/>
                  <a:ea typeface="맑은 고딕"/>
                  <a:cs typeface="Arial"/>
                </a:rPr>
                <a:t>On the spot Awards</a:t>
              </a:r>
              <a:endParaRPr lang="ko-KR" altLang="en-US" b="1">
                <a:solidFill>
                  <a:schemeClr val="accent3">
                    <a:lumMod val="50000"/>
                  </a:schemeClr>
                </a:solidFill>
                <a:latin typeface="Now" panose="020B0604020202020204" charset="0"/>
                <a:cs typeface="Arial" pitchFamily="34" charset="0"/>
              </a:endParaRPr>
            </a:p>
          </p:txBody>
        </p:sp>
      </p:grpSp>
      <p:grpSp>
        <p:nvGrpSpPr>
          <p:cNvPr id="83" name="Group 82">
            <a:extLst>
              <a:ext uri="{FF2B5EF4-FFF2-40B4-BE49-F238E27FC236}">
                <a16:creationId xmlns:a16="http://schemas.microsoft.com/office/drawing/2014/main" id="{54D2BFBC-91DD-0970-B44D-C009B3378586}"/>
              </a:ext>
            </a:extLst>
          </p:cNvPr>
          <p:cNvGrpSpPr/>
          <p:nvPr/>
        </p:nvGrpSpPr>
        <p:grpSpPr>
          <a:xfrm>
            <a:off x="2100264" y="8194373"/>
            <a:ext cx="4016788" cy="1422564"/>
            <a:chOff x="1629957" y="4560312"/>
            <a:chExt cx="3278751" cy="806135"/>
          </a:xfrm>
        </p:grpSpPr>
        <p:sp>
          <p:nvSpPr>
            <p:cNvPr id="84" name="TextBox 83">
              <a:extLst>
                <a:ext uri="{FF2B5EF4-FFF2-40B4-BE49-F238E27FC236}">
                  <a16:creationId xmlns:a16="http://schemas.microsoft.com/office/drawing/2014/main" id="{831AA13E-EB6D-B625-FED0-0933C9F99470}"/>
                </a:ext>
              </a:extLst>
            </p:cNvPr>
            <p:cNvSpPr txBox="1"/>
            <p:nvPr/>
          </p:nvSpPr>
          <p:spPr>
            <a:xfrm>
              <a:off x="2958508" y="4560312"/>
              <a:ext cx="1950200" cy="338553"/>
            </a:xfrm>
            <a:prstGeom prst="rect">
              <a:avLst/>
            </a:prstGeom>
            <a:noFill/>
          </p:spPr>
          <p:txBody>
            <a:bodyPr wrap="square" lIns="137160" tIns="68580" rIns="137160" bIns="68580" rtlCol="0" anchor="t">
              <a:spAutoFit/>
            </a:bodyPr>
            <a:lstStyle/>
            <a:p>
              <a:pPr algn="r" defTabSz="1028700"/>
              <a:endParaRPr lang="en-US" altLang="ko-KR" sz="1575">
                <a:solidFill>
                  <a:schemeClr val="accent3">
                    <a:lumMod val="50000"/>
                  </a:schemeClr>
                </a:solidFill>
                <a:latin typeface="Now" panose="020B0604020202020204" charset="0"/>
                <a:ea typeface="맑은 고딕"/>
                <a:cs typeface="Arial"/>
              </a:endParaRPr>
            </a:p>
          </p:txBody>
        </p:sp>
        <p:sp>
          <p:nvSpPr>
            <p:cNvPr id="85" name="TextBox 84">
              <a:extLst>
                <a:ext uri="{FF2B5EF4-FFF2-40B4-BE49-F238E27FC236}">
                  <a16:creationId xmlns:a16="http://schemas.microsoft.com/office/drawing/2014/main" id="{4863EC86-9795-A00C-3CC4-E40AEFB70511}"/>
                </a:ext>
              </a:extLst>
            </p:cNvPr>
            <p:cNvSpPr txBox="1"/>
            <p:nvPr/>
          </p:nvSpPr>
          <p:spPr>
            <a:xfrm>
              <a:off x="1629957" y="4607763"/>
              <a:ext cx="2694477" cy="758684"/>
            </a:xfrm>
            <a:prstGeom prst="rect">
              <a:avLst/>
            </a:prstGeom>
            <a:noFill/>
          </p:spPr>
          <p:txBody>
            <a:bodyPr wrap="square" lIns="137160" tIns="68580" rIns="137160" bIns="68580" rtlCol="0" anchor="t">
              <a:spAutoFit/>
            </a:bodyPr>
            <a:lstStyle/>
            <a:p>
              <a:pPr algn="r" defTabSz="1028700"/>
              <a:r>
                <a:rPr lang="en-US" altLang="ko-KR" b="1">
                  <a:solidFill>
                    <a:schemeClr val="accent3">
                      <a:lumMod val="50000"/>
                    </a:schemeClr>
                  </a:solidFill>
                  <a:latin typeface="Now" panose="020B0604020202020204" charset="0"/>
                  <a:ea typeface="맑은 고딕"/>
                  <a:cs typeface="Arial"/>
                </a:rPr>
                <a:t>Flexible Benefit Plans</a:t>
              </a:r>
            </a:p>
            <a:p>
              <a:pPr marL="628650" lvl="1"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rPr>
                <a:t>Transportation Facilities</a:t>
              </a:r>
            </a:p>
            <a:p>
              <a:pPr marL="628650" lvl="1"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rPr>
                <a:t>House Rent Benefits according to the organization structure</a:t>
              </a:r>
            </a:p>
            <a:p>
              <a:pPr marL="628650" lvl="1" indent="-171450" defTabSz="1028700">
                <a:buFont typeface="Arial" panose="020B0604020202020204" pitchFamily="34" charset="0"/>
                <a:buChar char="•"/>
              </a:pPr>
              <a:r>
                <a:rPr lang="en-US" altLang="ko-KR" sz="1200">
                  <a:solidFill>
                    <a:schemeClr val="accent3">
                      <a:lumMod val="50000"/>
                    </a:schemeClr>
                  </a:solidFill>
                  <a:latin typeface="Now" panose="020B0604020202020204" charset="0"/>
                </a:rPr>
                <a:t>Paid Time Off</a:t>
              </a:r>
            </a:p>
          </p:txBody>
        </p:sp>
      </p:grpSp>
      <p:sp>
        <p:nvSpPr>
          <p:cNvPr id="118" name="TextBox 117">
            <a:extLst>
              <a:ext uri="{FF2B5EF4-FFF2-40B4-BE49-F238E27FC236}">
                <a16:creationId xmlns:a16="http://schemas.microsoft.com/office/drawing/2014/main" id="{ED48C8BA-A5DC-049B-F5B0-143AD657DD20}"/>
              </a:ext>
            </a:extLst>
          </p:cNvPr>
          <p:cNvSpPr txBox="1"/>
          <p:nvPr/>
        </p:nvSpPr>
        <p:spPr>
          <a:xfrm>
            <a:off x="5368445" y="6607092"/>
            <a:ext cx="972107" cy="553998"/>
          </a:xfrm>
          <a:prstGeom prst="rect">
            <a:avLst/>
          </a:prstGeom>
          <a:noFill/>
        </p:spPr>
        <p:txBody>
          <a:bodyPr wrap="square" rtlCol="0">
            <a:spAutoFit/>
          </a:bodyPr>
          <a:lstStyle/>
          <a:p>
            <a:pPr algn="ctr" defTabSz="1028700"/>
            <a:r>
              <a:rPr lang="en-US" altLang="ko-KR" sz="1200" b="1">
                <a:solidFill>
                  <a:schemeClr val="accent3">
                    <a:lumMod val="50000"/>
                  </a:schemeClr>
                </a:solidFill>
                <a:latin typeface="Now" panose="020B0604020202020204" charset="0"/>
                <a:cs typeface="Arial" pitchFamily="34" charset="0"/>
              </a:rPr>
              <a:t>Incentive </a:t>
            </a:r>
            <a:r>
              <a:rPr lang="en-US" altLang="ko-KR" b="1">
                <a:solidFill>
                  <a:schemeClr val="accent3">
                    <a:lumMod val="50000"/>
                  </a:schemeClr>
                </a:solidFill>
                <a:latin typeface="Now" panose="020B0604020202020204" charset="0"/>
                <a:cs typeface="Arial" pitchFamily="34" charset="0"/>
              </a:rPr>
              <a:t>2</a:t>
            </a:r>
            <a:endParaRPr lang="ko-KR" altLang="en-US" sz="1200" b="1">
              <a:solidFill>
                <a:schemeClr val="accent3">
                  <a:lumMod val="50000"/>
                </a:schemeClr>
              </a:solidFill>
              <a:latin typeface="Now" panose="020B0604020202020204" charset="0"/>
              <a:cs typeface="Arial" pitchFamily="34" charset="0"/>
            </a:endParaRPr>
          </a:p>
        </p:txBody>
      </p:sp>
      <p:sp>
        <p:nvSpPr>
          <p:cNvPr id="119" name="TextBox 118">
            <a:extLst>
              <a:ext uri="{FF2B5EF4-FFF2-40B4-BE49-F238E27FC236}">
                <a16:creationId xmlns:a16="http://schemas.microsoft.com/office/drawing/2014/main" id="{39497EB7-7214-AF5F-7B58-01FA03365C75}"/>
              </a:ext>
            </a:extLst>
          </p:cNvPr>
          <p:cNvSpPr txBox="1"/>
          <p:nvPr/>
        </p:nvSpPr>
        <p:spPr>
          <a:xfrm>
            <a:off x="5966794" y="8474101"/>
            <a:ext cx="972107" cy="553998"/>
          </a:xfrm>
          <a:prstGeom prst="rect">
            <a:avLst/>
          </a:prstGeom>
          <a:noFill/>
        </p:spPr>
        <p:txBody>
          <a:bodyPr wrap="square" rtlCol="0">
            <a:spAutoFit/>
          </a:bodyPr>
          <a:lstStyle/>
          <a:p>
            <a:pPr algn="ctr" defTabSz="1028700"/>
            <a:r>
              <a:rPr lang="en-US" altLang="ko-KR" sz="1200" b="1">
                <a:solidFill>
                  <a:schemeClr val="accent3">
                    <a:lumMod val="50000"/>
                  </a:schemeClr>
                </a:solidFill>
                <a:latin typeface="Now" panose="020B0604020202020204" charset="0"/>
                <a:cs typeface="Arial" pitchFamily="34" charset="0"/>
              </a:rPr>
              <a:t>Incentive </a:t>
            </a:r>
            <a:r>
              <a:rPr lang="en-US" altLang="ko-KR" b="1">
                <a:solidFill>
                  <a:schemeClr val="accent3">
                    <a:lumMod val="50000"/>
                  </a:schemeClr>
                </a:solidFill>
                <a:latin typeface="Now" panose="020B0604020202020204" charset="0"/>
                <a:cs typeface="Arial" pitchFamily="34" charset="0"/>
              </a:rPr>
              <a:t>3</a:t>
            </a:r>
            <a:endParaRPr lang="ko-KR" altLang="en-US" sz="1200" b="1">
              <a:solidFill>
                <a:schemeClr val="accent3">
                  <a:lumMod val="50000"/>
                </a:schemeClr>
              </a:solidFill>
              <a:latin typeface="Now" panose="020B0604020202020204" charset="0"/>
              <a:cs typeface="Arial" pitchFamily="34" charset="0"/>
            </a:endParaRPr>
          </a:p>
        </p:txBody>
      </p:sp>
      <p:sp>
        <p:nvSpPr>
          <p:cNvPr id="125" name="TextBox 124">
            <a:extLst>
              <a:ext uri="{FF2B5EF4-FFF2-40B4-BE49-F238E27FC236}">
                <a16:creationId xmlns:a16="http://schemas.microsoft.com/office/drawing/2014/main" id="{C4C8FBB2-75AD-F7C5-14F1-0ED32AFD2848}"/>
              </a:ext>
            </a:extLst>
          </p:cNvPr>
          <p:cNvSpPr txBox="1"/>
          <p:nvPr/>
        </p:nvSpPr>
        <p:spPr>
          <a:xfrm>
            <a:off x="11472562" y="4729108"/>
            <a:ext cx="972107" cy="553998"/>
          </a:xfrm>
          <a:prstGeom prst="rect">
            <a:avLst/>
          </a:prstGeom>
          <a:noFill/>
        </p:spPr>
        <p:txBody>
          <a:bodyPr wrap="square" rtlCol="0">
            <a:spAutoFit/>
          </a:bodyPr>
          <a:lstStyle/>
          <a:p>
            <a:pPr algn="ctr" defTabSz="1028700"/>
            <a:r>
              <a:rPr lang="en-US" altLang="ko-KR" sz="1200" b="1">
                <a:solidFill>
                  <a:schemeClr val="accent3">
                    <a:lumMod val="50000"/>
                  </a:schemeClr>
                </a:solidFill>
                <a:latin typeface="Now" panose="020B0604020202020204" charset="0"/>
                <a:cs typeface="Arial" pitchFamily="34" charset="0"/>
              </a:rPr>
              <a:t>Incentive </a:t>
            </a:r>
            <a:r>
              <a:rPr lang="en-US" altLang="ko-KR" b="1">
                <a:solidFill>
                  <a:schemeClr val="accent3">
                    <a:lumMod val="50000"/>
                  </a:schemeClr>
                </a:solidFill>
                <a:latin typeface="Now" panose="020B0604020202020204" charset="0"/>
                <a:cs typeface="Arial" pitchFamily="34" charset="0"/>
              </a:rPr>
              <a:t>4</a:t>
            </a:r>
            <a:endParaRPr lang="ko-KR" altLang="en-US" sz="1200" b="1">
              <a:solidFill>
                <a:schemeClr val="accent3">
                  <a:lumMod val="50000"/>
                </a:schemeClr>
              </a:solidFill>
              <a:latin typeface="Now" panose="020B0604020202020204" charset="0"/>
              <a:cs typeface="Arial" pitchFamily="34" charset="0"/>
            </a:endParaRPr>
          </a:p>
        </p:txBody>
      </p:sp>
      <p:sp>
        <p:nvSpPr>
          <p:cNvPr id="126" name="TextBox 125">
            <a:extLst>
              <a:ext uri="{FF2B5EF4-FFF2-40B4-BE49-F238E27FC236}">
                <a16:creationId xmlns:a16="http://schemas.microsoft.com/office/drawing/2014/main" id="{D29C2253-BA85-5642-B104-F0449CB58321}"/>
              </a:ext>
            </a:extLst>
          </p:cNvPr>
          <p:cNvSpPr txBox="1"/>
          <p:nvPr/>
        </p:nvSpPr>
        <p:spPr>
          <a:xfrm>
            <a:off x="12153388" y="6512185"/>
            <a:ext cx="972107" cy="553998"/>
          </a:xfrm>
          <a:prstGeom prst="rect">
            <a:avLst/>
          </a:prstGeom>
          <a:noFill/>
        </p:spPr>
        <p:txBody>
          <a:bodyPr wrap="square" rtlCol="0">
            <a:spAutoFit/>
          </a:bodyPr>
          <a:lstStyle/>
          <a:p>
            <a:pPr algn="ctr" defTabSz="1028700"/>
            <a:r>
              <a:rPr lang="en-US" altLang="ko-KR" sz="1200" b="1">
                <a:solidFill>
                  <a:schemeClr val="accent3">
                    <a:lumMod val="50000"/>
                  </a:schemeClr>
                </a:solidFill>
                <a:latin typeface="Now" panose="020B0604020202020204" charset="0"/>
                <a:cs typeface="Arial" pitchFamily="34" charset="0"/>
              </a:rPr>
              <a:t>Incentive </a:t>
            </a:r>
            <a:r>
              <a:rPr lang="en-US" altLang="ko-KR" b="1">
                <a:solidFill>
                  <a:schemeClr val="accent3">
                    <a:lumMod val="50000"/>
                  </a:schemeClr>
                </a:solidFill>
                <a:latin typeface="Now" panose="020B0604020202020204" charset="0"/>
                <a:cs typeface="Arial" pitchFamily="34" charset="0"/>
              </a:rPr>
              <a:t>5</a:t>
            </a:r>
            <a:endParaRPr lang="ko-KR" altLang="en-US" sz="1200" b="1">
              <a:solidFill>
                <a:schemeClr val="accent3">
                  <a:lumMod val="50000"/>
                </a:schemeClr>
              </a:solidFill>
              <a:latin typeface="Now" panose="020B0604020202020204" charset="0"/>
              <a:cs typeface="Arial" pitchFamily="34" charset="0"/>
            </a:endParaRPr>
          </a:p>
        </p:txBody>
      </p:sp>
      <p:sp>
        <p:nvSpPr>
          <p:cNvPr id="127" name="TextBox 126">
            <a:extLst>
              <a:ext uri="{FF2B5EF4-FFF2-40B4-BE49-F238E27FC236}">
                <a16:creationId xmlns:a16="http://schemas.microsoft.com/office/drawing/2014/main" id="{A4AF5CEA-21AC-7914-522A-9126F5B3D504}"/>
              </a:ext>
            </a:extLst>
          </p:cNvPr>
          <p:cNvSpPr txBox="1"/>
          <p:nvPr/>
        </p:nvSpPr>
        <p:spPr>
          <a:xfrm>
            <a:off x="11557439" y="8225463"/>
            <a:ext cx="972107" cy="553998"/>
          </a:xfrm>
          <a:prstGeom prst="rect">
            <a:avLst/>
          </a:prstGeom>
          <a:noFill/>
        </p:spPr>
        <p:txBody>
          <a:bodyPr wrap="square" rtlCol="0">
            <a:spAutoFit/>
          </a:bodyPr>
          <a:lstStyle/>
          <a:p>
            <a:pPr algn="ctr" defTabSz="1028700"/>
            <a:r>
              <a:rPr lang="en-US" altLang="ko-KR" sz="1200" b="1">
                <a:solidFill>
                  <a:schemeClr val="accent3">
                    <a:lumMod val="50000"/>
                  </a:schemeClr>
                </a:solidFill>
                <a:latin typeface="Now" panose="020B0604020202020204" charset="0"/>
                <a:cs typeface="Arial" pitchFamily="34" charset="0"/>
              </a:rPr>
              <a:t>Incentive </a:t>
            </a:r>
            <a:r>
              <a:rPr lang="en-US" altLang="ko-KR" b="1">
                <a:solidFill>
                  <a:schemeClr val="accent3">
                    <a:lumMod val="50000"/>
                  </a:schemeClr>
                </a:solidFill>
                <a:latin typeface="Now" panose="020B0604020202020204" charset="0"/>
                <a:cs typeface="Arial" pitchFamily="34" charset="0"/>
              </a:rPr>
              <a:t>6</a:t>
            </a:r>
            <a:endParaRPr lang="ko-KR" altLang="en-US" sz="1200" b="1">
              <a:solidFill>
                <a:schemeClr val="accent3">
                  <a:lumMod val="50000"/>
                </a:schemeClr>
              </a:solidFill>
              <a:latin typeface="Now" panose="020B0604020202020204" charset="0"/>
              <a:cs typeface="Arial" pitchFamily="34" charset="0"/>
            </a:endParaRPr>
          </a:p>
        </p:txBody>
      </p:sp>
      <p:sp>
        <p:nvSpPr>
          <p:cNvPr id="5" name="TextBox 4">
            <a:extLst>
              <a:ext uri="{FF2B5EF4-FFF2-40B4-BE49-F238E27FC236}">
                <a16:creationId xmlns:a16="http://schemas.microsoft.com/office/drawing/2014/main" id="{DC14FA44-2B25-79ED-737B-53D3B937F25D}"/>
              </a:ext>
            </a:extLst>
          </p:cNvPr>
          <p:cNvSpPr txBox="1"/>
          <p:nvPr/>
        </p:nvSpPr>
        <p:spPr>
          <a:xfrm>
            <a:off x="8815213" y="6424158"/>
            <a:ext cx="2271875" cy="48474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r"/>
            <a:r>
              <a:rPr lang="en-US" sz="2250" b="1">
                <a:solidFill>
                  <a:schemeClr val="accent3">
                    <a:lumMod val="50000"/>
                  </a:schemeClr>
                </a:solidFill>
                <a:latin typeface="Now" panose="020B0604020202020204" charset="0"/>
              </a:rPr>
              <a:t>Long-Term</a:t>
            </a:r>
            <a:endParaRPr lang="en-US" sz="2700">
              <a:solidFill>
                <a:schemeClr val="accent3">
                  <a:lumMod val="50000"/>
                </a:schemeClr>
              </a:solidFill>
              <a:latin typeface="Now" panose="020B0604020202020204" charset="0"/>
            </a:endParaRPr>
          </a:p>
        </p:txBody>
      </p:sp>
      <p:sp>
        <p:nvSpPr>
          <p:cNvPr id="6" name="Freeform 2">
            <a:extLst>
              <a:ext uri="{FF2B5EF4-FFF2-40B4-BE49-F238E27FC236}">
                <a16:creationId xmlns:a16="http://schemas.microsoft.com/office/drawing/2014/main" id="{504191F4-C174-8D9C-C42C-E40CB211544A}"/>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7" name="TextBox 6">
            <a:extLst>
              <a:ext uri="{FF2B5EF4-FFF2-40B4-BE49-F238E27FC236}">
                <a16:creationId xmlns:a16="http://schemas.microsoft.com/office/drawing/2014/main" id="{790C5F3C-14F4-6930-B56B-E1F638E3FE9B}"/>
              </a:ext>
            </a:extLst>
          </p:cNvPr>
          <p:cNvSpPr txBox="1"/>
          <p:nvPr/>
        </p:nvSpPr>
        <p:spPr>
          <a:xfrm>
            <a:off x="501143" y="527977"/>
            <a:ext cx="13048256" cy="1231106"/>
          </a:xfrm>
          <a:prstGeom prst="rect">
            <a:avLst/>
          </a:prstGeom>
        </p:spPr>
        <p:txBody>
          <a:bodyPr wrap="square" lIns="0" tIns="0" rIns="0" bIns="0" rtlCol="0" anchor="t">
            <a:spAutoFit/>
          </a:bodyPr>
          <a:lstStyle/>
          <a:p>
            <a:pPr marL="0" lvl="0" indent="0">
              <a:lnSpc>
                <a:spcPts val="9600"/>
              </a:lnSpc>
            </a:pPr>
            <a:r>
              <a:rPr lang="en-US" sz="8000" spc="-200">
                <a:solidFill>
                  <a:srgbClr val="4C7031"/>
                </a:solidFill>
                <a:latin typeface="Ovo"/>
              </a:rPr>
              <a:t>Sustaining Change: Incentives</a:t>
            </a:r>
          </a:p>
        </p:txBody>
      </p:sp>
    </p:spTree>
    <p:extLst>
      <p:ext uri="{BB962C8B-B14F-4D97-AF65-F5344CB8AC3E}">
        <p14:creationId xmlns:p14="http://schemas.microsoft.com/office/powerpoint/2010/main" val="2110902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E898632-EFA3-C6E1-28CF-F1B137A6929F}"/>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4" name="TextBox 3">
            <a:extLst>
              <a:ext uri="{FF2B5EF4-FFF2-40B4-BE49-F238E27FC236}">
                <a16:creationId xmlns:a16="http://schemas.microsoft.com/office/drawing/2014/main" id="{6CA1D1EC-63F8-7C1D-3604-DC223C842EA3}"/>
              </a:ext>
            </a:extLst>
          </p:cNvPr>
          <p:cNvSpPr txBox="1"/>
          <p:nvPr/>
        </p:nvSpPr>
        <p:spPr>
          <a:xfrm>
            <a:off x="501142" y="527977"/>
            <a:ext cx="16796258" cy="1231106"/>
          </a:xfrm>
          <a:prstGeom prst="rect">
            <a:avLst/>
          </a:prstGeom>
        </p:spPr>
        <p:txBody>
          <a:bodyPr wrap="square" lIns="0" tIns="0" rIns="0" bIns="0" rtlCol="0" anchor="t">
            <a:spAutoFit/>
          </a:bodyPr>
          <a:lstStyle/>
          <a:p>
            <a:pPr marL="0" lvl="0" indent="0">
              <a:lnSpc>
                <a:spcPts val="9600"/>
              </a:lnSpc>
            </a:pPr>
            <a:r>
              <a:rPr lang="en-US" sz="8000" spc="-200">
                <a:solidFill>
                  <a:srgbClr val="4C7031"/>
                </a:solidFill>
                <a:latin typeface="Ovo"/>
              </a:rPr>
              <a:t>Sustaining Change : Cultures</a:t>
            </a:r>
          </a:p>
        </p:txBody>
      </p:sp>
      <p:sp>
        <p:nvSpPr>
          <p:cNvPr id="19" name="Oval 18">
            <a:extLst>
              <a:ext uri="{FF2B5EF4-FFF2-40B4-BE49-F238E27FC236}">
                <a16:creationId xmlns:a16="http://schemas.microsoft.com/office/drawing/2014/main" id="{8A605AC8-A940-778A-D464-0BF3394E82C3}"/>
              </a:ext>
            </a:extLst>
          </p:cNvPr>
          <p:cNvSpPr/>
          <p:nvPr/>
        </p:nvSpPr>
        <p:spPr>
          <a:xfrm>
            <a:off x="5044885" y="4718668"/>
            <a:ext cx="3810000" cy="3657601"/>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800" spc="48">
                <a:solidFill>
                  <a:srgbClr val="4C7031"/>
                </a:solidFill>
                <a:latin typeface="Now"/>
              </a:rPr>
              <a:t>Norms</a:t>
            </a:r>
          </a:p>
        </p:txBody>
      </p:sp>
      <p:sp>
        <p:nvSpPr>
          <p:cNvPr id="20" name="Oval 19">
            <a:extLst>
              <a:ext uri="{FF2B5EF4-FFF2-40B4-BE49-F238E27FC236}">
                <a16:creationId xmlns:a16="http://schemas.microsoft.com/office/drawing/2014/main" id="{6381DF88-BE63-B3F1-1E01-7635EC94F67C}"/>
              </a:ext>
            </a:extLst>
          </p:cNvPr>
          <p:cNvSpPr/>
          <p:nvPr/>
        </p:nvSpPr>
        <p:spPr>
          <a:xfrm>
            <a:off x="8188585" y="4718669"/>
            <a:ext cx="3810000" cy="3657601"/>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800" spc="48">
                <a:solidFill>
                  <a:srgbClr val="4C7031"/>
                </a:solidFill>
                <a:latin typeface="Now"/>
              </a:rPr>
              <a:t>Belonging</a:t>
            </a:r>
          </a:p>
        </p:txBody>
      </p:sp>
      <p:sp>
        <p:nvSpPr>
          <p:cNvPr id="11" name="Oval 10">
            <a:extLst>
              <a:ext uri="{FF2B5EF4-FFF2-40B4-BE49-F238E27FC236}">
                <a16:creationId xmlns:a16="http://schemas.microsoft.com/office/drawing/2014/main" id="{2FB38975-2E8C-3F95-3A5E-F47D781A67BB}"/>
              </a:ext>
            </a:extLst>
          </p:cNvPr>
          <p:cNvSpPr/>
          <p:nvPr/>
        </p:nvSpPr>
        <p:spPr>
          <a:xfrm>
            <a:off x="3302000" y="2110742"/>
            <a:ext cx="3810000" cy="3657601"/>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800" spc="48">
                <a:solidFill>
                  <a:srgbClr val="4C7031"/>
                </a:solidFill>
                <a:latin typeface="Now"/>
              </a:rPr>
              <a:t>Diversity</a:t>
            </a:r>
          </a:p>
        </p:txBody>
      </p:sp>
      <p:sp>
        <p:nvSpPr>
          <p:cNvPr id="15" name="Oval 14">
            <a:extLst>
              <a:ext uri="{FF2B5EF4-FFF2-40B4-BE49-F238E27FC236}">
                <a16:creationId xmlns:a16="http://schemas.microsoft.com/office/drawing/2014/main" id="{99B5FF88-07B5-7395-E5ED-CF9573949390}"/>
              </a:ext>
            </a:extLst>
          </p:cNvPr>
          <p:cNvSpPr/>
          <p:nvPr/>
        </p:nvSpPr>
        <p:spPr>
          <a:xfrm>
            <a:off x="6339840" y="2103121"/>
            <a:ext cx="3810000" cy="3657601"/>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800" spc="48">
                <a:solidFill>
                  <a:srgbClr val="4C7031"/>
                </a:solidFill>
                <a:latin typeface="Now"/>
              </a:rPr>
              <a:t>Beliefs</a:t>
            </a:r>
          </a:p>
        </p:txBody>
      </p:sp>
      <p:sp>
        <p:nvSpPr>
          <p:cNvPr id="16" name="Oval 15">
            <a:extLst>
              <a:ext uri="{FF2B5EF4-FFF2-40B4-BE49-F238E27FC236}">
                <a16:creationId xmlns:a16="http://schemas.microsoft.com/office/drawing/2014/main" id="{D1457ACC-0A5A-EDCD-4789-15649CE7CDB2}"/>
              </a:ext>
            </a:extLst>
          </p:cNvPr>
          <p:cNvSpPr/>
          <p:nvPr/>
        </p:nvSpPr>
        <p:spPr>
          <a:xfrm>
            <a:off x="9439154" y="2095500"/>
            <a:ext cx="3810000" cy="3657601"/>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800" spc="48">
                <a:solidFill>
                  <a:srgbClr val="4C7031"/>
                </a:solidFill>
                <a:latin typeface="Now"/>
              </a:rPr>
              <a:t>Values</a:t>
            </a:r>
          </a:p>
        </p:txBody>
      </p:sp>
      <p:sp>
        <p:nvSpPr>
          <p:cNvPr id="22" name="TextBox 21">
            <a:extLst>
              <a:ext uri="{FF2B5EF4-FFF2-40B4-BE49-F238E27FC236}">
                <a16:creationId xmlns:a16="http://schemas.microsoft.com/office/drawing/2014/main" id="{92072A96-0DBA-329E-7B0E-CAAE31DAF2B1}"/>
              </a:ext>
            </a:extLst>
          </p:cNvPr>
          <p:cNvSpPr txBox="1"/>
          <p:nvPr/>
        </p:nvSpPr>
        <p:spPr>
          <a:xfrm>
            <a:off x="2662968" y="8668456"/>
            <a:ext cx="12383834" cy="1200329"/>
          </a:xfrm>
          <a:prstGeom prst="rect">
            <a:avLst/>
          </a:prstGeom>
          <a:noFill/>
        </p:spPr>
        <p:txBody>
          <a:bodyPr wrap="square" lIns="91440" tIns="45720" rIns="91440" bIns="45720" rtlCol="0" anchor="t">
            <a:spAutoFit/>
          </a:bodyPr>
          <a:lstStyle/>
          <a:p>
            <a:pPr algn="ctr"/>
            <a:r>
              <a:rPr lang="en-US" sz="2400" spc="48">
                <a:solidFill>
                  <a:srgbClr val="4C7031"/>
                </a:solidFill>
                <a:latin typeface="Now"/>
              </a:rPr>
              <a:t>Honeywell need to post strong financials with a culture that actively incubated innovative breakthrough technologies within SBGs. </a:t>
            </a:r>
          </a:p>
          <a:p>
            <a:endParaRPr lang="en-US" sz="2400" spc="48">
              <a:solidFill>
                <a:srgbClr val="4C7031"/>
              </a:solidFill>
              <a:latin typeface="Now"/>
            </a:endParaRPr>
          </a:p>
        </p:txBody>
      </p:sp>
    </p:spTree>
    <p:extLst>
      <p:ext uri="{BB962C8B-B14F-4D97-AF65-F5344CB8AC3E}">
        <p14:creationId xmlns:p14="http://schemas.microsoft.com/office/powerpoint/2010/main" val="3628774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FE984-C033-C12B-A865-D86E1EBF0046}"/>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AADD2943-E534-7383-14E0-54B679D5D679}"/>
              </a:ext>
            </a:extLst>
          </p:cNvPr>
          <p:cNvSpPr>
            <a:spLocks noGrp="1"/>
          </p:cNvSpPr>
          <p:nvPr>
            <p:ph type="body" sz="quarter" idx="10"/>
          </p:nvPr>
        </p:nvSpPr>
        <p:spPr>
          <a:xfrm>
            <a:off x="536861" y="1657848"/>
            <a:ext cx="17359796" cy="1086371"/>
          </a:xfrm>
        </p:spPr>
        <p:txBody>
          <a:bodyPr>
            <a:normAutofit/>
          </a:bodyPr>
          <a:lstStyle/>
          <a:p>
            <a:r>
              <a:rPr lang="en-US">
                <a:cs typeface="Arial"/>
              </a:rPr>
              <a:t>Existing and Desirable Behaviors as part of KPI</a:t>
            </a:r>
          </a:p>
        </p:txBody>
      </p:sp>
      <p:sp>
        <p:nvSpPr>
          <p:cNvPr id="3" name="Freeform 2">
            <a:extLst>
              <a:ext uri="{FF2B5EF4-FFF2-40B4-BE49-F238E27FC236}">
                <a16:creationId xmlns:a16="http://schemas.microsoft.com/office/drawing/2014/main" id="{49371205-4E9D-7A55-9AC0-1D1F89FA1BD2}"/>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4" name="TextBox 3">
            <a:extLst>
              <a:ext uri="{FF2B5EF4-FFF2-40B4-BE49-F238E27FC236}">
                <a16:creationId xmlns:a16="http://schemas.microsoft.com/office/drawing/2014/main" id="{0537BEBA-9965-4B93-C544-4BC172CB40BA}"/>
              </a:ext>
            </a:extLst>
          </p:cNvPr>
          <p:cNvSpPr txBox="1"/>
          <p:nvPr/>
        </p:nvSpPr>
        <p:spPr>
          <a:xfrm>
            <a:off x="501142" y="527977"/>
            <a:ext cx="16796257" cy="1231106"/>
          </a:xfrm>
          <a:prstGeom prst="rect">
            <a:avLst/>
          </a:prstGeom>
        </p:spPr>
        <p:txBody>
          <a:bodyPr wrap="square" lIns="0" tIns="0" rIns="0" bIns="0" rtlCol="0" anchor="t">
            <a:spAutoFit/>
          </a:bodyPr>
          <a:lstStyle/>
          <a:p>
            <a:pPr marL="0" lvl="0" indent="0">
              <a:lnSpc>
                <a:spcPts val="9600"/>
              </a:lnSpc>
            </a:pPr>
            <a:r>
              <a:rPr lang="en-US" sz="8000" spc="-200">
                <a:solidFill>
                  <a:srgbClr val="4C7031"/>
                </a:solidFill>
                <a:latin typeface="Ovo"/>
              </a:rPr>
              <a:t>Sustaining Change : Behaviors</a:t>
            </a:r>
          </a:p>
        </p:txBody>
      </p:sp>
      <p:sp>
        <p:nvSpPr>
          <p:cNvPr id="17" name="Rectangle 16">
            <a:extLst>
              <a:ext uri="{FF2B5EF4-FFF2-40B4-BE49-F238E27FC236}">
                <a16:creationId xmlns:a16="http://schemas.microsoft.com/office/drawing/2014/main" id="{B4D26EDE-5E6C-1A7D-86E7-3D301146AA9B}"/>
              </a:ext>
            </a:extLst>
          </p:cNvPr>
          <p:cNvSpPr/>
          <p:nvPr/>
        </p:nvSpPr>
        <p:spPr>
          <a:xfrm>
            <a:off x="-14290" y="2971592"/>
            <a:ext cx="2014745" cy="9144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Have a passion for winning</a:t>
            </a:r>
            <a:endParaRPr lang="en-IN"/>
          </a:p>
        </p:txBody>
      </p:sp>
      <p:sp>
        <p:nvSpPr>
          <p:cNvPr id="18" name="Rectangle 17">
            <a:extLst>
              <a:ext uri="{FF2B5EF4-FFF2-40B4-BE49-F238E27FC236}">
                <a16:creationId xmlns:a16="http://schemas.microsoft.com/office/drawing/2014/main" id="{B57097EC-F3A6-E6CF-0D0D-A1ECC0033153}"/>
              </a:ext>
            </a:extLst>
          </p:cNvPr>
          <p:cNvSpPr/>
          <p:nvPr/>
        </p:nvSpPr>
        <p:spPr>
          <a:xfrm>
            <a:off x="2007941" y="3686867"/>
            <a:ext cx="2014745" cy="9144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Be a Zealot for growth</a:t>
            </a:r>
            <a:endParaRPr lang="en-IN"/>
          </a:p>
        </p:txBody>
      </p:sp>
      <p:sp>
        <p:nvSpPr>
          <p:cNvPr id="19" name="Rectangle 18">
            <a:extLst>
              <a:ext uri="{FF2B5EF4-FFF2-40B4-BE49-F238E27FC236}">
                <a16:creationId xmlns:a16="http://schemas.microsoft.com/office/drawing/2014/main" id="{42B93C1F-3D0C-E627-BB5D-A3C611CE03B7}"/>
              </a:ext>
            </a:extLst>
          </p:cNvPr>
          <p:cNvSpPr/>
          <p:nvPr/>
        </p:nvSpPr>
        <p:spPr>
          <a:xfrm>
            <a:off x="4033774" y="4433214"/>
            <a:ext cx="2014745" cy="9144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Think Big then make it happen</a:t>
            </a:r>
            <a:endParaRPr lang="en-IN"/>
          </a:p>
        </p:txBody>
      </p:sp>
      <p:sp>
        <p:nvSpPr>
          <p:cNvPr id="20" name="Rectangle 19">
            <a:extLst>
              <a:ext uri="{FF2B5EF4-FFF2-40B4-BE49-F238E27FC236}">
                <a16:creationId xmlns:a16="http://schemas.microsoft.com/office/drawing/2014/main" id="{F76AA974-FB32-FE2B-98B2-46DABCA0521C}"/>
              </a:ext>
            </a:extLst>
          </p:cNvPr>
          <p:cNvSpPr/>
          <p:nvPr/>
        </p:nvSpPr>
        <p:spPr>
          <a:xfrm>
            <a:off x="6048519" y="5143500"/>
            <a:ext cx="2014745" cy="9144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Act with Urgency</a:t>
            </a:r>
            <a:endParaRPr lang="en-IN"/>
          </a:p>
        </p:txBody>
      </p:sp>
      <p:sp>
        <p:nvSpPr>
          <p:cNvPr id="21" name="Rectangle 20">
            <a:extLst>
              <a:ext uri="{FF2B5EF4-FFF2-40B4-BE49-F238E27FC236}">
                <a16:creationId xmlns:a16="http://schemas.microsoft.com/office/drawing/2014/main" id="{ED54C0E7-BF9E-A632-02BD-194E7F7652CD}"/>
              </a:ext>
            </a:extLst>
          </p:cNvPr>
          <p:cNvSpPr/>
          <p:nvPr/>
        </p:nvSpPr>
        <p:spPr>
          <a:xfrm>
            <a:off x="8045964" y="5898706"/>
            <a:ext cx="2014745" cy="9144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Be Courageous</a:t>
            </a:r>
            <a:endParaRPr lang="en-IN"/>
          </a:p>
        </p:txBody>
      </p:sp>
      <p:sp>
        <p:nvSpPr>
          <p:cNvPr id="22" name="Rectangle 21">
            <a:extLst>
              <a:ext uri="{FF2B5EF4-FFF2-40B4-BE49-F238E27FC236}">
                <a16:creationId xmlns:a16="http://schemas.microsoft.com/office/drawing/2014/main" id="{9AD6EC73-025A-A27F-5987-BC141891476D}"/>
              </a:ext>
            </a:extLst>
          </p:cNvPr>
          <p:cNvSpPr/>
          <p:nvPr/>
        </p:nvSpPr>
        <p:spPr>
          <a:xfrm>
            <a:off x="10060709" y="6635448"/>
            <a:ext cx="2014745" cy="9144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Become your Best</a:t>
            </a:r>
            <a:endParaRPr lang="en-IN"/>
          </a:p>
        </p:txBody>
      </p:sp>
      <p:sp>
        <p:nvSpPr>
          <p:cNvPr id="23" name="Rectangle 22">
            <a:extLst>
              <a:ext uri="{FF2B5EF4-FFF2-40B4-BE49-F238E27FC236}">
                <a16:creationId xmlns:a16="http://schemas.microsoft.com/office/drawing/2014/main" id="{0F38D1E4-CFBF-542A-A0DC-220CE390FFC9}"/>
              </a:ext>
            </a:extLst>
          </p:cNvPr>
          <p:cNvSpPr/>
          <p:nvPr/>
        </p:nvSpPr>
        <p:spPr>
          <a:xfrm>
            <a:off x="12075454" y="7231472"/>
            <a:ext cx="2014745" cy="9144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Be Committed</a:t>
            </a:r>
            <a:endParaRPr lang="en-IN"/>
          </a:p>
        </p:txBody>
      </p:sp>
      <p:sp>
        <p:nvSpPr>
          <p:cNvPr id="24" name="Rectangle 23">
            <a:extLst>
              <a:ext uri="{FF2B5EF4-FFF2-40B4-BE49-F238E27FC236}">
                <a16:creationId xmlns:a16="http://schemas.microsoft.com/office/drawing/2014/main" id="{04FECC46-D4C1-58E8-02AB-25014666A319}"/>
              </a:ext>
            </a:extLst>
          </p:cNvPr>
          <p:cNvSpPr/>
          <p:nvPr/>
        </p:nvSpPr>
        <p:spPr>
          <a:xfrm>
            <a:off x="14090199" y="7903776"/>
            <a:ext cx="2014745" cy="9144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Build Exceptional Talent</a:t>
            </a:r>
            <a:endParaRPr lang="en-IN"/>
          </a:p>
        </p:txBody>
      </p:sp>
      <p:sp>
        <p:nvSpPr>
          <p:cNvPr id="26" name="Rectangle 25">
            <a:extLst>
              <a:ext uri="{FF2B5EF4-FFF2-40B4-BE49-F238E27FC236}">
                <a16:creationId xmlns:a16="http://schemas.microsoft.com/office/drawing/2014/main" id="{D51FFF85-BEF9-08EA-BF75-CA6E9FCECCF3}"/>
              </a:ext>
            </a:extLst>
          </p:cNvPr>
          <p:cNvSpPr/>
          <p:nvPr/>
        </p:nvSpPr>
        <p:spPr>
          <a:xfrm>
            <a:off x="128585" y="8498657"/>
            <a:ext cx="1185864" cy="60189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Existing</a:t>
            </a:r>
            <a:endParaRPr lang="en-IN"/>
          </a:p>
        </p:txBody>
      </p:sp>
      <p:sp>
        <p:nvSpPr>
          <p:cNvPr id="27" name="Rectangle 26">
            <a:extLst>
              <a:ext uri="{FF2B5EF4-FFF2-40B4-BE49-F238E27FC236}">
                <a16:creationId xmlns:a16="http://schemas.microsoft.com/office/drawing/2014/main" id="{F6DC44C3-582A-FE53-8A5D-2423E40C5A86}"/>
              </a:ext>
            </a:extLst>
          </p:cNvPr>
          <p:cNvSpPr/>
          <p:nvPr/>
        </p:nvSpPr>
        <p:spPr>
          <a:xfrm>
            <a:off x="7373986" y="2942534"/>
            <a:ext cx="2014745" cy="914400"/>
          </a:xfrm>
          <a:prstGeom prst="rect">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Team Collaboration</a:t>
            </a:r>
            <a:endParaRPr lang="en-IN"/>
          </a:p>
        </p:txBody>
      </p:sp>
      <p:sp>
        <p:nvSpPr>
          <p:cNvPr id="28" name="Rectangle 27">
            <a:extLst>
              <a:ext uri="{FF2B5EF4-FFF2-40B4-BE49-F238E27FC236}">
                <a16:creationId xmlns:a16="http://schemas.microsoft.com/office/drawing/2014/main" id="{70633F18-EB12-53C7-F386-80DF1CAF5FEE}"/>
              </a:ext>
            </a:extLst>
          </p:cNvPr>
          <p:cNvSpPr/>
          <p:nvPr/>
        </p:nvSpPr>
        <p:spPr>
          <a:xfrm>
            <a:off x="9388731" y="3686867"/>
            <a:ext cx="2014745" cy="914400"/>
          </a:xfrm>
          <a:prstGeom prst="rect">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Forward Looking</a:t>
            </a:r>
            <a:endParaRPr lang="en-IN"/>
          </a:p>
        </p:txBody>
      </p:sp>
      <p:sp>
        <p:nvSpPr>
          <p:cNvPr id="29" name="Rectangle 28">
            <a:extLst>
              <a:ext uri="{FF2B5EF4-FFF2-40B4-BE49-F238E27FC236}">
                <a16:creationId xmlns:a16="http://schemas.microsoft.com/office/drawing/2014/main" id="{9C49882D-FBE8-516C-4108-3E14D13A2270}"/>
              </a:ext>
            </a:extLst>
          </p:cNvPr>
          <p:cNvSpPr/>
          <p:nvPr/>
        </p:nvSpPr>
        <p:spPr>
          <a:xfrm>
            <a:off x="11403476" y="4433214"/>
            <a:ext cx="2014745" cy="914400"/>
          </a:xfrm>
          <a:prstGeom prst="rect">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Solution -Oriented</a:t>
            </a:r>
            <a:endParaRPr lang="en-IN"/>
          </a:p>
        </p:txBody>
      </p:sp>
      <p:sp>
        <p:nvSpPr>
          <p:cNvPr id="31" name="Rectangle 30">
            <a:extLst>
              <a:ext uri="{FF2B5EF4-FFF2-40B4-BE49-F238E27FC236}">
                <a16:creationId xmlns:a16="http://schemas.microsoft.com/office/drawing/2014/main" id="{A8A3E48C-8B58-6398-9D39-CAC2B030F6D5}"/>
              </a:ext>
            </a:extLst>
          </p:cNvPr>
          <p:cNvSpPr/>
          <p:nvPr/>
        </p:nvSpPr>
        <p:spPr>
          <a:xfrm>
            <a:off x="128585" y="9327921"/>
            <a:ext cx="1185864" cy="601892"/>
          </a:xfrm>
          <a:prstGeom prst="rect">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New Desirable</a:t>
            </a:r>
            <a:endParaRPr lang="en-IN"/>
          </a:p>
        </p:txBody>
      </p:sp>
      <p:sp>
        <p:nvSpPr>
          <p:cNvPr id="35" name="TextBox 34">
            <a:extLst>
              <a:ext uri="{FF2B5EF4-FFF2-40B4-BE49-F238E27FC236}">
                <a16:creationId xmlns:a16="http://schemas.microsoft.com/office/drawing/2014/main" id="{9F9F4513-DCFF-34B8-126A-2D0B35ECE94F}"/>
              </a:ext>
            </a:extLst>
          </p:cNvPr>
          <p:cNvSpPr txBox="1"/>
          <p:nvPr/>
        </p:nvSpPr>
        <p:spPr>
          <a:xfrm>
            <a:off x="11418449" y="3560638"/>
            <a:ext cx="3600450" cy="646331"/>
          </a:xfrm>
          <a:prstGeom prst="rect">
            <a:avLst/>
          </a:prstGeom>
          <a:noFill/>
        </p:spPr>
        <p:txBody>
          <a:bodyPr wrap="square" rtlCol="0">
            <a:spAutoFit/>
          </a:bodyPr>
          <a:lstStyle/>
          <a:p>
            <a:r>
              <a:rPr lang="en-US">
                <a:latin typeface="Now" panose="020B0604020202020204" charset="0"/>
                <a:ea typeface="+mn-lt"/>
                <a:cs typeface="+mn-lt"/>
              </a:rPr>
              <a:t>Proactively anticipating and preparing for the future</a:t>
            </a:r>
            <a:endParaRPr lang="en-IN">
              <a:latin typeface="Now" panose="020B0604020202020204" charset="0"/>
              <a:ea typeface="+mn-lt"/>
              <a:cs typeface="+mn-lt"/>
            </a:endParaRPr>
          </a:p>
        </p:txBody>
      </p:sp>
      <p:sp>
        <p:nvSpPr>
          <p:cNvPr id="36" name="TextBox 35">
            <a:extLst>
              <a:ext uri="{FF2B5EF4-FFF2-40B4-BE49-F238E27FC236}">
                <a16:creationId xmlns:a16="http://schemas.microsoft.com/office/drawing/2014/main" id="{DE05B0E9-03F4-6CCD-3935-74F45971EC0C}"/>
              </a:ext>
            </a:extLst>
          </p:cNvPr>
          <p:cNvSpPr txBox="1"/>
          <p:nvPr/>
        </p:nvSpPr>
        <p:spPr>
          <a:xfrm>
            <a:off x="13418221" y="4268007"/>
            <a:ext cx="3600450" cy="923330"/>
          </a:xfrm>
          <a:prstGeom prst="rect">
            <a:avLst/>
          </a:prstGeom>
          <a:noFill/>
        </p:spPr>
        <p:txBody>
          <a:bodyPr wrap="square" rtlCol="0">
            <a:spAutoFit/>
          </a:bodyPr>
          <a:lstStyle/>
          <a:p>
            <a:r>
              <a:rPr lang="en-US">
                <a:solidFill>
                  <a:srgbClr val="0D0D0D"/>
                </a:solidFill>
                <a:latin typeface="Now" panose="020B0604020202020204" charset="0"/>
              </a:rPr>
              <a:t>G</a:t>
            </a:r>
            <a:r>
              <a:rPr lang="en-US" b="0" i="0">
                <a:solidFill>
                  <a:srgbClr val="0D0D0D"/>
                </a:solidFill>
                <a:effectLst/>
                <a:latin typeface="Now" panose="020B0604020202020204" charset="0"/>
              </a:rPr>
              <a:t>eared towards solving problems and finding </a:t>
            </a:r>
            <a:r>
              <a:rPr lang="en-US">
                <a:latin typeface="Now" panose="020B0604020202020204" charset="0"/>
                <a:ea typeface="+mn-lt"/>
                <a:cs typeface="+mn-lt"/>
              </a:rPr>
              <a:t>constructive</a:t>
            </a:r>
            <a:r>
              <a:rPr lang="en-US" b="0" i="0">
                <a:solidFill>
                  <a:srgbClr val="0D0D0D"/>
                </a:solidFill>
                <a:effectLst/>
                <a:latin typeface="Now" panose="020B0604020202020204" charset="0"/>
              </a:rPr>
              <a:t> solutions</a:t>
            </a:r>
            <a:endParaRPr lang="en-IN">
              <a:latin typeface="Now" panose="020B0604020202020204" charset="0"/>
            </a:endParaRPr>
          </a:p>
        </p:txBody>
      </p:sp>
      <p:sp>
        <p:nvSpPr>
          <p:cNvPr id="14" name="TextBox 13">
            <a:extLst>
              <a:ext uri="{FF2B5EF4-FFF2-40B4-BE49-F238E27FC236}">
                <a16:creationId xmlns:a16="http://schemas.microsoft.com/office/drawing/2014/main" id="{BA203D2E-C983-8620-EA21-321932458A69}"/>
              </a:ext>
            </a:extLst>
          </p:cNvPr>
          <p:cNvSpPr txBox="1"/>
          <p:nvPr/>
        </p:nvSpPr>
        <p:spPr>
          <a:xfrm>
            <a:off x="9388731" y="2861794"/>
            <a:ext cx="3600450" cy="646331"/>
          </a:xfrm>
          <a:prstGeom prst="rect">
            <a:avLst/>
          </a:prstGeom>
          <a:noFill/>
        </p:spPr>
        <p:txBody>
          <a:bodyPr wrap="square" rtlCol="0">
            <a:spAutoFit/>
          </a:bodyPr>
          <a:lstStyle/>
          <a:p>
            <a:r>
              <a:rPr lang="en-US" sz="1800">
                <a:latin typeface="Now" panose="020B0604020202020204" charset="0"/>
                <a:ea typeface="+mn-lt"/>
                <a:cs typeface="+mn-lt"/>
              </a:rPr>
              <a:t>Willingness to share resources when needed</a:t>
            </a:r>
            <a:endParaRPr lang="en-IN"/>
          </a:p>
        </p:txBody>
      </p:sp>
      <p:sp>
        <p:nvSpPr>
          <p:cNvPr id="5" name="Rectangle 4">
            <a:extLst>
              <a:ext uri="{FF2B5EF4-FFF2-40B4-BE49-F238E27FC236}">
                <a16:creationId xmlns:a16="http://schemas.microsoft.com/office/drawing/2014/main" id="{795CB8D1-F9E9-08C0-621C-12911881E594}"/>
              </a:ext>
            </a:extLst>
          </p:cNvPr>
          <p:cNvSpPr/>
          <p:nvPr/>
        </p:nvSpPr>
        <p:spPr>
          <a:xfrm>
            <a:off x="13418221" y="5105518"/>
            <a:ext cx="2014745" cy="914400"/>
          </a:xfrm>
          <a:prstGeom prst="rect">
            <a:avLst/>
          </a:prstGeom>
          <a:solidFill>
            <a:schemeClr val="accent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Take Ownerships</a:t>
            </a:r>
            <a:endParaRPr lang="en-IN"/>
          </a:p>
        </p:txBody>
      </p:sp>
      <p:sp>
        <p:nvSpPr>
          <p:cNvPr id="6" name="TextBox 5">
            <a:extLst>
              <a:ext uri="{FF2B5EF4-FFF2-40B4-BE49-F238E27FC236}">
                <a16:creationId xmlns:a16="http://schemas.microsoft.com/office/drawing/2014/main" id="{F0BDB0B8-D8DD-EA14-E2B4-2B04D1673956}"/>
              </a:ext>
            </a:extLst>
          </p:cNvPr>
          <p:cNvSpPr txBox="1"/>
          <p:nvPr/>
        </p:nvSpPr>
        <p:spPr>
          <a:xfrm>
            <a:off x="15432966" y="5252375"/>
            <a:ext cx="2708993" cy="646331"/>
          </a:xfrm>
          <a:prstGeom prst="rect">
            <a:avLst/>
          </a:prstGeom>
          <a:noFill/>
        </p:spPr>
        <p:txBody>
          <a:bodyPr wrap="square" rtlCol="0">
            <a:spAutoFit/>
          </a:bodyPr>
          <a:lstStyle/>
          <a:p>
            <a:r>
              <a:rPr lang="en-US">
                <a:latin typeface="Now" panose="020B0604020202020204" charset="0"/>
                <a:ea typeface="+mn-lt"/>
                <a:cs typeface="+mn-lt"/>
              </a:rPr>
              <a:t>Assume Responsibility &amp; Accountability</a:t>
            </a:r>
            <a:endParaRPr lang="en-IN"/>
          </a:p>
        </p:txBody>
      </p:sp>
    </p:spTree>
    <p:extLst>
      <p:ext uri="{BB962C8B-B14F-4D97-AF65-F5344CB8AC3E}">
        <p14:creationId xmlns:p14="http://schemas.microsoft.com/office/powerpoint/2010/main" val="2622453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BE6029-7832-BD09-A40D-8F6A699A89D3}"/>
              </a:ext>
            </a:extLst>
          </p:cNvPr>
          <p:cNvSpPr>
            <a:spLocks noGrp="1"/>
          </p:cNvSpPr>
          <p:nvPr>
            <p:ph type="sldNum" sz="quarter" idx="4"/>
          </p:nvPr>
        </p:nvSpPr>
        <p:spPr/>
        <p:txBody>
          <a:bodyPr/>
          <a:lstStyle/>
          <a:p>
            <a:fld id="{23E8AA63-D1AC-41E1-A60B-B3EC7010A9E5}" type="slidenum">
              <a:rPr lang="en-SG" dirty="0" smtClean="0"/>
              <a:t>39</a:t>
            </a:fld>
            <a:endParaRPr lang="en-SG"/>
          </a:p>
        </p:txBody>
      </p:sp>
      <p:graphicFrame>
        <p:nvGraphicFramePr>
          <p:cNvPr id="3" name="Table 2">
            <a:extLst>
              <a:ext uri="{FF2B5EF4-FFF2-40B4-BE49-F238E27FC236}">
                <a16:creationId xmlns:a16="http://schemas.microsoft.com/office/drawing/2014/main" id="{D760C5E4-4C2E-F744-2888-C55478E8529C}"/>
              </a:ext>
            </a:extLst>
          </p:cNvPr>
          <p:cNvGraphicFramePr>
            <a:graphicFrameLocks noGrp="1"/>
          </p:cNvGraphicFramePr>
          <p:nvPr>
            <p:extLst>
              <p:ext uri="{D42A27DB-BD31-4B8C-83A1-F6EECF244321}">
                <p14:modId xmlns:p14="http://schemas.microsoft.com/office/powerpoint/2010/main" val="2084436893"/>
              </p:ext>
            </p:extLst>
          </p:nvPr>
        </p:nvGraphicFramePr>
        <p:xfrm>
          <a:off x="503463" y="1823357"/>
          <a:ext cx="16553961" cy="7809256"/>
        </p:xfrm>
        <a:graphic>
          <a:graphicData uri="http://schemas.openxmlformats.org/drawingml/2006/table">
            <a:tbl>
              <a:tblPr firstRow="1" bandRow="1">
                <a:tableStyleId>{00A15C55-8517-42AA-B614-E9B94910E393}</a:tableStyleId>
              </a:tblPr>
              <a:tblGrid>
                <a:gridCol w="3636611">
                  <a:extLst>
                    <a:ext uri="{9D8B030D-6E8A-4147-A177-3AD203B41FA5}">
                      <a16:colId xmlns:a16="http://schemas.microsoft.com/office/drawing/2014/main" val="4123305793"/>
                    </a:ext>
                  </a:extLst>
                </a:gridCol>
                <a:gridCol w="6408964">
                  <a:extLst>
                    <a:ext uri="{9D8B030D-6E8A-4147-A177-3AD203B41FA5}">
                      <a16:colId xmlns:a16="http://schemas.microsoft.com/office/drawing/2014/main" val="582775459"/>
                    </a:ext>
                  </a:extLst>
                </a:gridCol>
                <a:gridCol w="6508386">
                  <a:extLst>
                    <a:ext uri="{9D8B030D-6E8A-4147-A177-3AD203B41FA5}">
                      <a16:colId xmlns:a16="http://schemas.microsoft.com/office/drawing/2014/main" val="532007541"/>
                    </a:ext>
                  </a:extLst>
                </a:gridCol>
              </a:tblGrid>
              <a:tr h="1592035">
                <a:tc>
                  <a:txBody>
                    <a:bodyPr/>
                    <a:lstStyle/>
                    <a:p>
                      <a:pPr algn="ctr">
                        <a:spcAft>
                          <a:spcPts val="600"/>
                        </a:spcAft>
                      </a:pPr>
                      <a:endParaRPr lang="en-SG" sz="2700" b="1" kern="1200">
                        <a:solidFill>
                          <a:schemeClr val="lt1"/>
                        </a:solidFill>
                        <a:latin typeface="Ovo" panose="020B0604020202020204" charset="0"/>
                        <a:ea typeface="+mn-ea"/>
                        <a:cs typeface="+mn-cs"/>
                      </a:endParaRPr>
                    </a:p>
                    <a:p>
                      <a:pPr algn="ctr">
                        <a:spcAft>
                          <a:spcPts val="600"/>
                        </a:spcAft>
                      </a:pPr>
                      <a:r>
                        <a:rPr lang="en-SG" sz="2700" b="1" kern="1200">
                          <a:solidFill>
                            <a:schemeClr val="lt1"/>
                          </a:solidFill>
                          <a:latin typeface="Ovo"/>
                          <a:ea typeface="+mn-ea"/>
                          <a:cs typeface="+mn-cs"/>
                        </a:rPr>
                        <a:t>Job Role</a:t>
                      </a:r>
                    </a:p>
                  </a:txBody>
                  <a:tcPr marL="102870" marR="102870" marT="51435" marB="51435" anchor="ctr"/>
                </a:tc>
                <a:tc>
                  <a:txBody>
                    <a:bodyPr/>
                    <a:lstStyle/>
                    <a:p>
                      <a:pPr marL="0" marR="0" lvl="0" indent="0" algn="ctr" defTabSz="914423" rtl="0" eaLnBrk="1" fontAlgn="auto" latinLnBrk="0" hangingPunct="1">
                        <a:lnSpc>
                          <a:spcPct val="100000"/>
                        </a:lnSpc>
                        <a:spcBef>
                          <a:spcPts val="0"/>
                        </a:spcBef>
                        <a:spcAft>
                          <a:spcPts val="600"/>
                        </a:spcAft>
                        <a:buClrTx/>
                        <a:buSzTx/>
                        <a:buFontTx/>
                        <a:buNone/>
                        <a:tabLst/>
                        <a:defRPr/>
                      </a:pPr>
                      <a:endParaRPr lang="en-SG" sz="2700" b="1" kern="1200">
                        <a:solidFill>
                          <a:schemeClr val="lt1"/>
                        </a:solidFill>
                        <a:latin typeface="Ovo" panose="020B0604020202020204" charset="0"/>
                      </a:endParaRPr>
                    </a:p>
                    <a:p>
                      <a:pPr marL="0" marR="0" lvl="0" indent="0" algn="ctr" defTabSz="914423" rtl="0" eaLnBrk="1" fontAlgn="auto" latinLnBrk="0" hangingPunct="1">
                        <a:lnSpc>
                          <a:spcPct val="100000"/>
                        </a:lnSpc>
                        <a:spcBef>
                          <a:spcPts val="0"/>
                        </a:spcBef>
                        <a:spcAft>
                          <a:spcPts val="600"/>
                        </a:spcAft>
                        <a:buClrTx/>
                        <a:buSzTx/>
                        <a:buFontTx/>
                        <a:buNone/>
                        <a:tabLst/>
                        <a:defRPr/>
                      </a:pPr>
                      <a:endParaRPr lang="en-SG" sz="2700" b="1" kern="1200">
                        <a:solidFill>
                          <a:schemeClr val="lt1"/>
                        </a:solidFill>
                        <a:latin typeface="Ovo" panose="020B0604020202020204" charset="0"/>
                      </a:endParaRPr>
                    </a:p>
                    <a:p>
                      <a:pPr lvl="0" algn="ctr">
                        <a:buNone/>
                      </a:pPr>
                      <a:r>
                        <a:rPr lang="en-SG" sz="2700" b="1" i="0" kern="1200">
                          <a:solidFill>
                            <a:schemeClr val="lt1"/>
                          </a:solidFill>
                          <a:effectLst/>
                          <a:latin typeface="+mn-lt"/>
                          <a:ea typeface="+mn-ea"/>
                          <a:cs typeface="+mn-cs"/>
                        </a:rPr>
                        <a:t>Data Scientist</a:t>
                      </a:r>
                      <a:endParaRPr lang="en-IN" sz="2700">
                        <a:latin typeface="Ovo" panose="020B0604020202020204" charset="0"/>
                      </a:endParaRPr>
                    </a:p>
                  </a:txBody>
                  <a:tcPr marL="102870" marR="102870" marT="51435" marB="51435" anchor="ctr"/>
                </a:tc>
                <a:tc>
                  <a:txBody>
                    <a:bodyPr/>
                    <a:lstStyle/>
                    <a:p>
                      <a:pPr algn="ctr"/>
                      <a:endParaRPr lang="en-IN" sz="2700" b="1" strike="sngStrike" kern="1200">
                        <a:solidFill>
                          <a:schemeClr val="lt1"/>
                        </a:solidFill>
                        <a:latin typeface="Ovo" panose="020B0604020202020204" charset="0"/>
                      </a:endParaRPr>
                    </a:p>
                    <a:p>
                      <a:pPr algn="ctr"/>
                      <a:endParaRPr lang="en-IN" sz="2700" b="1" strike="sngStrike" kern="1200">
                        <a:solidFill>
                          <a:schemeClr val="lt1"/>
                        </a:solidFill>
                        <a:latin typeface="Ovo" panose="020B0604020202020204" charset="0"/>
                      </a:endParaRPr>
                    </a:p>
                    <a:p>
                      <a:pPr algn="ctr" rtl="0" fontAlgn="base"/>
                      <a:r>
                        <a:rPr lang="fr-FR" sz="2700" b="1" i="0" kern="1200">
                          <a:solidFill>
                            <a:schemeClr val="lt1"/>
                          </a:solidFill>
                          <a:effectLst/>
                          <a:latin typeface="+mn-lt"/>
                          <a:ea typeface="+mn-ea"/>
                          <a:cs typeface="+mn-cs"/>
                        </a:rPr>
                        <a:t>DevSecOps Engineer</a:t>
                      </a:r>
                      <a:endParaRPr lang="en-SG" sz="2700" b="1" i="0" kern="1200" err="1">
                        <a:solidFill>
                          <a:schemeClr val="lt1"/>
                        </a:solidFill>
                        <a:effectLst/>
                        <a:latin typeface="+mn-lt"/>
                        <a:ea typeface="+mn-ea"/>
                        <a:cs typeface="+mn-cs"/>
                      </a:endParaRPr>
                    </a:p>
                  </a:txBody>
                  <a:tcPr marL="102870" marR="102870" marT="51435" marB="51435" anchor="ctr"/>
                </a:tc>
                <a:extLst>
                  <a:ext uri="{0D108BD9-81ED-4DB2-BD59-A6C34878D82A}">
                    <a16:rowId xmlns:a16="http://schemas.microsoft.com/office/drawing/2014/main" val="1065721829"/>
                  </a:ext>
                </a:extLst>
              </a:tr>
              <a:tr h="1981312">
                <a:tc>
                  <a:txBody>
                    <a:bodyPr/>
                    <a:lstStyle/>
                    <a:p>
                      <a:pPr algn="ctr">
                        <a:spcAft>
                          <a:spcPts val="0"/>
                        </a:spcAft>
                      </a:pPr>
                      <a:r>
                        <a:rPr lang="en-SG" sz="2400" b="1">
                          <a:solidFill>
                            <a:schemeClr val="accent3">
                              <a:lumMod val="50000"/>
                            </a:schemeClr>
                          </a:solidFill>
                          <a:latin typeface="Ovo"/>
                        </a:rPr>
                        <a:t>Main </a:t>
                      </a:r>
                    </a:p>
                    <a:p>
                      <a:pPr algn="ctr">
                        <a:spcAft>
                          <a:spcPts val="0"/>
                        </a:spcAft>
                      </a:pPr>
                      <a:r>
                        <a:rPr lang="en-SG" sz="2400" b="1">
                          <a:solidFill>
                            <a:schemeClr val="accent3">
                              <a:lumMod val="50000"/>
                            </a:schemeClr>
                          </a:solidFill>
                          <a:latin typeface="Ovo"/>
                        </a:rPr>
                        <a:t>Function</a:t>
                      </a:r>
                    </a:p>
                  </a:txBody>
                  <a:tcPr marL="102870" marR="102870" marT="51435" marB="51435" anchor="ctr"/>
                </a:tc>
                <a:tc>
                  <a:txBody>
                    <a:bodyPr/>
                    <a:lstStyle/>
                    <a:p>
                      <a:pPr algn="l">
                        <a:buFont typeface="Arial" panose="020B0604020202020204" pitchFamily="34" charset="0"/>
                        <a:buChar char="•"/>
                      </a:pPr>
                      <a:r>
                        <a:rPr lang="en-US" sz="1800" kern="1200">
                          <a:solidFill>
                            <a:schemeClr val="tx1"/>
                          </a:solidFill>
                          <a:latin typeface="Ovo"/>
                          <a:ea typeface="+mn-ea"/>
                          <a:cs typeface="+mn-cs"/>
                        </a:rPr>
                        <a:t> Analyzing complex datasets to extract valuable insights.</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 Developing predictive models and algorithms.</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 Collaborating with cross-functional teams to address business challenges</a:t>
                      </a:r>
                    </a:p>
                  </a:txBody>
                  <a:tcPr marL="68580" marR="68580" marT="34290" marB="34290"/>
                </a:tc>
                <a:tc>
                  <a:txBody>
                    <a:bodyPr/>
                    <a:lstStyle/>
                    <a:p>
                      <a:pPr algn="l">
                        <a:buFont typeface="Arial" panose="020B0604020202020204" pitchFamily="34" charset="0"/>
                        <a:buChar char="•"/>
                      </a:pPr>
                      <a:r>
                        <a:rPr lang="en-US" sz="1800" b="0" i="0">
                          <a:solidFill>
                            <a:srgbClr val="0D0D0D"/>
                          </a:solidFill>
                          <a:effectLst/>
                          <a:latin typeface="Söhne"/>
                        </a:rPr>
                        <a:t>  </a:t>
                      </a:r>
                      <a:r>
                        <a:rPr lang="en-US" sz="1800" kern="1200">
                          <a:solidFill>
                            <a:schemeClr val="tx1"/>
                          </a:solidFill>
                          <a:latin typeface="Ovo"/>
                          <a:ea typeface="+mn-ea"/>
                          <a:cs typeface="+mn-cs"/>
                        </a:rPr>
                        <a:t>Integrating security practices into the DevOps pipeline.</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 Automating security processes to enhance efficiency.</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 Collaborating with development and operations teams for secure software delivery.</a:t>
                      </a:r>
                    </a:p>
                  </a:txBody>
                  <a:tcPr marL="68580" marR="68580" marT="34290" marB="34290"/>
                </a:tc>
                <a:extLst>
                  <a:ext uri="{0D108BD9-81ED-4DB2-BD59-A6C34878D82A}">
                    <a16:rowId xmlns:a16="http://schemas.microsoft.com/office/drawing/2014/main" val="3584128455"/>
                  </a:ext>
                </a:extLst>
              </a:tr>
              <a:tr h="2254597">
                <a:tc>
                  <a:txBody>
                    <a:bodyPr/>
                    <a:lstStyle/>
                    <a:p>
                      <a:pPr algn="ctr">
                        <a:spcAft>
                          <a:spcPts val="0"/>
                        </a:spcAft>
                      </a:pPr>
                      <a:r>
                        <a:rPr lang="en-SG" sz="2400" b="1">
                          <a:solidFill>
                            <a:schemeClr val="accent3">
                              <a:lumMod val="50000"/>
                            </a:schemeClr>
                          </a:solidFill>
                          <a:latin typeface="Ovo"/>
                        </a:rPr>
                        <a:t>Job Description</a:t>
                      </a:r>
                    </a:p>
                  </a:txBody>
                  <a:tcPr marL="102870" marR="102870" marT="51435" marB="51435" anchor="ctr"/>
                </a:tc>
                <a:tc>
                  <a:txBody>
                    <a:bodyPr/>
                    <a:lstStyle/>
                    <a:p>
                      <a:pPr algn="l">
                        <a:buFont typeface="Arial" panose="020B0604020202020204" pitchFamily="34" charset="0"/>
                        <a:buChar char="•"/>
                      </a:pPr>
                      <a:r>
                        <a:rPr lang="en-US" sz="1800" kern="1200">
                          <a:solidFill>
                            <a:schemeClr val="tx1"/>
                          </a:solidFill>
                          <a:latin typeface="Ovo"/>
                          <a:ea typeface="+mn-ea"/>
                          <a:cs typeface="+mn-cs"/>
                        </a:rPr>
                        <a:t> Utilize statistical and machine learning techniques for data analysis.</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 Interpret and communicate findings to non-technical stakeholders.</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 Stay updated on industry trends and emerging technologies</a:t>
                      </a:r>
                    </a:p>
                  </a:txBody>
                  <a:tcPr marL="68580" marR="68580" marT="34290" marB="34290"/>
                </a:tc>
                <a:tc>
                  <a:txBody>
                    <a:bodyPr/>
                    <a:lstStyle/>
                    <a:p>
                      <a:pPr algn="l">
                        <a:buFont typeface="Arial" panose="020B0604020202020204" pitchFamily="34" charset="0"/>
                        <a:buChar char="•"/>
                      </a:pPr>
                      <a:r>
                        <a:rPr lang="en-US" sz="1800" kern="1200">
                          <a:solidFill>
                            <a:schemeClr val="tx1"/>
                          </a:solidFill>
                          <a:latin typeface="Ovo"/>
                          <a:ea typeface="+mn-ea"/>
                          <a:cs typeface="+mn-cs"/>
                        </a:rPr>
                        <a:t> Implement security measures in software development and deployment.</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 Conduct security assessments and vulnerability testing.</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 Collaborate on creating secure CI/CD pipelines</a:t>
                      </a:r>
                    </a:p>
                    <a:p>
                      <a:pPr marL="0" indent="0">
                        <a:spcAft>
                          <a:spcPts val="600"/>
                        </a:spcAft>
                        <a:buFont typeface="Arial" panose="020B0604020202020204" pitchFamily="34" charset="0"/>
                        <a:buNone/>
                      </a:pPr>
                      <a:endParaRPr lang="en-SG" sz="1800">
                        <a:solidFill>
                          <a:schemeClr val="tx1"/>
                        </a:solidFill>
                        <a:latin typeface="Ovo" panose="020B0604020202020204" charset="0"/>
                      </a:endParaRPr>
                    </a:p>
                  </a:txBody>
                  <a:tcPr marL="68580" marR="68580" marT="34290" marB="34290"/>
                </a:tc>
                <a:extLst>
                  <a:ext uri="{0D108BD9-81ED-4DB2-BD59-A6C34878D82A}">
                    <a16:rowId xmlns:a16="http://schemas.microsoft.com/office/drawing/2014/main" val="1624248325"/>
                  </a:ext>
                </a:extLst>
              </a:tr>
              <a:tr h="1981312">
                <a:tc>
                  <a:txBody>
                    <a:bodyPr/>
                    <a:lstStyle/>
                    <a:p>
                      <a:pPr algn="ctr">
                        <a:spcAft>
                          <a:spcPts val="0"/>
                        </a:spcAft>
                      </a:pPr>
                      <a:r>
                        <a:rPr lang="en-SG" sz="2400" b="1">
                          <a:solidFill>
                            <a:schemeClr val="accent3">
                              <a:lumMod val="50000"/>
                            </a:schemeClr>
                          </a:solidFill>
                          <a:latin typeface="Ovo"/>
                        </a:rPr>
                        <a:t>Competencies Required</a:t>
                      </a:r>
                    </a:p>
                  </a:txBody>
                  <a:tcPr marL="102870" marR="102870" marT="51435" marB="51435" anchor="ctr"/>
                </a:tc>
                <a:tc>
                  <a:txBody>
                    <a:bodyPr/>
                    <a:lstStyle/>
                    <a:p>
                      <a:pPr algn="l">
                        <a:buFont typeface="Arial" panose="020B0604020202020204" pitchFamily="34" charset="0"/>
                        <a:buChar char="•"/>
                      </a:pPr>
                      <a:r>
                        <a:rPr lang="en-US" sz="1800" b="0" i="0">
                          <a:solidFill>
                            <a:srgbClr val="0D0D0D"/>
                          </a:solidFill>
                          <a:effectLst/>
                          <a:latin typeface="Söhne"/>
                        </a:rPr>
                        <a:t>  </a:t>
                      </a:r>
                      <a:r>
                        <a:rPr lang="en-US" sz="1800" kern="1200">
                          <a:solidFill>
                            <a:schemeClr val="tx1"/>
                          </a:solidFill>
                          <a:latin typeface="Ovo"/>
                          <a:ea typeface="+mn-ea"/>
                          <a:cs typeface="+mn-cs"/>
                        </a:rPr>
                        <a:t>Proficiency in programming languages (Python, R).</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 Strong statistical and analytical skills.</a:t>
                      </a:r>
                    </a:p>
                    <a:p>
                      <a:pPr algn="l">
                        <a:buFont typeface="Arial" panose="020B0604020202020204" pitchFamily="34" charset="0"/>
                        <a:buNone/>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 Effective communication and collaboration abilities</a:t>
                      </a:r>
                    </a:p>
                  </a:txBody>
                  <a:tcPr marL="68580" marR="68580" marT="34290" marB="34290"/>
                </a:tc>
                <a:tc>
                  <a:txBody>
                    <a:bodyPr/>
                    <a:lstStyle/>
                    <a:p>
                      <a:pPr algn="l">
                        <a:buFont typeface="Arial" panose="020B0604020202020204" pitchFamily="34" charset="0"/>
                        <a:buChar char="•"/>
                      </a:pPr>
                      <a:r>
                        <a:rPr lang="en-US" sz="1800" kern="1200">
                          <a:solidFill>
                            <a:schemeClr val="tx1"/>
                          </a:solidFill>
                          <a:latin typeface="Ovo"/>
                          <a:ea typeface="+mn-ea"/>
                          <a:cs typeface="+mn-cs"/>
                        </a:rPr>
                        <a:t>Knowledge of DevOps practices.</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Familiarity with security frameworks and protocols.</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a:ea typeface="+mn-ea"/>
                          <a:cs typeface="+mn-cs"/>
                        </a:rPr>
                        <a:t>Automation and scripting skills</a:t>
                      </a:r>
                    </a:p>
                  </a:txBody>
                  <a:tcPr marL="68580" marR="68580" marT="34290" marB="34290"/>
                </a:tc>
                <a:extLst>
                  <a:ext uri="{0D108BD9-81ED-4DB2-BD59-A6C34878D82A}">
                    <a16:rowId xmlns:a16="http://schemas.microsoft.com/office/drawing/2014/main" val="2654254196"/>
                  </a:ext>
                </a:extLst>
              </a:tr>
            </a:tbl>
          </a:graphicData>
        </a:graphic>
      </p:graphicFrame>
      <p:sp>
        <p:nvSpPr>
          <p:cNvPr id="5" name="Freeform 2">
            <a:extLst>
              <a:ext uri="{FF2B5EF4-FFF2-40B4-BE49-F238E27FC236}">
                <a16:creationId xmlns:a16="http://schemas.microsoft.com/office/drawing/2014/main" id="{1C87A033-2118-95EC-9A60-ADA7171CC75E}"/>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6" name="TextBox 5">
            <a:extLst>
              <a:ext uri="{FF2B5EF4-FFF2-40B4-BE49-F238E27FC236}">
                <a16:creationId xmlns:a16="http://schemas.microsoft.com/office/drawing/2014/main" id="{A955E105-5D80-B50D-AA19-C12A51414791}"/>
              </a:ext>
            </a:extLst>
          </p:cNvPr>
          <p:cNvSpPr txBox="1"/>
          <p:nvPr/>
        </p:nvSpPr>
        <p:spPr>
          <a:xfrm>
            <a:off x="501142" y="527977"/>
            <a:ext cx="17253457" cy="1158715"/>
          </a:xfrm>
          <a:prstGeom prst="rect">
            <a:avLst/>
          </a:prstGeom>
        </p:spPr>
        <p:txBody>
          <a:bodyPr wrap="square" lIns="0" tIns="0" rIns="0" bIns="0" rtlCol="0" anchor="t">
            <a:spAutoFit/>
          </a:bodyPr>
          <a:lstStyle/>
          <a:p>
            <a:pPr marL="0" lvl="0" indent="0">
              <a:lnSpc>
                <a:spcPts val="9600"/>
              </a:lnSpc>
            </a:pPr>
            <a:r>
              <a:rPr lang="en-US" sz="6600" spc="-200">
                <a:solidFill>
                  <a:srgbClr val="4C7031"/>
                </a:solidFill>
                <a:latin typeface="Ovo"/>
              </a:rPr>
              <a:t>Sustaining Change : Recruitment </a:t>
            </a:r>
          </a:p>
        </p:txBody>
      </p:sp>
      <p:pic>
        <p:nvPicPr>
          <p:cNvPr id="8" name="Graphic 7" descr="Business Growth outline">
            <a:extLst>
              <a:ext uri="{FF2B5EF4-FFF2-40B4-BE49-F238E27FC236}">
                <a16:creationId xmlns:a16="http://schemas.microsoft.com/office/drawing/2014/main" id="{E1125CDA-E4A0-5A9B-FB91-9EC5243C89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46579" y="2025070"/>
            <a:ext cx="914400" cy="914400"/>
          </a:xfrm>
          <a:prstGeom prst="rect">
            <a:avLst/>
          </a:prstGeom>
        </p:spPr>
      </p:pic>
      <p:pic>
        <p:nvPicPr>
          <p:cNvPr id="13" name="Graphic 12" descr="Statistics outline">
            <a:extLst>
              <a:ext uri="{FF2B5EF4-FFF2-40B4-BE49-F238E27FC236}">
                <a16:creationId xmlns:a16="http://schemas.microsoft.com/office/drawing/2014/main" id="{CF44CB90-E30E-944A-8EDC-CEF2C790C4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60040" y="2026257"/>
            <a:ext cx="914400" cy="914400"/>
          </a:xfrm>
          <a:prstGeom prst="rect">
            <a:avLst/>
          </a:prstGeom>
        </p:spPr>
      </p:pic>
    </p:spTree>
    <p:extLst>
      <p:ext uri="{BB962C8B-B14F-4D97-AF65-F5344CB8AC3E}">
        <p14:creationId xmlns:p14="http://schemas.microsoft.com/office/powerpoint/2010/main" val="2670666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3769357" y="5643998"/>
            <a:ext cx="8442351" cy="45719"/>
          </a:xfrm>
          <a:prstGeom prst="rect">
            <a:avLst/>
          </a:prstGeom>
          <a:solidFill>
            <a:srgbClr val="4C7031">
              <a:alpha val="16863"/>
            </a:srgbClr>
          </a:solidFill>
        </p:spPr>
        <p:txBody>
          <a:bodyPr/>
          <a:lstStyle/>
          <a:p>
            <a:endParaRPr lang="en-SG"/>
          </a:p>
        </p:txBody>
      </p:sp>
      <p:grpSp>
        <p:nvGrpSpPr>
          <p:cNvPr id="3" name="Group 3"/>
          <p:cNvGrpSpPr/>
          <p:nvPr/>
        </p:nvGrpSpPr>
        <p:grpSpPr>
          <a:xfrm>
            <a:off x="3497048" y="1445681"/>
            <a:ext cx="8820771" cy="8442352"/>
            <a:chOff x="1030370" y="0"/>
            <a:chExt cx="23501903" cy="26611470"/>
          </a:xfrm>
        </p:grpSpPr>
        <p:sp>
          <p:nvSpPr>
            <p:cNvPr id="4" name="Freeform 4"/>
            <p:cNvSpPr/>
            <p:nvPr/>
          </p:nvSpPr>
          <p:spPr>
            <a:xfrm>
              <a:off x="1030370" y="0"/>
              <a:ext cx="23501903" cy="26611470"/>
            </a:xfrm>
            <a:custGeom>
              <a:avLst/>
              <a:gdLst/>
              <a:ahLst/>
              <a:cxnLst/>
              <a:rect l="l" t="t" r="r" b="b"/>
              <a:pathLst>
                <a:path w="26236833" h="26611470">
                  <a:moveTo>
                    <a:pt x="0" y="0"/>
                  </a:moveTo>
                  <a:lnTo>
                    <a:pt x="0" y="26611470"/>
                  </a:lnTo>
                  <a:lnTo>
                    <a:pt x="26236833" y="26611470"/>
                  </a:lnTo>
                  <a:lnTo>
                    <a:pt x="26236833" y="0"/>
                  </a:lnTo>
                  <a:lnTo>
                    <a:pt x="0" y="0"/>
                  </a:lnTo>
                  <a:close/>
                  <a:moveTo>
                    <a:pt x="26175872" y="26550510"/>
                  </a:moveTo>
                  <a:lnTo>
                    <a:pt x="59690" y="26550510"/>
                  </a:lnTo>
                  <a:lnTo>
                    <a:pt x="59690" y="59690"/>
                  </a:lnTo>
                  <a:lnTo>
                    <a:pt x="26175872" y="59690"/>
                  </a:lnTo>
                  <a:lnTo>
                    <a:pt x="26175872" y="26550510"/>
                  </a:lnTo>
                  <a:close/>
                </a:path>
              </a:pathLst>
            </a:custGeom>
            <a:solidFill>
              <a:srgbClr val="4C7031">
                <a:alpha val="14902"/>
              </a:srgbClr>
            </a:solidFill>
          </p:spPr>
          <p:txBody>
            <a:bodyPr/>
            <a:lstStyle/>
            <a:p>
              <a:endParaRPr lang="en-SG"/>
            </a:p>
          </p:txBody>
        </p:sp>
      </p:grpSp>
      <p:sp>
        <p:nvSpPr>
          <p:cNvPr id="5" name="AutoShape 5"/>
          <p:cNvSpPr/>
          <p:nvPr/>
        </p:nvSpPr>
        <p:spPr>
          <a:xfrm flipV="1">
            <a:off x="3497048" y="5312421"/>
            <a:ext cx="8820771" cy="45719"/>
          </a:xfrm>
          <a:prstGeom prst="rect">
            <a:avLst/>
          </a:prstGeom>
          <a:solidFill>
            <a:srgbClr val="4C7031">
              <a:alpha val="16863"/>
            </a:srgbClr>
          </a:solidFill>
        </p:spPr>
        <p:txBody>
          <a:bodyPr/>
          <a:lstStyle/>
          <a:p>
            <a:endParaRPr lang="en-SG"/>
          </a:p>
        </p:txBody>
      </p:sp>
      <p:sp>
        <p:nvSpPr>
          <p:cNvPr id="6" name="AutoShape 6"/>
          <p:cNvSpPr/>
          <p:nvPr/>
        </p:nvSpPr>
        <p:spPr>
          <a:xfrm>
            <a:off x="6747826" y="4717672"/>
            <a:ext cx="2403738" cy="640469"/>
          </a:xfrm>
          <a:prstGeom prst="rect">
            <a:avLst/>
          </a:prstGeom>
          <a:solidFill>
            <a:srgbClr val="CD6301"/>
          </a:solidFill>
        </p:spPr>
        <p:txBody>
          <a:bodyPr/>
          <a:lstStyle/>
          <a:p>
            <a:endParaRPr lang="en-SG"/>
          </a:p>
        </p:txBody>
      </p:sp>
      <p:sp>
        <p:nvSpPr>
          <p:cNvPr id="7" name="TextBox 7"/>
          <p:cNvSpPr txBox="1"/>
          <p:nvPr/>
        </p:nvSpPr>
        <p:spPr>
          <a:xfrm>
            <a:off x="6705452" y="4795754"/>
            <a:ext cx="2488486" cy="455295"/>
          </a:xfrm>
          <a:prstGeom prst="rect">
            <a:avLst/>
          </a:prstGeom>
        </p:spPr>
        <p:txBody>
          <a:bodyPr lIns="0" tIns="0" rIns="0" bIns="0" rtlCol="0" anchor="t">
            <a:spAutoFit/>
          </a:bodyPr>
          <a:lstStyle/>
          <a:p>
            <a:pPr marL="0" lvl="0" indent="0" algn="ctr">
              <a:lnSpc>
                <a:spcPts val="3780"/>
              </a:lnSpc>
              <a:spcBef>
                <a:spcPct val="0"/>
              </a:spcBef>
            </a:pPr>
            <a:r>
              <a:rPr lang="en-US" sz="2700" spc="-67">
                <a:solidFill>
                  <a:srgbClr val="8CCDB0"/>
                </a:solidFill>
                <a:latin typeface="Ovo"/>
              </a:rPr>
              <a:t>CURRENT</a:t>
            </a:r>
          </a:p>
        </p:txBody>
      </p:sp>
      <p:grpSp>
        <p:nvGrpSpPr>
          <p:cNvPr id="8" name="Group 8"/>
          <p:cNvGrpSpPr/>
          <p:nvPr/>
        </p:nvGrpSpPr>
        <p:grpSpPr>
          <a:xfrm>
            <a:off x="3522041" y="1674652"/>
            <a:ext cx="4633257" cy="3229822"/>
            <a:chOff x="0" y="-38100"/>
            <a:chExt cx="6177677" cy="4456877"/>
          </a:xfrm>
        </p:grpSpPr>
        <p:sp>
          <p:nvSpPr>
            <p:cNvPr id="9" name="TextBox 9"/>
            <p:cNvSpPr txBox="1"/>
            <p:nvPr/>
          </p:nvSpPr>
          <p:spPr>
            <a:xfrm>
              <a:off x="0" y="-38100"/>
              <a:ext cx="6177677" cy="515587"/>
            </a:xfrm>
            <a:prstGeom prst="rect">
              <a:avLst/>
            </a:prstGeom>
          </p:spPr>
          <p:txBody>
            <a:bodyPr lIns="0" tIns="0" rIns="0" bIns="0" rtlCol="0" anchor="t">
              <a:spAutoFit/>
            </a:bodyPr>
            <a:lstStyle/>
            <a:p>
              <a:pPr>
                <a:lnSpc>
                  <a:spcPts val="3359"/>
                </a:lnSpc>
              </a:pPr>
              <a:r>
                <a:rPr lang="en-US" sz="2400" spc="48">
                  <a:solidFill>
                    <a:srgbClr val="4C7031"/>
                  </a:solidFill>
                  <a:latin typeface="Now Medium"/>
                </a:rPr>
                <a:t>Problems</a:t>
              </a:r>
            </a:p>
          </p:txBody>
        </p:sp>
        <p:sp>
          <p:nvSpPr>
            <p:cNvPr id="10" name="TextBox 10"/>
            <p:cNvSpPr txBox="1"/>
            <p:nvPr/>
          </p:nvSpPr>
          <p:spPr>
            <a:xfrm>
              <a:off x="0" y="719468"/>
              <a:ext cx="6177677" cy="3699309"/>
            </a:xfrm>
            <a:prstGeom prst="rect">
              <a:avLst/>
            </a:prstGeom>
          </p:spPr>
          <p:txBody>
            <a:bodyPr lIns="0" tIns="0" rIns="0" bIns="0" rtlCol="0" anchor="t">
              <a:spAutoFit/>
            </a:bodyPr>
            <a:lstStyle/>
            <a:p>
              <a:pPr marL="367031" lvl="1" indent="-183515">
                <a:lnSpc>
                  <a:spcPts val="2839"/>
                </a:lnSpc>
                <a:buFont typeface="Arial"/>
                <a:buChar char="•"/>
              </a:pPr>
              <a:r>
                <a:rPr lang="en-US" sz="1700" spc="34">
                  <a:solidFill>
                    <a:srgbClr val="4C7031"/>
                  </a:solidFill>
                  <a:latin typeface="Now"/>
                </a:rPr>
                <a:t>Cultural Gap challenges and the failure to focus on innovation.</a:t>
              </a:r>
            </a:p>
            <a:p>
              <a:pPr marL="367031" lvl="1" indent="-183515">
                <a:lnSpc>
                  <a:spcPts val="2839"/>
                </a:lnSpc>
                <a:buFont typeface="Arial"/>
                <a:buChar char="•"/>
              </a:pPr>
              <a:r>
                <a:rPr lang="en-US" sz="1700" spc="34">
                  <a:solidFill>
                    <a:srgbClr val="4C7031"/>
                  </a:solidFill>
                  <a:latin typeface="Now"/>
                </a:rPr>
                <a:t>Prioritizing short-term goals and investor pressures.</a:t>
              </a:r>
            </a:p>
            <a:p>
              <a:pPr marL="367031" lvl="1" indent="-183515">
                <a:lnSpc>
                  <a:spcPts val="2839"/>
                </a:lnSpc>
                <a:buFont typeface="Arial"/>
                <a:buChar char="•"/>
              </a:pPr>
              <a:r>
                <a:rPr lang="en-US" sz="1700" spc="34">
                  <a:solidFill>
                    <a:srgbClr val="4C7031"/>
                  </a:solidFill>
                  <a:latin typeface="Now"/>
                </a:rPr>
                <a:t>Challenges in integrating digital solutions and a connected ecosystem through HCE to deliver software solutions. </a:t>
              </a:r>
            </a:p>
          </p:txBody>
        </p:sp>
      </p:grpSp>
      <p:grpSp>
        <p:nvGrpSpPr>
          <p:cNvPr id="11" name="Group 11"/>
          <p:cNvGrpSpPr/>
          <p:nvPr/>
        </p:nvGrpSpPr>
        <p:grpSpPr>
          <a:xfrm>
            <a:off x="8471993" y="1609941"/>
            <a:ext cx="3709979" cy="2990305"/>
            <a:chOff x="-1686022" y="26068"/>
            <a:chExt cx="4946638" cy="3987076"/>
          </a:xfrm>
        </p:grpSpPr>
        <p:sp>
          <p:nvSpPr>
            <p:cNvPr id="12" name="TextBox 12"/>
            <p:cNvSpPr txBox="1"/>
            <p:nvPr/>
          </p:nvSpPr>
          <p:spPr>
            <a:xfrm>
              <a:off x="-1653938" y="26068"/>
              <a:ext cx="4914554" cy="515587"/>
            </a:xfrm>
            <a:prstGeom prst="rect">
              <a:avLst/>
            </a:prstGeom>
          </p:spPr>
          <p:txBody>
            <a:bodyPr lIns="0" tIns="0" rIns="0" bIns="0" rtlCol="0" anchor="t">
              <a:spAutoFit/>
            </a:bodyPr>
            <a:lstStyle/>
            <a:p>
              <a:pPr algn="r">
                <a:lnSpc>
                  <a:spcPts val="3359"/>
                </a:lnSpc>
              </a:pPr>
              <a:r>
                <a:rPr lang="en-US" sz="2400" spc="48">
                  <a:solidFill>
                    <a:srgbClr val="4C7031"/>
                  </a:solidFill>
                  <a:latin typeface="Now Medium"/>
                </a:rPr>
                <a:t>Opportunities</a:t>
              </a:r>
            </a:p>
          </p:txBody>
        </p:sp>
        <p:sp>
          <p:nvSpPr>
            <p:cNvPr id="13" name="TextBox 13"/>
            <p:cNvSpPr txBox="1"/>
            <p:nvPr/>
          </p:nvSpPr>
          <p:spPr>
            <a:xfrm>
              <a:off x="-1686022" y="783637"/>
              <a:ext cx="4914554" cy="3229507"/>
            </a:xfrm>
            <a:prstGeom prst="rect">
              <a:avLst/>
            </a:prstGeom>
          </p:spPr>
          <p:txBody>
            <a:bodyPr lIns="0" tIns="0" rIns="0" bIns="0" rtlCol="0" anchor="t">
              <a:spAutoFit/>
            </a:bodyPr>
            <a:lstStyle/>
            <a:p>
              <a:pPr algn="r">
                <a:lnSpc>
                  <a:spcPts val="2839"/>
                </a:lnSpc>
              </a:pPr>
              <a:r>
                <a:rPr lang="en-US" sz="1700" spc="34">
                  <a:solidFill>
                    <a:srgbClr val="4C7031"/>
                  </a:solidFill>
                  <a:latin typeface="Now"/>
                </a:rPr>
                <a:t>Missed opportunities for revenue growth, operational efficiency, innovation, and competitive advantage, ultimately impacting Honeywell's long-term success and sustainability.</a:t>
              </a:r>
            </a:p>
            <a:p>
              <a:pPr algn="r">
                <a:lnSpc>
                  <a:spcPts val="2839"/>
                </a:lnSpc>
              </a:pPr>
              <a:endParaRPr lang="en-US" sz="1700" spc="34">
                <a:solidFill>
                  <a:srgbClr val="4C7031"/>
                </a:solidFill>
                <a:latin typeface="Now"/>
              </a:endParaRPr>
            </a:p>
          </p:txBody>
        </p:sp>
      </p:grpSp>
      <p:grpSp>
        <p:nvGrpSpPr>
          <p:cNvPr id="14" name="Group 14"/>
          <p:cNvGrpSpPr/>
          <p:nvPr/>
        </p:nvGrpSpPr>
        <p:grpSpPr>
          <a:xfrm>
            <a:off x="3521180" y="5957051"/>
            <a:ext cx="4935901" cy="3774375"/>
            <a:chOff x="-224588" y="-1353549"/>
            <a:chExt cx="6581201" cy="5032503"/>
          </a:xfrm>
        </p:grpSpPr>
        <p:sp>
          <p:nvSpPr>
            <p:cNvPr id="15" name="TextBox 15"/>
            <p:cNvSpPr txBox="1"/>
            <p:nvPr/>
          </p:nvSpPr>
          <p:spPr>
            <a:xfrm>
              <a:off x="-224588" y="-1353549"/>
              <a:ext cx="6581201" cy="515587"/>
            </a:xfrm>
            <a:prstGeom prst="rect">
              <a:avLst/>
            </a:prstGeom>
          </p:spPr>
          <p:txBody>
            <a:bodyPr lIns="0" tIns="0" rIns="0" bIns="0" rtlCol="0" anchor="t">
              <a:spAutoFit/>
            </a:bodyPr>
            <a:lstStyle/>
            <a:p>
              <a:pPr>
                <a:lnSpc>
                  <a:spcPts val="3359"/>
                </a:lnSpc>
              </a:pPr>
              <a:r>
                <a:rPr lang="en-US" sz="2400" spc="48">
                  <a:solidFill>
                    <a:srgbClr val="4C7031"/>
                  </a:solidFill>
                  <a:latin typeface="Now Medium"/>
                </a:rPr>
                <a:t>Challenges</a:t>
              </a:r>
            </a:p>
          </p:txBody>
        </p:sp>
        <p:sp>
          <p:nvSpPr>
            <p:cNvPr id="16" name="TextBox 16"/>
            <p:cNvSpPr txBox="1"/>
            <p:nvPr/>
          </p:nvSpPr>
          <p:spPr>
            <a:xfrm>
              <a:off x="-224588" y="-595981"/>
              <a:ext cx="5586585" cy="4274935"/>
            </a:xfrm>
            <a:prstGeom prst="rect">
              <a:avLst/>
            </a:prstGeom>
          </p:spPr>
          <p:txBody>
            <a:bodyPr wrap="square" lIns="0" tIns="0" rIns="0" bIns="0" rtlCol="0" anchor="t">
              <a:spAutoFit/>
            </a:bodyPr>
            <a:lstStyle/>
            <a:p>
              <a:pPr marL="367031" lvl="1" indent="-183515">
                <a:lnSpc>
                  <a:spcPts val="2839"/>
                </a:lnSpc>
                <a:buFont typeface="Arial"/>
                <a:buChar char="•"/>
              </a:pPr>
              <a:r>
                <a:rPr lang="en-US" sz="1700" spc="34">
                  <a:solidFill>
                    <a:srgbClr val="4C7031"/>
                  </a:solidFill>
                  <a:latin typeface="Now"/>
                </a:rPr>
                <a:t>Technological Adaptation: Continuous updates are needed despite successful digital integration through HCE for sustained competitiveness.</a:t>
              </a:r>
            </a:p>
            <a:p>
              <a:pPr marL="367031" lvl="1" indent="-183515">
                <a:lnSpc>
                  <a:spcPts val="2839"/>
                </a:lnSpc>
                <a:buFont typeface="Arial"/>
                <a:buChar char="•"/>
              </a:pPr>
              <a:r>
                <a:rPr lang="en-US" sz="1700" spc="34">
                  <a:solidFill>
                    <a:srgbClr val="4C7031"/>
                  </a:solidFill>
                  <a:latin typeface="Now"/>
                </a:rPr>
                <a:t>Market Dynamics: Evolving preferences demand continuous strategy adjustments for sustained competitiveness.</a:t>
              </a:r>
            </a:p>
          </p:txBody>
        </p:sp>
      </p:grpSp>
      <p:grpSp>
        <p:nvGrpSpPr>
          <p:cNvPr id="17" name="Group 17"/>
          <p:cNvGrpSpPr/>
          <p:nvPr/>
        </p:nvGrpSpPr>
        <p:grpSpPr>
          <a:xfrm>
            <a:off x="8421068" y="6077366"/>
            <a:ext cx="3685916" cy="2285604"/>
            <a:chOff x="-1615694" y="-1193128"/>
            <a:chExt cx="5406010" cy="3047474"/>
          </a:xfrm>
        </p:grpSpPr>
        <p:sp>
          <p:nvSpPr>
            <p:cNvPr id="18" name="TextBox 18"/>
            <p:cNvSpPr txBox="1"/>
            <p:nvPr/>
          </p:nvSpPr>
          <p:spPr>
            <a:xfrm>
              <a:off x="-1615694" y="-1193128"/>
              <a:ext cx="5406010" cy="515587"/>
            </a:xfrm>
            <a:prstGeom prst="rect">
              <a:avLst/>
            </a:prstGeom>
          </p:spPr>
          <p:txBody>
            <a:bodyPr lIns="0" tIns="0" rIns="0" bIns="0" rtlCol="0" anchor="t">
              <a:spAutoFit/>
            </a:bodyPr>
            <a:lstStyle/>
            <a:p>
              <a:pPr algn="r">
                <a:lnSpc>
                  <a:spcPts val="3359"/>
                </a:lnSpc>
              </a:pPr>
              <a:r>
                <a:rPr lang="en-US" sz="2400" spc="48">
                  <a:solidFill>
                    <a:srgbClr val="4C7031"/>
                  </a:solidFill>
                  <a:latin typeface="Now Medium"/>
                </a:rPr>
                <a:t>Outcome</a:t>
              </a:r>
            </a:p>
          </p:txBody>
        </p:sp>
        <p:sp>
          <p:nvSpPr>
            <p:cNvPr id="19" name="TextBox 19"/>
            <p:cNvSpPr txBox="1"/>
            <p:nvPr/>
          </p:nvSpPr>
          <p:spPr>
            <a:xfrm>
              <a:off x="-1615694" y="-435560"/>
              <a:ext cx="5406010" cy="2289906"/>
            </a:xfrm>
            <a:prstGeom prst="rect">
              <a:avLst/>
            </a:prstGeom>
          </p:spPr>
          <p:txBody>
            <a:bodyPr lIns="0" tIns="0" rIns="0" bIns="0" rtlCol="0" anchor="t">
              <a:spAutoFit/>
            </a:bodyPr>
            <a:lstStyle/>
            <a:p>
              <a:pPr algn="r">
                <a:lnSpc>
                  <a:spcPts val="2839"/>
                </a:lnSpc>
              </a:pPr>
              <a:r>
                <a:rPr lang="en-US" sz="1700" spc="34">
                  <a:solidFill>
                    <a:srgbClr val="4C7031"/>
                  </a:solidFill>
                  <a:latin typeface="Now"/>
                </a:rPr>
                <a:t>Improved competitiveness, market relevance, operational efficiency, and sustainable growth for Honeywell</a:t>
              </a:r>
            </a:p>
            <a:p>
              <a:pPr algn="r">
                <a:lnSpc>
                  <a:spcPts val="2839"/>
                </a:lnSpc>
              </a:pPr>
              <a:endParaRPr lang="en-US" sz="1700" spc="34">
                <a:solidFill>
                  <a:srgbClr val="4C7031"/>
                </a:solidFill>
                <a:latin typeface="Now"/>
              </a:endParaRPr>
            </a:p>
          </p:txBody>
        </p:sp>
      </p:grpSp>
      <p:sp>
        <p:nvSpPr>
          <p:cNvPr id="20" name="TextBox 20"/>
          <p:cNvSpPr txBox="1"/>
          <p:nvPr/>
        </p:nvSpPr>
        <p:spPr>
          <a:xfrm>
            <a:off x="-81445" y="6865811"/>
            <a:ext cx="3596189" cy="563616"/>
          </a:xfrm>
          <a:prstGeom prst="rect">
            <a:avLst/>
          </a:prstGeom>
        </p:spPr>
        <p:txBody>
          <a:bodyPr wrap="square" lIns="0" tIns="0" rIns="0" bIns="0" rtlCol="0" anchor="t">
            <a:spAutoFit/>
          </a:bodyPr>
          <a:lstStyle/>
          <a:p>
            <a:pPr algn="r">
              <a:lnSpc>
                <a:spcPts val="4900"/>
              </a:lnSpc>
            </a:pPr>
            <a:r>
              <a:rPr lang="en-US" sz="2400" spc="70">
                <a:solidFill>
                  <a:srgbClr val="4C7031"/>
                </a:solidFill>
                <a:latin typeface="Now Medium"/>
              </a:rPr>
              <a:t>If we do something...</a:t>
            </a:r>
          </a:p>
        </p:txBody>
      </p:sp>
      <p:sp>
        <p:nvSpPr>
          <p:cNvPr id="21" name="TextBox 21"/>
          <p:cNvSpPr txBox="1"/>
          <p:nvPr/>
        </p:nvSpPr>
        <p:spPr>
          <a:xfrm>
            <a:off x="212651" y="2757623"/>
            <a:ext cx="2961406" cy="563616"/>
          </a:xfrm>
          <a:prstGeom prst="rect">
            <a:avLst/>
          </a:prstGeom>
        </p:spPr>
        <p:txBody>
          <a:bodyPr wrap="square" lIns="0" tIns="0" rIns="0" bIns="0" rtlCol="0" anchor="t">
            <a:spAutoFit/>
          </a:bodyPr>
          <a:lstStyle/>
          <a:p>
            <a:pPr algn="r">
              <a:lnSpc>
                <a:spcPts val="4900"/>
              </a:lnSpc>
            </a:pPr>
            <a:r>
              <a:rPr lang="en-US" sz="2400" spc="70">
                <a:solidFill>
                  <a:srgbClr val="4C7031"/>
                </a:solidFill>
                <a:latin typeface="Now Medium"/>
              </a:rPr>
              <a:t>If we do nothing...</a:t>
            </a:r>
          </a:p>
        </p:txBody>
      </p:sp>
      <p:sp>
        <p:nvSpPr>
          <p:cNvPr id="22" name="AutoShape 22"/>
          <p:cNvSpPr/>
          <p:nvPr/>
        </p:nvSpPr>
        <p:spPr>
          <a:xfrm>
            <a:off x="6747826" y="5371364"/>
            <a:ext cx="2403738" cy="648349"/>
          </a:xfrm>
          <a:prstGeom prst="rect">
            <a:avLst/>
          </a:prstGeom>
          <a:solidFill>
            <a:srgbClr val="F2AE1C"/>
          </a:solidFill>
        </p:spPr>
        <p:txBody>
          <a:bodyPr/>
          <a:lstStyle/>
          <a:p>
            <a:endParaRPr lang="en-SG"/>
          </a:p>
        </p:txBody>
      </p:sp>
      <p:sp>
        <p:nvSpPr>
          <p:cNvPr id="23" name="TextBox 23"/>
          <p:cNvSpPr txBox="1"/>
          <p:nvPr/>
        </p:nvSpPr>
        <p:spPr>
          <a:xfrm>
            <a:off x="6718307" y="5443595"/>
            <a:ext cx="2488486" cy="441225"/>
          </a:xfrm>
          <a:prstGeom prst="rect">
            <a:avLst/>
          </a:prstGeom>
        </p:spPr>
        <p:txBody>
          <a:bodyPr lIns="0" tIns="0" rIns="0" bIns="0" rtlCol="0" anchor="t">
            <a:spAutoFit/>
          </a:bodyPr>
          <a:lstStyle/>
          <a:p>
            <a:pPr marL="0" lvl="0" indent="0" algn="ctr">
              <a:lnSpc>
                <a:spcPts val="3500"/>
              </a:lnSpc>
              <a:spcBef>
                <a:spcPct val="0"/>
              </a:spcBef>
            </a:pPr>
            <a:r>
              <a:rPr lang="en-US" sz="2500" spc="-62">
                <a:solidFill>
                  <a:srgbClr val="4C7031"/>
                </a:solidFill>
                <a:latin typeface="Ovo"/>
              </a:rPr>
              <a:t>ANTICIPATED</a:t>
            </a:r>
          </a:p>
        </p:txBody>
      </p:sp>
      <p:sp>
        <p:nvSpPr>
          <p:cNvPr id="24" name="Freeform 24"/>
          <p:cNvSpPr/>
          <p:nvPr/>
        </p:nvSpPr>
        <p:spPr>
          <a:xfrm>
            <a:off x="13424256" y="-16660"/>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25" name="TextBox 20">
            <a:extLst>
              <a:ext uri="{FF2B5EF4-FFF2-40B4-BE49-F238E27FC236}">
                <a16:creationId xmlns:a16="http://schemas.microsoft.com/office/drawing/2014/main" id="{3765DA41-8F6B-0C1B-CB89-E3846722C1F1}"/>
              </a:ext>
            </a:extLst>
          </p:cNvPr>
          <p:cNvSpPr txBox="1"/>
          <p:nvPr/>
        </p:nvSpPr>
        <p:spPr>
          <a:xfrm>
            <a:off x="766890" y="92610"/>
            <a:ext cx="8604462" cy="1149097"/>
          </a:xfrm>
          <a:prstGeom prst="rect">
            <a:avLst/>
          </a:prstGeom>
        </p:spPr>
        <p:txBody>
          <a:bodyPr wrap="square" lIns="0" tIns="0" rIns="0" bIns="0" rtlCol="0" anchor="t">
            <a:spAutoFit/>
          </a:bodyPr>
          <a:lstStyle/>
          <a:p>
            <a:pPr marL="0" lvl="0" indent="0">
              <a:lnSpc>
                <a:spcPts val="9480"/>
              </a:lnSpc>
            </a:pPr>
            <a:r>
              <a:rPr lang="en-US" sz="6000" spc="-197">
                <a:solidFill>
                  <a:srgbClr val="4C7031"/>
                </a:solidFill>
                <a:latin typeface="Ovo"/>
              </a:rPr>
              <a:t>Case for Change</a:t>
            </a:r>
          </a:p>
        </p:txBody>
      </p:sp>
      <p:pic>
        <p:nvPicPr>
          <p:cNvPr id="28" name="Graphic 27" descr="Back with solid fill">
            <a:extLst>
              <a:ext uri="{FF2B5EF4-FFF2-40B4-BE49-F238E27FC236}">
                <a16:creationId xmlns:a16="http://schemas.microsoft.com/office/drawing/2014/main" id="{9CB59636-318F-0C68-0D41-CBC1AD1B1D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77130" y="3568679"/>
            <a:ext cx="2045135" cy="2063133"/>
          </a:xfrm>
          <a:prstGeom prst="rect">
            <a:avLst/>
          </a:prstGeom>
        </p:spPr>
      </p:pic>
      <p:sp>
        <p:nvSpPr>
          <p:cNvPr id="30" name="TextBox 29">
            <a:extLst>
              <a:ext uri="{FF2B5EF4-FFF2-40B4-BE49-F238E27FC236}">
                <a16:creationId xmlns:a16="http://schemas.microsoft.com/office/drawing/2014/main" id="{3C9EEAF2-CE7A-4D30-38A8-FD01CCF49994}"/>
              </a:ext>
            </a:extLst>
          </p:cNvPr>
          <p:cNvSpPr txBox="1"/>
          <p:nvPr/>
        </p:nvSpPr>
        <p:spPr>
          <a:xfrm>
            <a:off x="13817524" y="3721395"/>
            <a:ext cx="4279091" cy="6186309"/>
          </a:xfrm>
          <a:prstGeom prst="rect">
            <a:avLst/>
          </a:prstGeom>
          <a:noFill/>
        </p:spPr>
        <p:txBody>
          <a:bodyPr wrap="square" rtlCol="0">
            <a:spAutoFit/>
          </a:bodyPr>
          <a:lstStyle/>
          <a:p>
            <a:r>
              <a:rPr lang="en-US">
                <a:solidFill>
                  <a:schemeClr val="accent6">
                    <a:lumMod val="75000"/>
                  </a:schemeClr>
                </a:solidFill>
                <a:latin typeface="Now Medium" pitchFamily="2" charset="77"/>
              </a:rPr>
              <a:t>Impact to Organization</a:t>
            </a:r>
          </a:p>
          <a:p>
            <a:r>
              <a:rPr lang="en-US" b="1" i="1" u="sng">
                <a:solidFill>
                  <a:schemeClr val="accent6">
                    <a:lumMod val="75000"/>
                  </a:schemeClr>
                </a:solidFill>
                <a:latin typeface="Now Medium" pitchFamily="2" charset="77"/>
              </a:rPr>
              <a:t>Cost &amp; Risks</a:t>
            </a:r>
          </a:p>
          <a:p>
            <a:endParaRPr lang="en-US" b="1" i="1" u="sng">
              <a:solidFill>
                <a:schemeClr val="accent6">
                  <a:lumMod val="75000"/>
                </a:schemeClr>
              </a:solidFill>
              <a:latin typeface="Now Medium" pitchFamily="2" charset="77"/>
            </a:endParaRPr>
          </a:p>
          <a:p>
            <a:r>
              <a:rPr lang="en-US" b="1">
                <a:solidFill>
                  <a:schemeClr val="accent6">
                    <a:lumMod val="75000"/>
                  </a:schemeClr>
                </a:solidFill>
                <a:latin typeface="Now" pitchFamily="2" charset="77"/>
              </a:rPr>
              <a:t>Technological Adaption:</a:t>
            </a:r>
          </a:p>
          <a:p>
            <a:pPr marL="285750" indent="-285750">
              <a:buFont typeface="Wingdings" pitchFamily="2" charset="2"/>
              <a:buChar char="q"/>
            </a:pPr>
            <a:r>
              <a:rPr lang="en-US">
                <a:solidFill>
                  <a:schemeClr val="accent6">
                    <a:lumMod val="75000"/>
                  </a:schemeClr>
                </a:solidFill>
                <a:latin typeface="Now" pitchFamily="2" charset="77"/>
              </a:rPr>
              <a:t>Continuous Updates require significant investment in resources.</a:t>
            </a:r>
          </a:p>
          <a:p>
            <a:pPr marL="285750" indent="-285750">
              <a:buFont typeface="Wingdings" pitchFamily="2" charset="2"/>
              <a:buChar char="q"/>
            </a:pPr>
            <a:r>
              <a:rPr lang="en-US">
                <a:solidFill>
                  <a:schemeClr val="accent6">
                    <a:lumMod val="75000"/>
                  </a:schemeClr>
                </a:solidFill>
                <a:latin typeface="Now" pitchFamily="2" charset="77"/>
              </a:rPr>
              <a:t>Failure to adapt poses threats including falling behind competitors and cybersecurity risks.</a:t>
            </a:r>
          </a:p>
          <a:p>
            <a:endParaRPr lang="en-US">
              <a:solidFill>
                <a:schemeClr val="accent6">
                  <a:lumMod val="75000"/>
                </a:schemeClr>
              </a:solidFill>
              <a:latin typeface="Now" pitchFamily="2" charset="77"/>
            </a:endParaRPr>
          </a:p>
          <a:p>
            <a:r>
              <a:rPr lang="en-US" b="1">
                <a:solidFill>
                  <a:schemeClr val="accent6">
                    <a:lumMod val="75000"/>
                  </a:schemeClr>
                </a:solidFill>
                <a:latin typeface="Now" pitchFamily="2" charset="77"/>
              </a:rPr>
              <a:t>Market Dynamics:</a:t>
            </a:r>
          </a:p>
          <a:p>
            <a:pPr marL="285750" indent="-285750">
              <a:buFont typeface="Wingdings" pitchFamily="2" charset="2"/>
              <a:buChar char="q"/>
            </a:pPr>
            <a:r>
              <a:rPr lang="en-US">
                <a:solidFill>
                  <a:schemeClr val="accent6">
                    <a:lumMod val="75000"/>
                  </a:schemeClr>
                </a:solidFill>
                <a:latin typeface="Now" pitchFamily="2" charset="77"/>
              </a:rPr>
              <a:t>Continuous strategy adjustments to meet market preferences may incur costs for research, development, and resource allocation.</a:t>
            </a:r>
          </a:p>
          <a:p>
            <a:pPr marL="285750" indent="-285750">
              <a:buFont typeface="Wingdings" pitchFamily="2" charset="2"/>
              <a:buChar char="q"/>
            </a:pPr>
            <a:r>
              <a:rPr lang="en-US">
                <a:solidFill>
                  <a:schemeClr val="accent6">
                    <a:lumMod val="75000"/>
                  </a:schemeClr>
                </a:solidFill>
                <a:latin typeface="Now" pitchFamily="2" charset="77"/>
              </a:rPr>
              <a:t>Loss of relevance, decreased satisfaction, and reduced competitiveness.</a:t>
            </a:r>
          </a:p>
          <a:p>
            <a:endParaRPr lang="en-US">
              <a:solidFill>
                <a:schemeClr val="accent6">
                  <a:lumMod val="75000"/>
                </a:schemeClr>
              </a:solidFill>
              <a:latin typeface="Now Medium" pitchFamily="2" charset="77"/>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CBBB6D-A9BF-9EEB-AA89-D3B7C9EF6DB9}"/>
              </a:ext>
            </a:extLst>
          </p:cNvPr>
          <p:cNvSpPr>
            <a:spLocks noGrp="1"/>
          </p:cNvSpPr>
          <p:nvPr>
            <p:ph type="sldNum" sz="quarter" idx="4"/>
          </p:nvPr>
        </p:nvSpPr>
        <p:spPr/>
        <p:txBody>
          <a:bodyPr/>
          <a:lstStyle/>
          <a:p>
            <a:fld id="{23E8AA63-D1AC-41E1-A60B-B3EC7010A9E5}" type="slidenum">
              <a:rPr lang="en-SG" smtClean="0"/>
              <a:t>40</a:t>
            </a:fld>
            <a:endParaRPr lang="en-SG"/>
          </a:p>
        </p:txBody>
      </p:sp>
      <p:graphicFrame>
        <p:nvGraphicFramePr>
          <p:cNvPr id="3" name="Table 2">
            <a:extLst>
              <a:ext uri="{FF2B5EF4-FFF2-40B4-BE49-F238E27FC236}">
                <a16:creationId xmlns:a16="http://schemas.microsoft.com/office/drawing/2014/main" id="{C8D1CD4A-DC55-E3E9-63B3-563D66D9110D}"/>
              </a:ext>
            </a:extLst>
          </p:cNvPr>
          <p:cNvGraphicFramePr>
            <a:graphicFrameLocks noGrp="1"/>
          </p:cNvGraphicFramePr>
          <p:nvPr>
            <p:extLst>
              <p:ext uri="{D42A27DB-BD31-4B8C-83A1-F6EECF244321}">
                <p14:modId xmlns:p14="http://schemas.microsoft.com/office/powerpoint/2010/main" val="3390400179"/>
              </p:ext>
            </p:extLst>
          </p:nvPr>
        </p:nvGraphicFramePr>
        <p:xfrm>
          <a:off x="1287321" y="2199567"/>
          <a:ext cx="15479059" cy="7440930"/>
        </p:xfrm>
        <a:graphic>
          <a:graphicData uri="http://schemas.openxmlformats.org/drawingml/2006/table">
            <a:tbl>
              <a:tblPr firstRow="1" bandRow="1">
                <a:tableStyleId>{00A15C55-8517-42AA-B614-E9B94910E393}</a:tableStyleId>
              </a:tblPr>
              <a:tblGrid>
                <a:gridCol w="3689626">
                  <a:extLst>
                    <a:ext uri="{9D8B030D-6E8A-4147-A177-3AD203B41FA5}">
                      <a16:colId xmlns:a16="http://schemas.microsoft.com/office/drawing/2014/main" val="3901541625"/>
                    </a:ext>
                  </a:extLst>
                </a:gridCol>
                <a:gridCol w="5771907">
                  <a:extLst>
                    <a:ext uri="{9D8B030D-6E8A-4147-A177-3AD203B41FA5}">
                      <a16:colId xmlns:a16="http://schemas.microsoft.com/office/drawing/2014/main" val="1611846088"/>
                    </a:ext>
                  </a:extLst>
                </a:gridCol>
                <a:gridCol w="6017526">
                  <a:extLst>
                    <a:ext uri="{9D8B030D-6E8A-4147-A177-3AD203B41FA5}">
                      <a16:colId xmlns:a16="http://schemas.microsoft.com/office/drawing/2014/main" val="1961873779"/>
                    </a:ext>
                  </a:extLst>
                </a:gridCol>
              </a:tblGrid>
              <a:tr h="1185913">
                <a:tc>
                  <a:txBody>
                    <a:bodyPr/>
                    <a:lstStyle/>
                    <a:p>
                      <a:pPr algn="ctr"/>
                      <a:endParaRPr lang="en-SG" sz="3000" b="1" kern="1200">
                        <a:solidFill>
                          <a:schemeClr val="lt1"/>
                        </a:solidFill>
                        <a:latin typeface="Ovo" panose="020B0604020202020204" charset="0"/>
                        <a:ea typeface="+mn-ea"/>
                        <a:cs typeface="+mn-cs"/>
                      </a:endParaRPr>
                    </a:p>
                    <a:p>
                      <a:pPr algn="ctr"/>
                      <a:endParaRPr lang="en-SG" sz="3000" b="1" kern="1200">
                        <a:solidFill>
                          <a:schemeClr val="lt1"/>
                        </a:solidFill>
                        <a:latin typeface="Ovo" panose="020B0604020202020204" charset="0"/>
                        <a:ea typeface="+mn-ea"/>
                        <a:cs typeface="+mn-cs"/>
                      </a:endParaRPr>
                    </a:p>
                    <a:p>
                      <a:pPr algn="ctr"/>
                      <a:r>
                        <a:rPr lang="en-SG" sz="3000" b="1" kern="1200">
                          <a:solidFill>
                            <a:schemeClr val="lt1"/>
                          </a:solidFill>
                          <a:latin typeface="Ovo" panose="020B0604020202020204" charset="0"/>
                          <a:ea typeface="+mn-ea"/>
                          <a:cs typeface="+mn-cs"/>
                        </a:rPr>
                        <a:t>Job Role</a:t>
                      </a:r>
                    </a:p>
                  </a:txBody>
                  <a:tcPr marL="102870" marR="102870" marT="51435" marB="51435" anchor="ctr"/>
                </a:tc>
                <a:tc>
                  <a:txBody>
                    <a:bodyPr/>
                    <a:lstStyle/>
                    <a:p>
                      <a:pPr marL="0" marR="0" lvl="0" indent="0" algn="ctr">
                        <a:lnSpc>
                          <a:spcPct val="100000"/>
                        </a:lnSpc>
                        <a:spcBef>
                          <a:spcPts val="0"/>
                        </a:spcBef>
                        <a:spcAft>
                          <a:spcPts val="0"/>
                        </a:spcAft>
                        <a:buNone/>
                      </a:pPr>
                      <a:r>
                        <a:rPr lang="en-SG" sz="2700" b="1" i="0" kern="1200">
                          <a:solidFill>
                            <a:schemeClr val="lt1"/>
                          </a:solidFill>
                          <a:effectLst/>
                          <a:latin typeface="+mn-lt"/>
                          <a:ea typeface="+mn-ea"/>
                          <a:cs typeface="+mn-cs"/>
                        </a:rPr>
                        <a:t>Cloud Engineer</a:t>
                      </a:r>
                    </a:p>
                  </a:txBody>
                  <a:tcPr marL="102870" marR="102870" marT="51435" marB="51435" anchor="b"/>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2700" b="1" i="0" kern="1200">
                          <a:solidFill>
                            <a:schemeClr val="lt1"/>
                          </a:solidFill>
                          <a:effectLst/>
                          <a:latin typeface="+mn-lt"/>
                          <a:ea typeface="+mn-ea"/>
                          <a:cs typeface="+mn-cs"/>
                        </a:rPr>
                        <a:t>Artificial Intelligence Specialist</a:t>
                      </a:r>
                    </a:p>
                  </a:txBody>
                  <a:tcPr marL="102870" marR="102870" marT="51435" marB="51435" anchor="b"/>
                </a:tc>
                <a:extLst>
                  <a:ext uri="{0D108BD9-81ED-4DB2-BD59-A6C34878D82A}">
                    <a16:rowId xmlns:a16="http://schemas.microsoft.com/office/drawing/2014/main" val="553781374"/>
                  </a:ext>
                </a:extLst>
              </a:tr>
              <a:tr h="1600732">
                <a:tc>
                  <a:txBody>
                    <a:bodyPr/>
                    <a:lstStyle/>
                    <a:p>
                      <a:pPr algn="ctr"/>
                      <a:r>
                        <a:rPr lang="en-SG" sz="2400" b="1">
                          <a:solidFill>
                            <a:schemeClr val="accent3">
                              <a:lumMod val="50000"/>
                            </a:schemeClr>
                          </a:solidFill>
                          <a:latin typeface="Ovo" panose="020B0604020202020204" charset="0"/>
                        </a:rPr>
                        <a:t>Main </a:t>
                      </a:r>
                    </a:p>
                    <a:p>
                      <a:pPr algn="ctr"/>
                      <a:r>
                        <a:rPr lang="en-SG" sz="2400" b="1">
                          <a:solidFill>
                            <a:schemeClr val="accent3">
                              <a:lumMod val="50000"/>
                            </a:schemeClr>
                          </a:solidFill>
                          <a:latin typeface="Ovo" panose="020B0604020202020204" charset="0"/>
                        </a:rPr>
                        <a:t>Function</a:t>
                      </a:r>
                    </a:p>
                  </a:txBody>
                  <a:tcPr marL="102870" marR="102870" marT="51435" marB="51435" anchor="ctr"/>
                </a:tc>
                <a:tc>
                  <a:txBody>
                    <a:bodyPr/>
                    <a:lstStyle/>
                    <a:p>
                      <a:pPr algn="l">
                        <a:buFont typeface="Arial" panose="020B0604020202020204" pitchFamily="34" charset="0"/>
                        <a:buChar char="•"/>
                      </a:pPr>
                      <a:r>
                        <a:rPr lang="en-US" sz="1800" kern="1200">
                          <a:solidFill>
                            <a:schemeClr val="tx1"/>
                          </a:solidFill>
                          <a:latin typeface="Ovo" panose="020B0604020202020204" charset="0"/>
                          <a:ea typeface="+mn-ea"/>
                          <a:cs typeface="+mn-cs"/>
                        </a:rPr>
                        <a:t>   Designing, implementing, and managing cloud infrastructure.</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panose="020B0604020202020204" charset="0"/>
                          <a:ea typeface="+mn-ea"/>
                          <a:cs typeface="+mn-cs"/>
                        </a:rPr>
                        <a:t>   Ensuring scalability, security, and reliability of cloud-based applications.</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panose="020B0604020202020204" charset="0"/>
                          <a:ea typeface="+mn-ea"/>
                          <a:cs typeface="+mn-cs"/>
                        </a:rPr>
                        <a:t>   Collaborating with development teams for optimal cloud utilization.</a:t>
                      </a:r>
                    </a:p>
                  </a:txBody>
                  <a:tcPr marL="68580" marR="68580" marT="34290" marB="34290"/>
                </a:tc>
                <a:tc>
                  <a:txBody>
                    <a:bodyPr/>
                    <a:lstStyle/>
                    <a:p>
                      <a:pPr algn="l">
                        <a:buFont typeface="Arial" panose="020B0604020202020204" pitchFamily="34" charset="0"/>
                        <a:buChar char="•"/>
                      </a:pPr>
                      <a:r>
                        <a:rPr lang="en-US" sz="1800" b="0" i="0">
                          <a:solidFill>
                            <a:srgbClr val="0D0D0D"/>
                          </a:solidFill>
                          <a:effectLst/>
                          <a:latin typeface="Söhne"/>
                        </a:rPr>
                        <a:t>   </a:t>
                      </a:r>
                      <a:r>
                        <a:rPr lang="en-US" sz="1800" kern="1200">
                          <a:solidFill>
                            <a:schemeClr val="tx1"/>
                          </a:solidFill>
                          <a:latin typeface="Ovo" panose="020B0604020202020204" charset="0"/>
                          <a:ea typeface="+mn-ea"/>
                          <a:cs typeface="+mn-cs"/>
                        </a:rPr>
                        <a:t>Developing and implementing AI solutions.</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panose="020B0604020202020204" charset="0"/>
                          <a:ea typeface="+mn-ea"/>
                          <a:cs typeface="+mn-cs"/>
                        </a:rPr>
                        <a:t>   Collaborating on AI strategy and innovation.</a:t>
                      </a:r>
                    </a:p>
                    <a:p>
                      <a:pPr algn="l">
                        <a:buFont typeface="Arial" panose="020B0604020202020204" pitchFamily="34" charset="0"/>
                        <a:buNone/>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panose="020B0604020202020204" charset="0"/>
                          <a:ea typeface="+mn-ea"/>
                          <a:cs typeface="+mn-cs"/>
                        </a:rPr>
                        <a:t>   Keeping abreast of AI advancements and industry trends</a:t>
                      </a:r>
                    </a:p>
                    <a:p>
                      <a:pPr algn="l">
                        <a:buFont typeface="Arial" panose="020B0604020202020204" pitchFamily="34" charset="0"/>
                        <a:buChar char="•"/>
                      </a:pPr>
                      <a:endParaRPr lang="en-SG" sz="1800">
                        <a:solidFill>
                          <a:schemeClr val="tx1"/>
                        </a:solidFill>
                        <a:latin typeface="Ovo" panose="020B0604020202020204" charset="0"/>
                      </a:endParaRPr>
                    </a:p>
                  </a:txBody>
                  <a:tcPr marL="68580" marR="68580" marT="34290" marB="34290"/>
                </a:tc>
                <a:extLst>
                  <a:ext uri="{0D108BD9-81ED-4DB2-BD59-A6C34878D82A}">
                    <a16:rowId xmlns:a16="http://schemas.microsoft.com/office/drawing/2014/main" val="1969858307"/>
                  </a:ext>
                </a:extLst>
              </a:tr>
              <a:tr h="1822460">
                <a:tc>
                  <a:txBody>
                    <a:bodyPr/>
                    <a:lstStyle/>
                    <a:p>
                      <a:pPr algn="ctr"/>
                      <a:r>
                        <a:rPr lang="en-SG" sz="2400" b="1">
                          <a:solidFill>
                            <a:schemeClr val="accent3">
                              <a:lumMod val="50000"/>
                            </a:schemeClr>
                          </a:solidFill>
                          <a:latin typeface="Ovo" panose="020B0604020202020204" charset="0"/>
                        </a:rPr>
                        <a:t>Job Description</a:t>
                      </a:r>
                    </a:p>
                  </a:txBody>
                  <a:tcPr marL="102870" marR="102870" marT="51435" marB="51435" anchor="ctr"/>
                </a:tc>
                <a:tc>
                  <a:txBody>
                    <a:bodyPr/>
                    <a:lstStyle/>
                    <a:p>
                      <a:pPr algn="l">
                        <a:buFont typeface="Arial" panose="020B0604020202020204" pitchFamily="34" charset="0"/>
                        <a:buChar char="•"/>
                      </a:pPr>
                      <a:r>
                        <a:rPr lang="en-US" sz="1800" kern="1200">
                          <a:solidFill>
                            <a:schemeClr val="tx1"/>
                          </a:solidFill>
                          <a:latin typeface="Ovo" panose="020B0604020202020204" charset="0"/>
                          <a:ea typeface="+mn-ea"/>
                          <a:cs typeface="+mn-cs"/>
                        </a:rPr>
                        <a:t> Deploying and managing cloud environments (AWS, Azure, or Google Cloud).</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panose="020B0604020202020204" charset="0"/>
                          <a:ea typeface="+mn-ea"/>
                          <a:cs typeface="+mn-cs"/>
                        </a:rPr>
                        <a:t> Optimizing cloud infrastructure for cost and performance.</a:t>
                      </a:r>
                    </a:p>
                    <a:p>
                      <a:pPr algn="l">
                        <a:buFont typeface="Arial" panose="020B0604020202020204" pitchFamily="34" charset="0"/>
                        <a:buNone/>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panose="020B0604020202020204" charset="0"/>
                          <a:ea typeface="+mn-ea"/>
                          <a:cs typeface="+mn-cs"/>
                        </a:rPr>
                        <a:t> Troubleshooting and resolving cloud-related issues.</a:t>
                      </a:r>
                    </a:p>
                  </a:txBody>
                  <a:tcPr marL="68580" marR="68580" marT="34290" marB="34290"/>
                </a:tc>
                <a:tc>
                  <a:txBody>
                    <a:bodyPr/>
                    <a:lstStyle/>
                    <a:p>
                      <a:pPr algn="l">
                        <a:buFont typeface="Arial" panose="020B0604020202020204" pitchFamily="34" charset="0"/>
                        <a:buChar char="•"/>
                      </a:pPr>
                      <a:r>
                        <a:rPr lang="en-US" sz="1800" kern="1200">
                          <a:solidFill>
                            <a:schemeClr val="tx1"/>
                          </a:solidFill>
                          <a:latin typeface="Ovo" panose="020B0604020202020204" charset="0"/>
                          <a:ea typeface="+mn-ea"/>
                          <a:cs typeface="+mn-cs"/>
                        </a:rPr>
                        <a:t>    Designing and training machine learning models.</a:t>
                      </a:r>
                    </a:p>
                    <a:p>
                      <a:pPr algn="l">
                        <a:buFont typeface="Arial" panose="020B0604020202020204" pitchFamily="34" charset="0"/>
                        <a:buChar char="•"/>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panose="020B0604020202020204" charset="0"/>
                          <a:ea typeface="+mn-ea"/>
                          <a:cs typeface="+mn-cs"/>
                        </a:rPr>
                        <a:t>    Integrating AI into existing systems and processes.</a:t>
                      </a:r>
                    </a:p>
                    <a:p>
                      <a:pPr algn="l">
                        <a:buFont typeface="Arial" panose="020B0604020202020204" pitchFamily="34" charset="0"/>
                        <a:buNone/>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panose="020B0604020202020204" charset="0"/>
                          <a:ea typeface="+mn-ea"/>
                          <a:cs typeface="+mn-cs"/>
                        </a:rPr>
                        <a:t>    Collaborating with cross-functional teams for AI-driven    projects</a:t>
                      </a:r>
                    </a:p>
                  </a:txBody>
                  <a:tcPr marL="68580" marR="68580" marT="34290" marB="34290"/>
                </a:tc>
                <a:extLst>
                  <a:ext uri="{0D108BD9-81ED-4DB2-BD59-A6C34878D82A}">
                    <a16:rowId xmlns:a16="http://schemas.microsoft.com/office/drawing/2014/main" val="885900698"/>
                  </a:ext>
                </a:extLst>
              </a:tr>
              <a:tr h="947679">
                <a:tc>
                  <a:txBody>
                    <a:bodyPr/>
                    <a:lstStyle/>
                    <a:p>
                      <a:pPr algn="ctr"/>
                      <a:r>
                        <a:rPr lang="en-SG" sz="2400" b="1">
                          <a:solidFill>
                            <a:schemeClr val="accent3">
                              <a:lumMod val="50000"/>
                            </a:schemeClr>
                          </a:solidFill>
                          <a:latin typeface="Ovo" panose="020B0604020202020204" charset="0"/>
                        </a:rPr>
                        <a:t>Competencies Required</a:t>
                      </a:r>
                    </a:p>
                  </a:txBody>
                  <a:tcPr marL="102870" marR="102870" marT="51435" marB="51435" anchor="ctr"/>
                </a:tc>
                <a:tc>
                  <a:txBody>
                    <a:bodyPr/>
                    <a:lstStyle/>
                    <a:p>
                      <a:pPr algn="l">
                        <a:buFont typeface="Arial" panose="020B0604020202020204" pitchFamily="34" charset="0"/>
                        <a:buChar char="•"/>
                      </a:pPr>
                      <a:r>
                        <a:rPr lang="en-US" sz="1800">
                          <a:solidFill>
                            <a:schemeClr val="tx1"/>
                          </a:solidFill>
                          <a:latin typeface="Ovo" panose="020B0604020202020204" charset="0"/>
                        </a:rPr>
                        <a:t> </a:t>
                      </a:r>
                      <a:r>
                        <a:rPr lang="en-US" sz="1800" kern="1200">
                          <a:solidFill>
                            <a:schemeClr val="tx1"/>
                          </a:solidFill>
                          <a:latin typeface="Ovo" panose="020B0604020202020204" charset="0"/>
                          <a:ea typeface="+mn-ea"/>
                          <a:cs typeface="+mn-cs"/>
                        </a:rPr>
                        <a:t>Cloud platform expertise.</a:t>
                      </a:r>
                    </a:p>
                    <a:p>
                      <a:pPr algn="l">
                        <a:buFont typeface="Arial" panose="020B0604020202020204" pitchFamily="34" charset="0"/>
                        <a:buNone/>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panose="020B0604020202020204" charset="0"/>
                          <a:ea typeface="+mn-ea"/>
                          <a:cs typeface="+mn-cs"/>
                        </a:rPr>
                        <a:t>Infrastructure as Code (IaC) knowledge.</a:t>
                      </a:r>
                    </a:p>
                    <a:p>
                      <a:pPr algn="l">
                        <a:buFont typeface="Arial" panose="020B0604020202020204" pitchFamily="34" charset="0"/>
                        <a:buNone/>
                      </a:pPr>
                      <a:endParaRPr lang="en-US" sz="1800" kern="1200">
                        <a:solidFill>
                          <a:schemeClr val="tx1"/>
                        </a:solidFill>
                        <a:latin typeface="Ovo" panose="020B0604020202020204" charset="0"/>
                        <a:ea typeface="+mn-ea"/>
                        <a:cs typeface="+mn-cs"/>
                      </a:endParaRPr>
                    </a:p>
                    <a:p>
                      <a:pPr algn="l">
                        <a:buFont typeface="Arial" panose="020B0604020202020204" pitchFamily="34" charset="0"/>
                        <a:buChar char="•"/>
                      </a:pPr>
                      <a:r>
                        <a:rPr lang="en-US" sz="1800" kern="1200">
                          <a:solidFill>
                            <a:schemeClr val="tx1"/>
                          </a:solidFill>
                          <a:latin typeface="Ovo" panose="020B0604020202020204" charset="0"/>
                          <a:ea typeface="+mn-ea"/>
                          <a:cs typeface="+mn-cs"/>
                        </a:rPr>
                        <a:t>Problem-solving and troubleshooting skills.</a:t>
                      </a:r>
                    </a:p>
                    <a:p>
                      <a:pPr marL="285750" indent="-285750">
                        <a:spcAft>
                          <a:spcPts val="600"/>
                        </a:spcAft>
                        <a:buFont typeface="Arial" panose="020B0604020202020204" pitchFamily="34" charset="0"/>
                        <a:buChar char="•"/>
                      </a:pPr>
                      <a:endParaRPr lang="en-SG" sz="1800">
                        <a:solidFill>
                          <a:schemeClr val="tx1"/>
                        </a:solidFill>
                        <a:latin typeface="Ovo" panose="020B0604020202020204" charset="0"/>
                      </a:endParaRPr>
                    </a:p>
                  </a:txBody>
                  <a:tcPr marL="68580" marR="68580" marT="34290" marB="34290"/>
                </a:tc>
                <a:tc>
                  <a:txBody>
                    <a:bodyPr/>
                    <a:lstStyle/>
                    <a:p>
                      <a:pPr marL="285750" indent="-285750">
                        <a:spcAft>
                          <a:spcPts val="600"/>
                        </a:spcAft>
                        <a:buFont typeface="Arial" panose="020B0604020202020204" pitchFamily="34" charset="0"/>
                        <a:buChar char="•"/>
                      </a:pPr>
                      <a:r>
                        <a:rPr lang="en-US" sz="1800" kern="1200">
                          <a:solidFill>
                            <a:schemeClr val="tx1"/>
                          </a:solidFill>
                          <a:latin typeface="Ovo" panose="020B0604020202020204" charset="0"/>
                          <a:ea typeface="+mn-ea"/>
                          <a:cs typeface="+mn-cs"/>
                        </a:rPr>
                        <a:t>Proficiency in machine learning frameworks,</a:t>
                      </a:r>
                      <a:r>
                        <a:rPr lang="en-IN" sz="1800" kern="1200">
                          <a:solidFill>
                            <a:schemeClr val="tx1"/>
                          </a:solidFill>
                          <a:latin typeface="Ovo" panose="020B0604020202020204" charset="0"/>
                          <a:ea typeface="+mn-ea"/>
                          <a:cs typeface="+mn-cs"/>
                        </a:rPr>
                        <a:t> Problem-solving and critical-thinking skills</a:t>
                      </a:r>
                    </a:p>
                    <a:p>
                      <a:pPr marL="0" indent="0">
                        <a:spcAft>
                          <a:spcPts val="600"/>
                        </a:spcAft>
                        <a:buFont typeface="Arial" panose="020B0604020202020204" pitchFamily="34" charset="0"/>
                        <a:buNone/>
                      </a:pPr>
                      <a:endParaRPr lang="en-IN" sz="1800" kern="1200">
                        <a:solidFill>
                          <a:schemeClr val="tx1"/>
                        </a:solidFill>
                        <a:latin typeface="Ovo" panose="020B0604020202020204" charset="0"/>
                        <a:ea typeface="+mn-ea"/>
                        <a:cs typeface="+mn-cs"/>
                      </a:endParaRPr>
                    </a:p>
                    <a:p>
                      <a:pPr marL="285750" indent="-285750">
                        <a:spcAft>
                          <a:spcPts val="600"/>
                        </a:spcAft>
                        <a:buFont typeface="Arial" panose="020B0604020202020204" pitchFamily="34" charset="0"/>
                        <a:buChar char="•"/>
                      </a:pPr>
                      <a:r>
                        <a:rPr lang="en-US" sz="1800" kern="1200">
                          <a:solidFill>
                            <a:schemeClr val="tx1"/>
                          </a:solidFill>
                          <a:latin typeface="Ovo" panose="020B0604020202020204" charset="0"/>
                          <a:ea typeface="+mn-ea"/>
                          <a:cs typeface="+mn-cs"/>
                        </a:rPr>
                        <a:t>Strong knowledge of AI principles and applications</a:t>
                      </a:r>
                      <a:endParaRPr lang="en-SG" sz="1800" kern="1200">
                        <a:solidFill>
                          <a:schemeClr val="tx1"/>
                        </a:solidFill>
                        <a:latin typeface="Ovo" panose="020B0604020202020204" charset="0"/>
                        <a:ea typeface="+mn-ea"/>
                        <a:cs typeface="+mn-cs"/>
                      </a:endParaRPr>
                    </a:p>
                  </a:txBody>
                  <a:tcPr marL="68580" marR="68580" marT="34290" marB="34290"/>
                </a:tc>
                <a:extLst>
                  <a:ext uri="{0D108BD9-81ED-4DB2-BD59-A6C34878D82A}">
                    <a16:rowId xmlns:a16="http://schemas.microsoft.com/office/drawing/2014/main" val="922952808"/>
                  </a:ext>
                </a:extLst>
              </a:tr>
            </a:tbl>
          </a:graphicData>
        </a:graphic>
      </p:graphicFrame>
      <p:pic>
        <p:nvPicPr>
          <p:cNvPr id="5" name="Graphic 4" descr="Virtual Reality headset with solid fill">
            <a:extLst>
              <a:ext uri="{FF2B5EF4-FFF2-40B4-BE49-F238E27FC236}">
                <a16:creationId xmlns:a16="http://schemas.microsoft.com/office/drawing/2014/main" id="{3D104E87-369A-F71D-3C0F-5DA141BBAA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15900" y="1276836"/>
            <a:ext cx="1290479" cy="1028700"/>
          </a:xfrm>
          <a:prstGeom prst="rect">
            <a:avLst/>
          </a:prstGeom>
        </p:spPr>
      </p:pic>
      <p:sp>
        <p:nvSpPr>
          <p:cNvPr id="6" name="Freeform 2">
            <a:extLst>
              <a:ext uri="{FF2B5EF4-FFF2-40B4-BE49-F238E27FC236}">
                <a16:creationId xmlns:a16="http://schemas.microsoft.com/office/drawing/2014/main" id="{18B2B6DB-BAB0-CA67-D0D2-E6C840822289}"/>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5"/>
            <a:stretch>
              <a:fillRect/>
            </a:stretch>
          </a:blipFill>
        </p:spPr>
        <p:txBody>
          <a:bodyPr/>
          <a:lstStyle/>
          <a:p>
            <a:endParaRPr lang="en-SG"/>
          </a:p>
        </p:txBody>
      </p:sp>
      <p:sp>
        <p:nvSpPr>
          <p:cNvPr id="8" name="TextBox 7">
            <a:extLst>
              <a:ext uri="{FF2B5EF4-FFF2-40B4-BE49-F238E27FC236}">
                <a16:creationId xmlns:a16="http://schemas.microsoft.com/office/drawing/2014/main" id="{37524FDB-E55D-1B0D-F430-D278C68E2895}"/>
              </a:ext>
            </a:extLst>
          </p:cNvPr>
          <p:cNvSpPr txBox="1"/>
          <p:nvPr/>
        </p:nvSpPr>
        <p:spPr>
          <a:xfrm>
            <a:off x="787259" y="823456"/>
            <a:ext cx="13419119" cy="1158715"/>
          </a:xfrm>
          <a:prstGeom prst="rect">
            <a:avLst/>
          </a:prstGeom>
        </p:spPr>
        <p:txBody>
          <a:bodyPr wrap="square" lIns="0" tIns="0" rIns="0" bIns="0" rtlCol="0" anchor="t">
            <a:spAutoFit/>
          </a:bodyPr>
          <a:lstStyle/>
          <a:p>
            <a:pPr>
              <a:lnSpc>
                <a:spcPts val="9600"/>
              </a:lnSpc>
            </a:pPr>
            <a:r>
              <a:rPr lang="en-US" sz="6600" spc="-200">
                <a:solidFill>
                  <a:srgbClr val="4C7031"/>
                </a:solidFill>
                <a:latin typeface="Ovo"/>
              </a:rPr>
              <a:t>Sustaining Change : Recruitment </a:t>
            </a:r>
          </a:p>
        </p:txBody>
      </p:sp>
      <p:pic>
        <p:nvPicPr>
          <p:cNvPr id="9" name="Graphic 8" descr="Syncing cloud outline">
            <a:extLst>
              <a:ext uri="{FF2B5EF4-FFF2-40B4-BE49-F238E27FC236}">
                <a16:creationId xmlns:a16="http://schemas.microsoft.com/office/drawing/2014/main" id="{8F209958-8F20-649F-C149-0BF47B4E8D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96150" y="2252662"/>
            <a:ext cx="914400" cy="914400"/>
          </a:xfrm>
          <a:prstGeom prst="rect">
            <a:avLst/>
          </a:prstGeom>
        </p:spPr>
      </p:pic>
      <p:pic>
        <p:nvPicPr>
          <p:cNvPr id="7" name="Graphic 6" descr="Artificial Intelligence outline">
            <a:extLst>
              <a:ext uri="{FF2B5EF4-FFF2-40B4-BE49-F238E27FC236}">
                <a16:creationId xmlns:a16="http://schemas.microsoft.com/office/drawing/2014/main" id="{59A9ACDA-9EB7-0313-4FF0-8889E5C548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292153" y="2290987"/>
            <a:ext cx="914400" cy="914400"/>
          </a:xfrm>
          <a:prstGeom prst="rect">
            <a:avLst/>
          </a:prstGeom>
        </p:spPr>
      </p:pic>
    </p:spTree>
    <p:extLst>
      <p:ext uri="{BB962C8B-B14F-4D97-AF65-F5344CB8AC3E}">
        <p14:creationId xmlns:p14="http://schemas.microsoft.com/office/powerpoint/2010/main" val="162508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4630467-E272-688F-C7A1-583D67394C82}"/>
            </a:ext>
          </a:extLst>
        </p:cNvPr>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D402FAE-C588-0A50-9143-E7A181FA2F37}"/>
              </a:ext>
            </a:extLst>
          </p:cNvPr>
          <p:cNvGraphicFramePr/>
          <p:nvPr>
            <p:extLst>
              <p:ext uri="{D42A27DB-BD31-4B8C-83A1-F6EECF244321}">
                <p14:modId xmlns:p14="http://schemas.microsoft.com/office/powerpoint/2010/main" val="1764701455"/>
              </p:ext>
            </p:extLst>
          </p:nvPr>
        </p:nvGraphicFramePr>
        <p:xfrm>
          <a:off x="3581400" y="2705100"/>
          <a:ext cx="11372138" cy="5342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9C91C8B2-BB46-ACBB-680F-C8948FA5DC0B}"/>
              </a:ext>
            </a:extLst>
          </p:cNvPr>
          <p:cNvSpPr/>
          <p:nvPr/>
        </p:nvSpPr>
        <p:spPr>
          <a:xfrm>
            <a:off x="7455936" y="7756965"/>
            <a:ext cx="277064" cy="1384995"/>
          </a:xfrm>
          <a:prstGeom prst="rect">
            <a:avLst/>
          </a:prstGeom>
          <a:noFill/>
        </p:spPr>
        <p:txBody>
          <a:bodyPr wrap="none" lIns="137160" tIns="68580" rIns="137160" bIns="68580">
            <a:spAutoFit/>
          </a:bodyPr>
          <a:lstStyle/>
          <a:p>
            <a:pPr algn="ctr"/>
            <a:endParaRPr lang="en-US" sz="8100">
              <a:ln w="0"/>
              <a:effectLst>
                <a:outerShdw blurRad="38100" dist="19050" dir="2700000" algn="tl" rotWithShape="0">
                  <a:schemeClr val="dk1">
                    <a:alpha val="40000"/>
                  </a:schemeClr>
                </a:outerShdw>
              </a:effectLst>
              <a:latin typeface="Ovo" panose="020B0604020202020204" charset="0"/>
            </a:endParaRPr>
          </a:p>
        </p:txBody>
      </p:sp>
      <p:sp>
        <p:nvSpPr>
          <p:cNvPr id="7" name="TextBox 6">
            <a:extLst>
              <a:ext uri="{FF2B5EF4-FFF2-40B4-BE49-F238E27FC236}">
                <a16:creationId xmlns:a16="http://schemas.microsoft.com/office/drawing/2014/main" id="{B44182B4-B9B2-9E3F-8CEE-B926F15E432A}"/>
              </a:ext>
            </a:extLst>
          </p:cNvPr>
          <p:cNvSpPr txBox="1"/>
          <p:nvPr/>
        </p:nvSpPr>
        <p:spPr>
          <a:xfrm>
            <a:off x="2286000" y="8346573"/>
            <a:ext cx="14607896" cy="1431161"/>
          </a:xfrm>
          <a:prstGeom prst="rect">
            <a:avLst/>
          </a:prstGeom>
          <a:noFill/>
        </p:spPr>
        <p:txBody>
          <a:bodyPr wrap="square" rtlCol="0">
            <a:spAutoFit/>
          </a:bodyPr>
          <a:lstStyle/>
          <a:p>
            <a:pPr algn="ctr"/>
            <a:r>
              <a:rPr lang="en-US" sz="3000">
                <a:solidFill>
                  <a:schemeClr val="accent3">
                    <a:lumMod val="50000"/>
                  </a:schemeClr>
                </a:solidFill>
                <a:latin typeface="Ovo" panose="020B0604020202020204" charset="0"/>
                <a:cs typeface="Calibri" panose="020F0502020204030204" pitchFamily="34" charset="0"/>
              </a:rPr>
              <a:t>Honeywell sustained growth and innovation can take place with pivotal role of technology and the need for exceptional talent to sustain change. </a:t>
            </a:r>
            <a:endParaRPr lang="en-US" sz="3000" strike="sngStrike">
              <a:solidFill>
                <a:schemeClr val="accent3">
                  <a:lumMod val="50000"/>
                </a:schemeClr>
              </a:solidFill>
              <a:latin typeface="Ovo" panose="020B0604020202020204" charset="0"/>
              <a:cs typeface="Calibri" panose="020F0502020204030204" pitchFamily="34" charset="0"/>
            </a:endParaRPr>
          </a:p>
          <a:p>
            <a:pPr algn="ctr"/>
            <a:endParaRPr lang="en-IN" sz="2700">
              <a:solidFill>
                <a:schemeClr val="accent3">
                  <a:lumMod val="50000"/>
                </a:schemeClr>
              </a:solidFill>
              <a:latin typeface="Ovo" panose="020B0604020202020204" charset="0"/>
              <a:cs typeface="Calibri" panose="020F0502020204030204" pitchFamily="34" charset="0"/>
            </a:endParaRPr>
          </a:p>
        </p:txBody>
      </p:sp>
      <p:sp>
        <p:nvSpPr>
          <p:cNvPr id="3" name="Freeform 2">
            <a:extLst>
              <a:ext uri="{FF2B5EF4-FFF2-40B4-BE49-F238E27FC236}">
                <a16:creationId xmlns:a16="http://schemas.microsoft.com/office/drawing/2014/main" id="{CE771CDE-443D-E332-B1C6-1AD26E431145}"/>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8"/>
            <a:stretch>
              <a:fillRect/>
            </a:stretch>
          </a:blipFill>
        </p:spPr>
        <p:txBody>
          <a:bodyPr/>
          <a:lstStyle/>
          <a:p>
            <a:endParaRPr lang="en-SG">
              <a:latin typeface="Ovo" panose="020B0604020202020204" charset="0"/>
            </a:endParaRPr>
          </a:p>
        </p:txBody>
      </p:sp>
      <p:sp>
        <p:nvSpPr>
          <p:cNvPr id="4" name="TextBox 3">
            <a:extLst>
              <a:ext uri="{FF2B5EF4-FFF2-40B4-BE49-F238E27FC236}">
                <a16:creationId xmlns:a16="http://schemas.microsoft.com/office/drawing/2014/main" id="{DD7723B4-6CE2-6950-0606-568F4AE1209E}"/>
              </a:ext>
            </a:extLst>
          </p:cNvPr>
          <p:cNvSpPr txBox="1"/>
          <p:nvPr/>
        </p:nvSpPr>
        <p:spPr>
          <a:xfrm>
            <a:off x="787260" y="823456"/>
            <a:ext cx="13048256" cy="1158715"/>
          </a:xfrm>
          <a:prstGeom prst="rect">
            <a:avLst/>
          </a:prstGeom>
        </p:spPr>
        <p:txBody>
          <a:bodyPr wrap="square" lIns="0" tIns="0" rIns="0" bIns="0" rtlCol="0" anchor="t">
            <a:spAutoFit/>
          </a:bodyPr>
          <a:lstStyle/>
          <a:p>
            <a:pPr marL="0" lvl="0" indent="0">
              <a:lnSpc>
                <a:spcPts val="9600"/>
              </a:lnSpc>
            </a:pPr>
            <a:r>
              <a:rPr lang="en-US" sz="6600" spc="-200">
                <a:solidFill>
                  <a:srgbClr val="4C7031"/>
                </a:solidFill>
                <a:latin typeface="Ovo"/>
              </a:rPr>
              <a:t>Sustaining Change : </a:t>
            </a:r>
            <a:r>
              <a:rPr lang="en-US" sz="6600" spc="-200">
                <a:solidFill>
                  <a:srgbClr val="4C7031"/>
                </a:solidFill>
                <a:latin typeface="Ovo" panose="020B0604020202020204" charset="0"/>
              </a:rPr>
              <a:t>Compensation</a:t>
            </a:r>
          </a:p>
        </p:txBody>
      </p:sp>
      <p:sp>
        <p:nvSpPr>
          <p:cNvPr id="5" name="Title 4">
            <a:extLst>
              <a:ext uri="{FF2B5EF4-FFF2-40B4-BE49-F238E27FC236}">
                <a16:creationId xmlns:a16="http://schemas.microsoft.com/office/drawing/2014/main" id="{1731274C-D499-34B3-2A67-109AA96659D2}"/>
              </a:ext>
            </a:extLst>
          </p:cNvPr>
          <p:cNvSpPr>
            <a:spLocks noGrp="1"/>
          </p:cNvSpPr>
          <p:nvPr>
            <p:ph type="ctrTitle"/>
          </p:nvPr>
        </p:nvSpPr>
        <p:spPr>
          <a:xfrm>
            <a:off x="2400300" y="1707773"/>
            <a:ext cx="13601699" cy="734271"/>
          </a:xfrm>
        </p:spPr>
        <p:txBody>
          <a:bodyPr>
            <a:normAutofit/>
          </a:bodyPr>
          <a:lstStyle/>
          <a:p>
            <a:r>
              <a:rPr lang="en-US" sz="2400" b="1">
                <a:latin typeface="Ovo" panose="020B0604020202020204" charset="0"/>
              </a:rPr>
              <a:t>Competitive salary for new Job Roles ,retaining the old ones can be done with below parameters</a:t>
            </a:r>
            <a:endParaRPr lang="en-IN" sz="2400" b="1">
              <a:latin typeface="Ovo" panose="020B0604020202020204" charset="0"/>
            </a:endParaRPr>
          </a:p>
        </p:txBody>
      </p:sp>
    </p:spTree>
    <p:extLst>
      <p:ext uri="{BB962C8B-B14F-4D97-AF65-F5344CB8AC3E}">
        <p14:creationId xmlns:p14="http://schemas.microsoft.com/office/powerpoint/2010/main" val="1584323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4630467-E272-688F-C7A1-583D67394C8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C91C8B2-BB46-ACBB-680F-C8948FA5DC0B}"/>
              </a:ext>
            </a:extLst>
          </p:cNvPr>
          <p:cNvSpPr/>
          <p:nvPr/>
        </p:nvSpPr>
        <p:spPr>
          <a:xfrm>
            <a:off x="7455936" y="7756965"/>
            <a:ext cx="277064" cy="1384995"/>
          </a:xfrm>
          <a:prstGeom prst="rect">
            <a:avLst/>
          </a:prstGeom>
          <a:noFill/>
        </p:spPr>
        <p:txBody>
          <a:bodyPr wrap="none" lIns="137160" tIns="68580" rIns="137160" bIns="68580">
            <a:spAutoFit/>
          </a:bodyPr>
          <a:lstStyle/>
          <a:p>
            <a:pPr algn="ctr"/>
            <a:endParaRPr lang="en-US" sz="8100">
              <a:ln w="0"/>
              <a:effectLst>
                <a:outerShdw blurRad="38100" dist="19050" dir="2700000" algn="tl" rotWithShape="0">
                  <a:schemeClr val="dk1">
                    <a:alpha val="40000"/>
                  </a:schemeClr>
                </a:outerShdw>
              </a:effectLst>
              <a:latin typeface="Ovo" panose="020B0604020202020204" charset="0"/>
            </a:endParaRPr>
          </a:p>
        </p:txBody>
      </p:sp>
      <p:sp>
        <p:nvSpPr>
          <p:cNvPr id="3" name="Freeform 2">
            <a:extLst>
              <a:ext uri="{FF2B5EF4-FFF2-40B4-BE49-F238E27FC236}">
                <a16:creationId xmlns:a16="http://schemas.microsoft.com/office/drawing/2014/main" id="{CE771CDE-443D-E332-B1C6-1AD26E431145}"/>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latin typeface="Ovo" panose="020B0604020202020204" charset="0"/>
            </a:endParaRPr>
          </a:p>
        </p:txBody>
      </p:sp>
      <p:sp>
        <p:nvSpPr>
          <p:cNvPr id="4" name="TextBox 3">
            <a:extLst>
              <a:ext uri="{FF2B5EF4-FFF2-40B4-BE49-F238E27FC236}">
                <a16:creationId xmlns:a16="http://schemas.microsoft.com/office/drawing/2014/main" id="{DD7723B4-6CE2-6950-0606-568F4AE1209E}"/>
              </a:ext>
            </a:extLst>
          </p:cNvPr>
          <p:cNvSpPr txBox="1"/>
          <p:nvPr/>
        </p:nvSpPr>
        <p:spPr>
          <a:xfrm>
            <a:off x="462704" y="710567"/>
            <a:ext cx="13048256" cy="1158715"/>
          </a:xfrm>
          <a:prstGeom prst="rect">
            <a:avLst/>
          </a:prstGeom>
        </p:spPr>
        <p:txBody>
          <a:bodyPr wrap="square" lIns="0" tIns="0" rIns="0" bIns="0" rtlCol="0" anchor="t">
            <a:spAutoFit/>
          </a:bodyPr>
          <a:lstStyle/>
          <a:p>
            <a:pPr>
              <a:lnSpc>
                <a:spcPts val="9600"/>
              </a:lnSpc>
            </a:pPr>
            <a:r>
              <a:rPr lang="en-US" sz="6600" spc="-200">
                <a:solidFill>
                  <a:srgbClr val="4C7031"/>
                </a:solidFill>
                <a:latin typeface="Ovo"/>
              </a:rPr>
              <a:t>Sustaining Change-Immediate Usage</a:t>
            </a:r>
            <a:endParaRPr lang="en-US" sz="6600" spc="-200">
              <a:solidFill>
                <a:srgbClr val="4C7031"/>
              </a:solidFill>
              <a:latin typeface="Ovo" panose="020B0604020202020204" charset="0"/>
            </a:endParaRPr>
          </a:p>
        </p:txBody>
      </p:sp>
      <p:sp>
        <p:nvSpPr>
          <p:cNvPr id="24" name="TextBox 23">
            <a:extLst>
              <a:ext uri="{FF2B5EF4-FFF2-40B4-BE49-F238E27FC236}">
                <a16:creationId xmlns:a16="http://schemas.microsoft.com/office/drawing/2014/main" id="{E0F8B9A7-AB81-B350-246D-7A20C9384687}"/>
              </a:ext>
            </a:extLst>
          </p:cNvPr>
          <p:cNvSpPr txBox="1"/>
          <p:nvPr/>
        </p:nvSpPr>
        <p:spPr>
          <a:xfrm>
            <a:off x="461258" y="2271713"/>
            <a:ext cx="635546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spc="48">
                <a:solidFill>
                  <a:srgbClr val="4C7031"/>
                </a:solidFill>
                <a:latin typeface="Now"/>
              </a:rPr>
              <a:t>Can Honeywell use these solution immediately to facilitate change?</a:t>
            </a:r>
          </a:p>
          <a:p>
            <a:endParaRPr lang="en-US" sz="2200" spc="48">
              <a:solidFill>
                <a:srgbClr val="4C7031"/>
              </a:solidFill>
              <a:latin typeface="Now"/>
            </a:endParaRPr>
          </a:p>
          <a:p>
            <a:pPr marL="171450" indent="-171450">
              <a:buFont typeface="Arial"/>
              <a:buChar char="•"/>
            </a:pPr>
            <a:r>
              <a:rPr lang="en-US" sz="2200" spc="48">
                <a:solidFill>
                  <a:srgbClr val="4C7031"/>
                </a:solidFill>
                <a:latin typeface="Now"/>
              </a:rPr>
              <a:t>Job Re-design / Recruitment</a:t>
            </a:r>
          </a:p>
          <a:p>
            <a:r>
              <a:rPr lang="en-US" sz="2200" spc="48">
                <a:solidFill>
                  <a:srgbClr val="4C7031"/>
                </a:solidFill>
                <a:latin typeface="Now"/>
              </a:rPr>
              <a:t>(Can </a:t>
            </a:r>
            <a:r>
              <a:rPr lang="en-US" sz="2200" spc="48" err="1">
                <a:solidFill>
                  <a:srgbClr val="4C7031"/>
                </a:solidFill>
                <a:latin typeface="Now"/>
              </a:rPr>
              <a:t>HoneyWell</a:t>
            </a:r>
            <a:r>
              <a:rPr lang="en-US" sz="2200" spc="48">
                <a:solidFill>
                  <a:srgbClr val="4C7031"/>
                </a:solidFill>
                <a:latin typeface="Now"/>
              </a:rPr>
              <a:t> implement immediately? Yes.)</a:t>
            </a:r>
            <a:endParaRPr lang="en-US" sz="2200">
              <a:cs typeface="Calibri" panose="020F0502020204030204"/>
            </a:endParaRPr>
          </a:p>
          <a:p>
            <a:endParaRPr lang="en-US" sz="2200" spc="48">
              <a:solidFill>
                <a:srgbClr val="4C7031"/>
              </a:solidFill>
              <a:latin typeface="Now"/>
            </a:endParaRPr>
          </a:p>
          <a:p>
            <a:pPr marL="171450" indent="-171450">
              <a:buFont typeface="Arial"/>
              <a:buChar char="•"/>
            </a:pPr>
            <a:r>
              <a:rPr lang="en-US" sz="2200" spc="48">
                <a:solidFill>
                  <a:srgbClr val="4C7031"/>
                </a:solidFill>
                <a:latin typeface="Now"/>
              </a:rPr>
              <a:t>Intrinsic Extrinsic Motivation Plan </a:t>
            </a:r>
          </a:p>
          <a:p>
            <a:r>
              <a:rPr lang="en-US" sz="2200" spc="48">
                <a:solidFill>
                  <a:srgbClr val="4C7031"/>
                </a:solidFill>
                <a:latin typeface="Now"/>
              </a:rPr>
              <a:t>(Can </a:t>
            </a:r>
            <a:r>
              <a:rPr lang="en-US" sz="2200" spc="48" err="1">
                <a:solidFill>
                  <a:srgbClr val="4C7031"/>
                </a:solidFill>
                <a:latin typeface="Now"/>
              </a:rPr>
              <a:t>HoneyWell</a:t>
            </a:r>
            <a:r>
              <a:rPr lang="en-US" sz="2200" spc="48">
                <a:solidFill>
                  <a:srgbClr val="4C7031"/>
                </a:solidFill>
                <a:latin typeface="Now"/>
              </a:rPr>
              <a:t> use these motivation plan immediately? Yes.)</a:t>
            </a:r>
            <a:endParaRPr lang="en-US">
              <a:cs typeface="Calibri" panose="020F0502020204030204"/>
            </a:endParaRPr>
          </a:p>
          <a:p>
            <a:endParaRPr lang="en-US" sz="2200" spc="48">
              <a:solidFill>
                <a:srgbClr val="4C7031"/>
              </a:solidFill>
              <a:latin typeface="Now"/>
            </a:endParaRPr>
          </a:p>
          <a:p>
            <a:pPr marL="171450" indent="-171450">
              <a:buFont typeface="Arial"/>
              <a:buChar char="•"/>
            </a:pPr>
            <a:r>
              <a:rPr lang="en-US" sz="2200" spc="48">
                <a:solidFill>
                  <a:srgbClr val="4C7031"/>
                </a:solidFill>
                <a:latin typeface="Now"/>
              </a:rPr>
              <a:t>Incentives from Performance Appraisal</a:t>
            </a:r>
          </a:p>
          <a:p>
            <a:r>
              <a:rPr lang="en-US" sz="2200" spc="48">
                <a:solidFill>
                  <a:srgbClr val="4C7031"/>
                </a:solidFill>
                <a:latin typeface="Now"/>
              </a:rPr>
              <a:t>(Can </a:t>
            </a:r>
            <a:r>
              <a:rPr lang="en-US" sz="2200" spc="48" err="1">
                <a:solidFill>
                  <a:srgbClr val="4C7031"/>
                </a:solidFill>
                <a:latin typeface="Now"/>
              </a:rPr>
              <a:t>HoneyWell</a:t>
            </a:r>
            <a:r>
              <a:rPr lang="en-US" sz="2200" spc="48">
                <a:solidFill>
                  <a:srgbClr val="4C7031"/>
                </a:solidFill>
                <a:latin typeface="Now"/>
              </a:rPr>
              <a:t> implement? Yes.)</a:t>
            </a:r>
            <a:endParaRPr lang="en-US">
              <a:cs typeface="Calibri" panose="020F0502020204030204"/>
            </a:endParaRPr>
          </a:p>
          <a:p>
            <a:br>
              <a:rPr lang="en-US" sz="2800">
                <a:latin typeface="Ovo"/>
              </a:rPr>
            </a:br>
            <a:endParaRPr lang="en-US" sz="2200">
              <a:latin typeface="Ovo"/>
            </a:endParaRPr>
          </a:p>
        </p:txBody>
      </p:sp>
      <p:graphicFrame>
        <p:nvGraphicFramePr>
          <p:cNvPr id="2" name="Diagram 1">
            <a:extLst>
              <a:ext uri="{FF2B5EF4-FFF2-40B4-BE49-F238E27FC236}">
                <a16:creationId xmlns:a16="http://schemas.microsoft.com/office/drawing/2014/main" id="{9228D3A9-2B9D-F7DB-C589-D5D89035195F}"/>
              </a:ext>
            </a:extLst>
          </p:cNvPr>
          <p:cNvGraphicFramePr/>
          <p:nvPr>
            <p:extLst>
              <p:ext uri="{D42A27DB-BD31-4B8C-83A1-F6EECF244321}">
                <p14:modId xmlns:p14="http://schemas.microsoft.com/office/powerpoint/2010/main" val="468088100"/>
              </p:ext>
            </p:extLst>
          </p:nvPr>
        </p:nvGraphicFramePr>
        <p:xfrm>
          <a:off x="7018514" y="1693662"/>
          <a:ext cx="10481204" cy="65504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86074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2AE1C"/>
        </a:solidFill>
        <a:effectLst/>
      </p:bgPr>
    </p:bg>
    <p:spTree>
      <p:nvGrpSpPr>
        <p:cNvPr id="1" name=""/>
        <p:cNvGrpSpPr/>
        <p:nvPr/>
      </p:nvGrpSpPr>
      <p:grpSpPr>
        <a:xfrm>
          <a:off x="0" y="0"/>
          <a:ext cx="0" cy="0"/>
          <a:chOff x="0" y="0"/>
          <a:chExt cx="0" cy="0"/>
        </a:xfrm>
      </p:grpSpPr>
      <p:grpSp>
        <p:nvGrpSpPr>
          <p:cNvPr id="2" name="Group 2"/>
          <p:cNvGrpSpPr/>
          <p:nvPr/>
        </p:nvGrpSpPr>
        <p:grpSpPr>
          <a:xfrm>
            <a:off x="2103341" y="3258802"/>
            <a:ext cx="14081318" cy="3769397"/>
            <a:chOff x="0" y="0"/>
            <a:chExt cx="18775091" cy="5025863"/>
          </a:xfrm>
        </p:grpSpPr>
        <p:sp>
          <p:nvSpPr>
            <p:cNvPr id="3" name="TextBox 3"/>
            <p:cNvSpPr txBox="1"/>
            <p:nvPr/>
          </p:nvSpPr>
          <p:spPr>
            <a:xfrm>
              <a:off x="0" y="4390228"/>
              <a:ext cx="18775091" cy="635635"/>
            </a:xfrm>
            <a:prstGeom prst="rect">
              <a:avLst/>
            </a:prstGeom>
          </p:spPr>
          <p:txBody>
            <a:bodyPr lIns="0" tIns="0" rIns="0" bIns="0" rtlCol="0" anchor="t">
              <a:spAutoFit/>
            </a:bodyPr>
            <a:lstStyle/>
            <a:p>
              <a:pPr marL="0" lvl="0" indent="0" algn="ctr">
                <a:lnSpc>
                  <a:spcPts val="3851"/>
                </a:lnSpc>
              </a:pPr>
              <a:r>
                <a:rPr lang="en-US" sz="2962" spc="59">
                  <a:solidFill>
                    <a:srgbClr val="4C7031"/>
                  </a:solidFill>
                  <a:latin typeface="Now"/>
                </a:rPr>
                <a:t>Embrace change for a successful future in your organization.</a:t>
              </a:r>
            </a:p>
          </p:txBody>
        </p:sp>
        <p:sp>
          <p:nvSpPr>
            <p:cNvPr id="4" name="TextBox 4"/>
            <p:cNvSpPr txBox="1"/>
            <p:nvPr/>
          </p:nvSpPr>
          <p:spPr>
            <a:xfrm>
              <a:off x="0" y="-9525"/>
              <a:ext cx="18775091" cy="3260725"/>
            </a:xfrm>
            <a:prstGeom prst="rect">
              <a:avLst/>
            </a:prstGeom>
          </p:spPr>
          <p:txBody>
            <a:bodyPr lIns="0" tIns="0" rIns="0" bIns="0" rtlCol="0" anchor="t">
              <a:spAutoFit/>
            </a:bodyPr>
            <a:lstStyle/>
            <a:p>
              <a:pPr marL="0" lvl="0" indent="0" algn="ctr">
                <a:lnSpc>
                  <a:spcPts val="9600"/>
                </a:lnSpc>
              </a:pPr>
              <a:r>
                <a:rPr lang="en-US" sz="8000" spc="-200">
                  <a:solidFill>
                    <a:srgbClr val="4C7031"/>
                  </a:solidFill>
                  <a:latin typeface="Ovo"/>
                </a:rPr>
                <a:t>Join the transformation journey now, make a difference today.</a:t>
              </a:r>
            </a:p>
          </p:txBody>
        </p:sp>
      </p:grpSp>
      <p:sp>
        <p:nvSpPr>
          <p:cNvPr id="5" name="Freeform 5"/>
          <p:cNvSpPr/>
          <p:nvPr/>
        </p:nvSpPr>
        <p:spPr>
          <a:xfrm>
            <a:off x="6232871" y="7559855"/>
            <a:ext cx="5822259" cy="1058593"/>
          </a:xfrm>
          <a:custGeom>
            <a:avLst/>
            <a:gdLst/>
            <a:ahLst/>
            <a:cxnLst/>
            <a:rect l="l" t="t" r="r" b="b"/>
            <a:pathLst>
              <a:path w="5822259" h="1058593">
                <a:moveTo>
                  <a:pt x="0" y="0"/>
                </a:moveTo>
                <a:lnTo>
                  <a:pt x="5822258" y="0"/>
                </a:lnTo>
                <a:lnTo>
                  <a:pt x="5822258" y="1058592"/>
                </a:lnTo>
                <a:lnTo>
                  <a:pt x="0" y="1058592"/>
                </a:lnTo>
                <a:lnTo>
                  <a:pt x="0" y="0"/>
                </a:lnTo>
                <a:close/>
              </a:path>
            </a:pathLst>
          </a:custGeom>
          <a:blipFill>
            <a:blip r:embed="rId2"/>
            <a:stretch>
              <a:fillRect/>
            </a:stretch>
          </a:blipFill>
        </p:spPr>
        <p:txBody>
          <a:bodyPr/>
          <a:lstStyle/>
          <a:p>
            <a:endParaRPr lang="en-SG"/>
          </a:p>
        </p:txBody>
      </p:sp>
      <p:sp>
        <p:nvSpPr>
          <p:cNvPr id="6" name="Freeform 6"/>
          <p:cNvSpPr/>
          <p:nvPr/>
        </p:nvSpPr>
        <p:spPr>
          <a:xfrm>
            <a:off x="-1156150" y="-996196"/>
            <a:ext cx="6518982" cy="6139696"/>
          </a:xfrm>
          <a:custGeom>
            <a:avLst/>
            <a:gdLst/>
            <a:ahLst/>
            <a:cxnLst/>
            <a:rect l="l" t="t" r="r" b="b"/>
            <a:pathLst>
              <a:path w="6518982" h="6139696">
                <a:moveTo>
                  <a:pt x="0" y="0"/>
                </a:moveTo>
                <a:lnTo>
                  <a:pt x="6518982" y="0"/>
                </a:lnTo>
                <a:lnTo>
                  <a:pt x="6518982" y="6139696"/>
                </a:lnTo>
                <a:lnTo>
                  <a:pt x="0" y="61396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7" name="Freeform 7"/>
          <p:cNvSpPr/>
          <p:nvPr/>
        </p:nvSpPr>
        <p:spPr>
          <a:xfrm>
            <a:off x="15014365" y="2927826"/>
            <a:ext cx="3893672" cy="7359174"/>
          </a:xfrm>
          <a:custGeom>
            <a:avLst/>
            <a:gdLst/>
            <a:ahLst/>
            <a:cxnLst/>
            <a:rect l="l" t="t" r="r" b="b"/>
            <a:pathLst>
              <a:path w="3893672" h="7359174">
                <a:moveTo>
                  <a:pt x="0" y="0"/>
                </a:moveTo>
                <a:lnTo>
                  <a:pt x="3893672" y="0"/>
                </a:lnTo>
                <a:lnTo>
                  <a:pt x="3893672" y="7359174"/>
                </a:lnTo>
                <a:lnTo>
                  <a:pt x="0" y="7359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4519" y="2040859"/>
            <a:ext cx="1637025" cy="1637025"/>
          </a:xfrm>
          <a:custGeom>
            <a:avLst/>
            <a:gdLst/>
            <a:ahLst/>
            <a:cxnLst/>
            <a:rect l="l" t="t" r="r" b="b"/>
            <a:pathLst>
              <a:path w="1637025" h="1637025">
                <a:moveTo>
                  <a:pt x="0" y="0"/>
                </a:moveTo>
                <a:lnTo>
                  <a:pt x="1637025" y="0"/>
                </a:lnTo>
                <a:lnTo>
                  <a:pt x="1637025" y="1637025"/>
                </a:lnTo>
                <a:lnTo>
                  <a:pt x="0" y="1637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7910214" y="2040859"/>
            <a:ext cx="1637025" cy="1637025"/>
          </a:xfrm>
          <a:custGeom>
            <a:avLst/>
            <a:gdLst/>
            <a:ahLst/>
            <a:cxnLst/>
            <a:rect l="l" t="t" r="r" b="b"/>
            <a:pathLst>
              <a:path w="1637025" h="1637025">
                <a:moveTo>
                  <a:pt x="0" y="0"/>
                </a:moveTo>
                <a:lnTo>
                  <a:pt x="1637025" y="0"/>
                </a:lnTo>
                <a:lnTo>
                  <a:pt x="1637025" y="1637025"/>
                </a:lnTo>
                <a:lnTo>
                  <a:pt x="0" y="16370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Freeform 4"/>
          <p:cNvSpPr/>
          <p:nvPr/>
        </p:nvSpPr>
        <p:spPr>
          <a:xfrm>
            <a:off x="5227366" y="2040859"/>
            <a:ext cx="1637025" cy="1637025"/>
          </a:xfrm>
          <a:custGeom>
            <a:avLst/>
            <a:gdLst/>
            <a:ahLst/>
            <a:cxnLst/>
            <a:rect l="l" t="t" r="r" b="b"/>
            <a:pathLst>
              <a:path w="1637025" h="1637025">
                <a:moveTo>
                  <a:pt x="0" y="0"/>
                </a:moveTo>
                <a:lnTo>
                  <a:pt x="1637025" y="0"/>
                </a:lnTo>
                <a:lnTo>
                  <a:pt x="1637025" y="1637025"/>
                </a:lnTo>
                <a:lnTo>
                  <a:pt x="0" y="16370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5" name="Freeform 5"/>
          <p:cNvSpPr/>
          <p:nvPr/>
        </p:nvSpPr>
        <p:spPr>
          <a:xfrm>
            <a:off x="10593061" y="2040859"/>
            <a:ext cx="1637025" cy="1637025"/>
          </a:xfrm>
          <a:custGeom>
            <a:avLst/>
            <a:gdLst/>
            <a:ahLst/>
            <a:cxnLst/>
            <a:rect l="l" t="t" r="r" b="b"/>
            <a:pathLst>
              <a:path w="1637025" h="1637025">
                <a:moveTo>
                  <a:pt x="0" y="0"/>
                </a:moveTo>
                <a:lnTo>
                  <a:pt x="1637025" y="0"/>
                </a:lnTo>
                <a:lnTo>
                  <a:pt x="1637025" y="1637025"/>
                </a:lnTo>
                <a:lnTo>
                  <a:pt x="0" y="16370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6" name="Freeform 6"/>
          <p:cNvSpPr/>
          <p:nvPr/>
        </p:nvSpPr>
        <p:spPr>
          <a:xfrm>
            <a:off x="13264612" y="2040859"/>
            <a:ext cx="1637025" cy="1637025"/>
          </a:xfrm>
          <a:custGeom>
            <a:avLst/>
            <a:gdLst/>
            <a:ahLst/>
            <a:cxnLst/>
            <a:rect l="l" t="t" r="r" b="b"/>
            <a:pathLst>
              <a:path w="1637025" h="1637025">
                <a:moveTo>
                  <a:pt x="0" y="0"/>
                </a:moveTo>
                <a:lnTo>
                  <a:pt x="1637025" y="0"/>
                </a:lnTo>
                <a:lnTo>
                  <a:pt x="1637025" y="1637025"/>
                </a:lnTo>
                <a:lnTo>
                  <a:pt x="0" y="16370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7" name="Freeform 7"/>
          <p:cNvSpPr/>
          <p:nvPr/>
        </p:nvSpPr>
        <p:spPr>
          <a:xfrm rot="5400000">
            <a:off x="2613717" y="611428"/>
            <a:ext cx="1498629" cy="2997258"/>
          </a:xfrm>
          <a:custGeom>
            <a:avLst/>
            <a:gdLst/>
            <a:ahLst/>
            <a:cxnLst/>
            <a:rect l="l" t="t" r="r" b="b"/>
            <a:pathLst>
              <a:path w="1498629" h="2997258">
                <a:moveTo>
                  <a:pt x="0" y="0"/>
                </a:moveTo>
                <a:lnTo>
                  <a:pt x="1498629" y="0"/>
                </a:lnTo>
                <a:lnTo>
                  <a:pt x="1498629" y="2997258"/>
                </a:lnTo>
                <a:lnTo>
                  <a:pt x="0" y="2997258"/>
                </a:lnTo>
                <a:lnTo>
                  <a:pt x="0" y="0"/>
                </a:lnTo>
                <a:close/>
              </a:path>
            </a:pathLst>
          </a:custGeom>
          <a:blipFill>
            <a:blip r:embed="rId8">
              <a:extLst>
                <a:ext uri="{96DAC541-7B7A-43D3-8B79-37D633B846F1}">
                  <asvg:svgBlip xmlns:asvg="http://schemas.microsoft.com/office/drawing/2016/SVG/main" r:embed="rId9"/>
                </a:ext>
              </a:extLst>
            </a:blip>
            <a:stretch>
              <a:fillRect r="-100000"/>
            </a:stretch>
          </a:blipFill>
        </p:spPr>
        <p:txBody>
          <a:bodyPr/>
          <a:lstStyle/>
          <a:p>
            <a:endParaRPr lang="en-SG"/>
          </a:p>
        </p:txBody>
      </p:sp>
      <p:sp>
        <p:nvSpPr>
          <p:cNvPr id="8" name="Freeform 8"/>
          <p:cNvSpPr/>
          <p:nvPr/>
        </p:nvSpPr>
        <p:spPr>
          <a:xfrm rot="5400000">
            <a:off x="7979412" y="611428"/>
            <a:ext cx="1498629" cy="2997258"/>
          </a:xfrm>
          <a:custGeom>
            <a:avLst/>
            <a:gdLst/>
            <a:ahLst/>
            <a:cxnLst/>
            <a:rect l="l" t="t" r="r" b="b"/>
            <a:pathLst>
              <a:path w="1498629" h="2997258">
                <a:moveTo>
                  <a:pt x="0" y="0"/>
                </a:moveTo>
                <a:lnTo>
                  <a:pt x="1498629" y="0"/>
                </a:lnTo>
                <a:lnTo>
                  <a:pt x="1498629" y="2997258"/>
                </a:lnTo>
                <a:lnTo>
                  <a:pt x="0" y="2997258"/>
                </a:lnTo>
                <a:lnTo>
                  <a:pt x="0" y="0"/>
                </a:lnTo>
                <a:close/>
              </a:path>
            </a:pathLst>
          </a:custGeom>
          <a:blipFill>
            <a:blip r:embed="rId10">
              <a:extLst>
                <a:ext uri="{96DAC541-7B7A-43D3-8B79-37D633B846F1}">
                  <asvg:svgBlip xmlns:asvg="http://schemas.microsoft.com/office/drawing/2016/SVG/main" r:embed="rId11"/>
                </a:ext>
              </a:extLst>
            </a:blip>
            <a:stretch>
              <a:fillRect r="-100000"/>
            </a:stretch>
          </a:blipFill>
        </p:spPr>
        <p:txBody>
          <a:bodyPr/>
          <a:lstStyle/>
          <a:p>
            <a:endParaRPr lang="en-SG"/>
          </a:p>
        </p:txBody>
      </p:sp>
      <p:sp>
        <p:nvSpPr>
          <p:cNvPr id="9" name="Freeform 9"/>
          <p:cNvSpPr/>
          <p:nvPr/>
        </p:nvSpPr>
        <p:spPr>
          <a:xfrm rot="5400000">
            <a:off x="13333810" y="611428"/>
            <a:ext cx="1498629" cy="2997258"/>
          </a:xfrm>
          <a:custGeom>
            <a:avLst/>
            <a:gdLst/>
            <a:ahLst/>
            <a:cxnLst/>
            <a:rect l="l" t="t" r="r" b="b"/>
            <a:pathLst>
              <a:path w="1498629" h="2997258">
                <a:moveTo>
                  <a:pt x="0" y="0"/>
                </a:moveTo>
                <a:lnTo>
                  <a:pt x="1498629" y="0"/>
                </a:lnTo>
                <a:lnTo>
                  <a:pt x="1498629" y="2997258"/>
                </a:lnTo>
                <a:lnTo>
                  <a:pt x="0" y="2997258"/>
                </a:lnTo>
                <a:lnTo>
                  <a:pt x="0" y="0"/>
                </a:lnTo>
                <a:close/>
              </a:path>
            </a:pathLst>
          </a:custGeom>
          <a:blipFill>
            <a:blip r:embed="rId12">
              <a:extLst>
                <a:ext uri="{96DAC541-7B7A-43D3-8B79-37D633B846F1}">
                  <asvg:svgBlip xmlns:asvg="http://schemas.microsoft.com/office/drawing/2016/SVG/main" r:embed="rId13"/>
                </a:ext>
              </a:extLst>
            </a:blip>
            <a:stretch>
              <a:fillRect r="-100000"/>
            </a:stretch>
          </a:blipFill>
        </p:spPr>
        <p:txBody>
          <a:bodyPr/>
          <a:lstStyle/>
          <a:p>
            <a:endParaRPr lang="en-SG"/>
          </a:p>
        </p:txBody>
      </p:sp>
      <p:sp>
        <p:nvSpPr>
          <p:cNvPr id="10" name="Freeform 10"/>
          <p:cNvSpPr/>
          <p:nvPr/>
        </p:nvSpPr>
        <p:spPr>
          <a:xfrm rot="-5400000">
            <a:off x="5296564" y="2091230"/>
            <a:ext cx="1498629" cy="2997258"/>
          </a:xfrm>
          <a:custGeom>
            <a:avLst/>
            <a:gdLst/>
            <a:ahLst/>
            <a:cxnLst/>
            <a:rect l="l" t="t" r="r" b="b"/>
            <a:pathLst>
              <a:path w="1498629" h="2997258">
                <a:moveTo>
                  <a:pt x="0" y="0"/>
                </a:moveTo>
                <a:lnTo>
                  <a:pt x="1498629" y="0"/>
                </a:lnTo>
                <a:lnTo>
                  <a:pt x="1498629" y="2997259"/>
                </a:lnTo>
                <a:lnTo>
                  <a:pt x="0" y="2997259"/>
                </a:lnTo>
                <a:lnTo>
                  <a:pt x="0" y="0"/>
                </a:lnTo>
                <a:close/>
              </a:path>
            </a:pathLst>
          </a:custGeom>
          <a:blipFill>
            <a:blip r:embed="rId10">
              <a:extLst>
                <a:ext uri="{96DAC541-7B7A-43D3-8B79-37D633B846F1}">
                  <asvg:svgBlip xmlns:asvg="http://schemas.microsoft.com/office/drawing/2016/SVG/main" r:embed="rId11"/>
                </a:ext>
              </a:extLst>
            </a:blip>
            <a:stretch>
              <a:fillRect r="-100000"/>
            </a:stretch>
          </a:blipFill>
        </p:spPr>
        <p:txBody>
          <a:bodyPr/>
          <a:lstStyle/>
          <a:p>
            <a:endParaRPr lang="en-SG"/>
          </a:p>
        </p:txBody>
      </p:sp>
      <p:sp>
        <p:nvSpPr>
          <p:cNvPr id="11" name="Freeform 11"/>
          <p:cNvSpPr/>
          <p:nvPr/>
        </p:nvSpPr>
        <p:spPr>
          <a:xfrm rot="-5400000">
            <a:off x="10662259" y="2091230"/>
            <a:ext cx="1498629" cy="2997258"/>
          </a:xfrm>
          <a:custGeom>
            <a:avLst/>
            <a:gdLst/>
            <a:ahLst/>
            <a:cxnLst/>
            <a:rect l="l" t="t" r="r" b="b"/>
            <a:pathLst>
              <a:path w="1498629" h="2997258">
                <a:moveTo>
                  <a:pt x="0" y="0"/>
                </a:moveTo>
                <a:lnTo>
                  <a:pt x="1498629" y="0"/>
                </a:lnTo>
                <a:lnTo>
                  <a:pt x="1498629" y="2997259"/>
                </a:lnTo>
                <a:lnTo>
                  <a:pt x="0" y="2997259"/>
                </a:lnTo>
                <a:lnTo>
                  <a:pt x="0" y="0"/>
                </a:lnTo>
                <a:close/>
              </a:path>
            </a:pathLst>
          </a:custGeom>
          <a:blipFill>
            <a:blip r:embed="rId10">
              <a:extLst>
                <a:ext uri="{96DAC541-7B7A-43D3-8B79-37D633B846F1}">
                  <asvg:svgBlip xmlns:asvg="http://schemas.microsoft.com/office/drawing/2016/SVG/main" r:embed="rId11"/>
                </a:ext>
              </a:extLst>
            </a:blip>
            <a:stretch>
              <a:fillRect r="-100000"/>
            </a:stretch>
          </a:blipFill>
        </p:spPr>
        <p:txBody>
          <a:bodyPr/>
          <a:lstStyle/>
          <a:p>
            <a:endParaRPr lang="en-SG"/>
          </a:p>
        </p:txBody>
      </p:sp>
      <p:grpSp>
        <p:nvGrpSpPr>
          <p:cNvPr id="12" name="Group 12"/>
          <p:cNvGrpSpPr/>
          <p:nvPr/>
        </p:nvGrpSpPr>
        <p:grpSpPr>
          <a:xfrm rot="-2700000">
            <a:off x="4412671" y="2558378"/>
            <a:ext cx="565237" cy="564333"/>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4C7031"/>
            </a:solidFill>
          </p:spPr>
          <p:txBody>
            <a:bodyPr/>
            <a:lstStyle/>
            <a:p>
              <a:endParaRPr lang="en-SG"/>
            </a:p>
          </p:txBody>
        </p:sp>
      </p:grpSp>
      <p:grpSp>
        <p:nvGrpSpPr>
          <p:cNvPr id="14" name="Group 14"/>
          <p:cNvGrpSpPr/>
          <p:nvPr/>
        </p:nvGrpSpPr>
        <p:grpSpPr>
          <a:xfrm rot="-2700000">
            <a:off x="9797193" y="2558378"/>
            <a:ext cx="565237" cy="564333"/>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E982"/>
            </a:solidFill>
          </p:spPr>
          <p:txBody>
            <a:bodyPr/>
            <a:lstStyle/>
            <a:p>
              <a:endParaRPr lang="en-SG"/>
            </a:p>
          </p:txBody>
        </p:sp>
      </p:grpSp>
      <p:grpSp>
        <p:nvGrpSpPr>
          <p:cNvPr id="16" name="Group 16"/>
          <p:cNvGrpSpPr/>
          <p:nvPr/>
        </p:nvGrpSpPr>
        <p:grpSpPr>
          <a:xfrm rot="-2700000">
            <a:off x="15124377" y="2558378"/>
            <a:ext cx="565237" cy="564333"/>
            <a:chOff x="0" y="0"/>
            <a:chExt cx="6350000" cy="6339840"/>
          </a:xfrm>
        </p:grpSpPr>
        <p:sp>
          <p:nvSpPr>
            <p:cNvPr id="17" name="Freeform 1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8B27C"/>
            </a:solidFill>
          </p:spPr>
          <p:txBody>
            <a:bodyPr/>
            <a:lstStyle/>
            <a:p>
              <a:endParaRPr lang="en-SG"/>
            </a:p>
          </p:txBody>
        </p:sp>
      </p:grpSp>
      <p:grpSp>
        <p:nvGrpSpPr>
          <p:cNvPr id="18" name="Group 18"/>
          <p:cNvGrpSpPr/>
          <p:nvPr/>
        </p:nvGrpSpPr>
        <p:grpSpPr>
          <a:xfrm rot="8100000">
            <a:off x="7099977" y="2577205"/>
            <a:ext cx="565237" cy="564333"/>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E982"/>
            </a:solidFill>
          </p:spPr>
          <p:txBody>
            <a:bodyPr/>
            <a:lstStyle/>
            <a:p>
              <a:endParaRPr lang="en-SG"/>
            </a:p>
          </p:txBody>
        </p:sp>
      </p:grpSp>
      <p:grpSp>
        <p:nvGrpSpPr>
          <p:cNvPr id="20" name="Group 20"/>
          <p:cNvGrpSpPr/>
          <p:nvPr/>
        </p:nvGrpSpPr>
        <p:grpSpPr>
          <a:xfrm rot="8100000">
            <a:off x="12465672" y="2577205"/>
            <a:ext cx="565237" cy="564333"/>
            <a:chOff x="0" y="0"/>
            <a:chExt cx="6350000" cy="6339840"/>
          </a:xfrm>
        </p:grpSpPr>
        <p:sp>
          <p:nvSpPr>
            <p:cNvPr id="21" name="Freeform 2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E982"/>
            </a:solidFill>
          </p:spPr>
          <p:txBody>
            <a:bodyPr/>
            <a:lstStyle/>
            <a:p>
              <a:endParaRPr lang="en-SG"/>
            </a:p>
          </p:txBody>
        </p:sp>
      </p:grpSp>
      <p:grpSp>
        <p:nvGrpSpPr>
          <p:cNvPr id="22" name="Group 22"/>
          <p:cNvGrpSpPr/>
          <p:nvPr/>
        </p:nvGrpSpPr>
        <p:grpSpPr>
          <a:xfrm>
            <a:off x="423891" y="8296930"/>
            <a:ext cx="4803475" cy="1796040"/>
            <a:chOff x="0" y="0"/>
            <a:chExt cx="6404633" cy="2394720"/>
          </a:xfrm>
        </p:grpSpPr>
        <p:sp>
          <p:nvSpPr>
            <p:cNvPr id="23" name="TextBox 23"/>
            <p:cNvSpPr txBox="1"/>
            <p:nvPr/>
          </p:nvSpPr>
          <p:spPr>
            <a:xfrm>
              <a:off x="0" y="755542"/>
              <a:ext cx="6404633" cy="1639178"/>
            </a:xfrm>
            <a:prstGeom prst="rect">
              <a:avLst/>
            </a:prstGeom>
          </p:spPr>
          <p:txBody>
            <a:bodyPr lIns="0" tIns="0" rIns="0" bIns="0" rtlCol="0" anchor="t">
              <a:spAutoFit/>
            </a:bodyPr>
            <a:lstStyle/>
            <a:p>
              <a:pPr algn="ctr">
                <a:lnSpc>
                  <a:spcPts val="2497"/>
                </a:lnSpc>
              </a:pPr>
              <a:r>
                <a:rPr lang="en-US" sz="1664" spc="33">
                  <a:solidFill>
                    <a:srgbClr val="00BF63"/>
                  </a:solidFill>
                  <a:latin typeface="Now"/>
                </a:rPr>
                <a:t>Market adaptability and diminished employee morale due to a less inclusive work environment.</a:t>
              </a:r>
            </a:p>
            <a:p>
              <a:pPr algn="ctr">
                <a:lnSpc>
                  <a:spcPts val="2497"/>
                </a:lnSpc>
              </a:pPr>
              <a:endParaRPr lang="en-US" sz="1664" spc="33">
                <a:solidFill>
                  <a:srgbClr val="00BF63"/>
                </a:solidFill>
                <a:latin typeface="Now"/>
              </a:endParaRPr>
            </a:p>
          </p:txBody>
        </p:sp>
        <p:sp>
          <p:nvSpPr>
            <p:cNvPr id="24" name="TextBox 24"/>
            <p:cNvSpPr txBox="1"/>
            <p:nvPr/>
          </p:nvSpPr>
          <p:spPr>
            <a:xfrm>
              <a:off x="0" y="-9525"/>
              <a:ext cx="6404633" cy="493517"/>
            </a:xfrm>
            <a:prstGeom prst="rect">
              <a:avLst/>
            </a:prstGeom>
          </p:spPr>
          <p:txBody>
            <a:bodyPr lIns="0" tIns="0" rIns="0" bIns="0" rtlCol="0" anchor="t">
              <a:spAutoFit/>
            </a:bodyPr>
            <a:lstStyle/>
            <a:p>
              <a:pPr marL="0" lvl="0" indent="0" algn="ctr">
                <a:lnSpc>
                  <a:spcPts val="3096"/>
                </a:lnSpc>
                <a:spcBef>
                  <a:spcPct val="0"/>
                </a:spcBef>
              </a:pPr>
              <a:r>
                <a:rPr lang="en-US" sz="2400" spc="48">
                  <a:solidFill>
                    <a:srgbClr val="00BF63"/>
                  </a:solidFill>
                  <a:latin typeface="Now Medium"/>
                </a:rPr>
                <a:t>Do we leverage on diversity?</a:t>
              </a:r>
            </a:p>
          </p:txBody>
        </p:sp>
      </p:grpSp>
      <p:sp>
        <p:nvSpPr>
          <p:cNvPr id="25" name="TextBox 25"/>
          <p:cNvSpPr txBox="1"/>
          <p:nvPr/>
        </p:nvSpPr>
        <p:spPr>
          <a:xfrm>
            <a:off x="-182853" y="1708287"/>
            <a:ext cx="2544519" cy="1301638"/>
          </a:xfrm>
          <a:prstGeom prst="rect">
            <a:avLst/>
          </a:prstGeom>
        </p:spPr>
        <p:txBody>
          <a:bodyPr lIns="0" tIns="0" rIns="0" bIns="0" rtlCol="0" anchor="t">
            <a:spAutoFit/>
          </a:bodyPr>
          <a:lstStyle/>
          <a:p>
            <a:pPr marL="0" lvl="0" indent="0" algn="ctr">
              <a:lnSpc>
                <a:spcPts val="5159"/>
              </a:lnSpc>
              <a:spcBef>
                <a:spcPct val="0"/>
              </a:spcBef>
            </a:pPr>
            <a:r>
              <a:rPr lang="en-US" sz="3500" spc="79">
                <a:solidFill>
                  <a:srgbClr val="4C7031"/>
                </a:solidFill>
                <a:latin typeface="Now Medium"/>
              </a:rPr>
              <a:t>Current State</a:t>
            </a:r>
          </a:p>
        </p:txBody>
      </p:sp>
      <p:sp>
        <p:nvSpPr>
          <p:cNvPr id="26" name="TextBox 26"/>
          <p:cNvSpPr txBox="1"/>
          <p:nvPr/>
        </p:nvSpPr>
        <p:spPr>
          <a:xfrm>
            <a:off x="5877465" y="5608759"/>
            <a:ext cx="6420601" cy="2896044"/>
          </a:xfrm>
          <a:prstGeom prst="rect">
            <a:avLst/>
          </a:prstGeom>
        </p:spPr>
        <p:txBody>
          <a:bodyPr lIns="0" tIns="0" rIns="0" bIns="0" rtlCol="0" anchor="t">
            <a:spAutoFit/>
          </a:bodyPr>
          <a:lstStyle/>
          <a:p>
            <a:pPr algn="ctr">
              <a:lnSpc>
                <a:spcPts val="2598"/>
              </a:lnSpc>
            </a:pPr>
            <a:r>
              <a:rPr lang="en-US" sz="1732" spc="34">
                <a:solidFill>
                  <a:srgbClr val="4C7031"/>
                </a:solidFill>
                <a:latin typeface="Now"/>
              </a:rPr>
              <a:t>ØIntegrate software and emerging technologies into core operations through team restructuring. </a:t>
            </a:r>
          </a:p>
          <a:p>
            <a:pPr algn="ctr">
              <a:lnSpc>
                <a:spcPts val="2598"/>
              </a:lnSpc>
            </a:pPr>
            <a:endParaRPr lang="en-US" sz="1732" spc="34">
              <a:solidFill>
                <a:srgbClr val="4C7031"/>
              </a:solidFill>
              <a:latin typeface="Now"/>
            </a:endParaRPr>
          </a:p>
          <a:p>
            <a:pPr algn="ctr">
              <a:lnSpc>
                <a:spcPts val="2598"/>
              </a:lnSpc>
            </a:pPr>
            <a:r>
              <a:rPr lang="en-US" sz="1732" spc="34">
                <a:solidFill>
                  <a:srgbClr val="4C7031"/>
                </a:solidFill>
                <a:latin typeface="Now"/>
              </a:rPr>
              <a:t>ØImplement a proactive communication plan to counter investor concerns. </a:t>
            </a:r>
          </a:p>
          <a:p>
            <a:pPr algn="ctr">
              <a:lnSpc>
                <a:spcPts val="2598"/>
              </a:lnSpc>
            </a:pPr>
            <a:endParaRPr lang="en-US" sz="1732" spc="34">
              <a:solidFill>
                <a:srgbClr val="4C7031"/>
              </a:solidFill>
              <a:latin typeface="Now"/>
            </a:endParaRPr>
          </a:p>
          <a:p>
            <a:pPr algn="ctr">
              <a:lnSpc>
                <a:spcPts val="2598"/>
              </a:lnSpc>
            </a:pPr>
            <a:r>
              <a:rPr lang="en-US" sz="1732" spc="34">
                <a:solidFill>
                  <a:srgbClr val="4C7031"/>
                </a:solidFill>
                <a:latin typeface="Now"/>
              </a:rPr>
              <a:t>ØBridge the cultural gap between Honeywell's "red" and "blue" sides. Foster a culture of innovation through incentive programs and innovation hubs.</a:t>
            </a:r>
          </a:p>
        </p:txBody>
      </p:sp>
      <p:sp>
        <p:nvSpPr>
          <p:cNvPr id="27" name="TextBox 27"/>
          <p:cNvSpPr txBox="1"/>
          <p:nvPr/>
        </p:nvSpPr>
        <p:spPr>
          <a:xfrm>
            <a:off x="5877465" y="5044484"/>
            <a:ext cx="6420601" cy="372519"/>
          </a:xfrm>
          <a:prstGeom prst="rect">
            <a:avLst/>
          </a:prstGeom>
        </p:spPr>
        <p:txBody>
          <a:bodyPr lIns="0" tIns="0" rIns="0" bIns="0" rtlCol="0" anchor="t">
            <a:spAutoFit/>
          </a:bodyPr>
          <a:lstStyle/>
          <a:p>
            <a:pPr marL="0" lvl="0" indent="0" algn="ctr">
              <a:lnSpc>
                <a:spcPts val="3096"/>
              </a:lnSpc>
              <a:spcBef>
                <a:spcPct val="0"/>
              </a:spcBef>
            </a:pPr>
            <a:r>
              <a:rPr lang="en-US" sz="2400" spc="48">
                <a:solidFill>
                  <a:srgbClr val="4C7031"/>
                </a:solidFill>
                <a:latin typeface="Now Medium"/>
              </a:rPr>
              <a:t>Change Required</a:t>
            </a:r>
          </a:p>
        </p:txBody>
      </p:sp>
      <p:sp>
        <p:nvSpPr>
          <p:cNvPr id="28" name="TextBox 28"/>
          <p:cNvSpPr txBox="1"/>
          <p:nvPr/>
        </p:nvSpPr>
        <p:spPr>
          <a:xfrm>
            <a:off x="13174366" y="4996859"/>
            <a:ext cx="4475761" cy="2388175"/>
          </a:xfrm>
          <a:prstGeom prst="rect">
            <a:avLst/>
          </a:prstGeom>
        </p:spPr>
        <p:txBody>
          <a:bodyPr lIns="0" tIns="0" rIns="0" bIns="0" rtlCol="0" anchor="t">
            <a:spAutoFit/>
          </a:bodyPr>
          <a:lstStyle/>
          <a:p>
            <a:pPr marL="388620" lvl="1" indent="-194310">
              <a:lnSpc>
                <a:spcPts val="2700"/>
              </a:lnSpc>
              <a:buFont typeface="Arial"/>
              <a:buChar char="•"/>
            </a:pPr>
            <a:r>
              <a:rPr lang="en-US" sz="1800" spc="36">
                <a:solidFill>
                  <a:srgbClr val="4C7031"/>
                </a:solidFill>
                <a:latin typeface="Now"/>
              </a:rPr>
              <a:t>Increased agility and responsiveness to market demands and emerging technologies.</a:t>
            </a:r>
          </a:p>
          <a:p>
            <a:pPr marL="388620" lvl="1" indent="-194310">
              <a:lnSpc>
                <a:spcPts val="2700"/>
              </a:lnSpc>
              <a:buFont typeface="Arial"/>
              <a:buChar char="•"/>
            </a:pPr>
            <a:r>
              <a:rPr lang="en-US" sz="1800" spc="36">
                <a:solidFill>
                  <a:srgbClr val="4C7031"/>
                </a:solidFill>
                <a:latin typeface="Now"/>
              </a:rPr>
              <a:t>Enhanced reputation and brand value as a forward-thinking and adaptable organization.</a:t>
            </a:r>
          </a:p>
          <a:p>
            <a:pPr algn="ctr">
              <a:lnSpc>
                <a:spcPts val="2700"/>
              </a:lnSpc>
            </a:pPr>
            <a:endParaRPr lang="en-US" sz="1800" spc="36">
              <a:solidFill>
                <a:srgbClr val="4C7031"/>
              </a:solidFill>
              <a:latin typeface="Now"/>
            </a:endParaRPr>
          </a:p>
        </p:txBody>
      </p:sp>
      <p:sp>
        <p:nvSpPr>
          <p:cNvPr id="29" name="TextBox 29"/>
          <p:cNvSpPr txBox="1"/>
          <p:nvPr/>
        </p:nvSpPr>
        <p:spPr>
          <a:xfrm>
            <a:off x="15687749" y="1703381"/>
            <a:ext cx="2793411" cy="1301638"/>
          </a:xfrm>
          <a:prstGeom prst="rect">
            <a:avLst/>
          </a:prstGeom>
        </p:spPr>
        <p:txBody>
          <a:bodyPr lIns="0" tIns="0" rIns="0" bIns="0" rtlCol="0" anchor="t">
            <a:spAutoFit/>
          </a:bodyPr>
          <a:lstStyle/>
          <a:p>
            <a:pPr algn="ctr">
              <a:lnSpc>
                <a:spcPts val="5159"/>
              </a:lnSpc>
            </a:pPr>
            <a:r>
              <a:rPr lang="en-US" sz="3500" spc="79">
                <a:solidFill>
                  <a:srgbClr val="4C7031"/>
                </a:solidFill>
                <a:latin typeface="Now Medium"/>
              </a:rPr>
              <a:t>Desired</a:t>
            </a:r>
          </a:p>
          <a:p>
            <a:pPr marL="0" lvl="0" indent="0" algn="ctr">
              <a:lnSpc>
                <a:spcPts val="5159"/>
              </a:lnSpc>
              <a:spcBef>
                <a:spcPct val="0"/>
              </a:spcBef>
            </a:pPr>
            <a:r>
              <a:rPr lang="en-US" sz="3500" spc="79">
                <a:solidFill>
                  <a:srgbClr val="4C7031"/>
                </a:solidFill>
                <a:latin typeface="Now Medium"/>
              </a:rPr>
              <a:t>Outcomes</a:t>
            </a:r>
          </a:p>
        </p:txBody>
      </p:sp>
      <p:grpSp>
        <p:nvGrpSpPr>
          <p:cNvPr id="30" name="Group 30"/>
          <p:cNvGrpSpPr/>
          <p:nvPr/>
        </p:nvGrpSpPr>
        <p:grpSpPr>
          <a:xfrm>
            <a:off x="523275" y="6697189"/>
            <a:ext cx="4473408" cy="1167489"/>
            <a:chOff x="0" y="0"/>
            <a:chExt cx="5964544" cy="1556652"/>
          </a:xfrm>
        </p:grpSpPr>
        <p:sp>
          <p:nvSpPr>
            <p:cNvPr id="31" name="TextBox 31"/>
            <p:cNvSpPr txBox="1"/>
            <p:nvPr/>
          </p:nvSpPr>
          <p:spPr>
            <a:xfrm>
              <a:off x="0" y="755542"/>
              <a:ext cx="5964544" cy="801111"/>
            </a:xfrm>
            <a:prstGeom prst="rect">
              <a:avLst/>
            </a:prstGeom>
          </p:spPr>
          <p:txBody>
            <a:bodyPr lIns="0" tIns="0" rIns="0" bIns="0" rtlCol="0" anchor="t">
              <a:spAutoFit/>
            </a:bodyPr>
            <a:lstStyle/>
            <a:p>
              <a:pPr algn="ctr">
                <a:lnSpc>
                  <a:spcPts val="2497"/>
                </a:lnSpc>
              </a:pPr>
              <a:r>
                <a:rPr lang="en-US" sz="1664" spc="33">
                  <a:solidFill>
                    <a:srgbClr val="8CCDB0"/>
                  </a:solidFill>
                  <a:latin typeface="Now"/>
                </a:rPr>
                <a:t>Customer satisfaction and loyalty due to stagnant products and solutions.</a:t>
              </a:r>
            </a:p>
          </p:txBody>
        </p:sp>
        <p:sp>
          <p:nvSpPr>
            <p:cNvPr id="32" name="TextBox 32"/>
            <p:cNvSpPr txBox="1"/>
            <p:nvPr/>
          </p:nvSpPr>
          <p:spPr>
            <a:xfrm>
              <a:off x="0" y="-9525"/>
              <a:ext cx="5964544" cy="493517"/>
            </a:xfrm>
            <a:prstGeom prst="rect">
              <a:avLst/>
            </a:prstGeom>
          </p:spPr>
          <p:txBody>
            <a:bodyPr lIns="0" tIns="0" rIns="0" bIns="0" rtlCol="0" anchor="t">
              <a:spAutoFit/>
            </a:bodyPr>
            <a:lstStyle/>
            <a:p>
              <a:pPr marL="0" lvl="0" indent="0" algn="ctr">
                <a:lnSpc>
                  <a:spcPts val="3096"/>
                </a:lnSpc>
                <a:spcBef>
                  <a:spcPct val="0"/>
                </a:spcBef>
              </a:pPr>
              <a:r>
                <a:rPr lang="en-US" sz="2400" spc="48">
                  <a:solidFill>
                    <a:srgbClr val="8CCDB0"/>
                  </a:solidFill>
                  <a:latin typeface="Now Medium"/>
                </a:rPr>
                <a:t>Are we customer-focused?</a:t>
              </a:r>
            </a:p>
          </p:txBody>
        </p:sp>
      </p:grpSp>
      <p:grpSp>
        <p:nvGrpSpPr>
          <p:cNvPr id="33" name="Group 33"/>
          <p:cNvGrpSpPr/>
          <p:nvPr/>
        </p:nvGrpSpPr>
        <p:grpSpPr>
          <a:xfrm>
            <a:off x="423891" y="4472524"/>
            <a:ext cx="4672176" cy="1796040"/>
            <a:chOff x="0" y="0"/>
            <a:chExt cx="6229568" cy="2394720"/>
          </a:xfrm>
        </p:grpSpPr>
        <p:sp>
          <p:nvSpPr>
            <p:cNvPr id="34" name="TextBox 34"/>
            <p:cNvSpPr txBox="1"/>
            <p:nvPr/>
          </p:nvSpPr>
          <p:spPr>
            <a:xfrm>
              <a:off x="0" y="755542"/>
              <a:ext cx="6229568" cy="1639178"/>
            </a:xfrm>
            <a:prstGeom prst="rect">
              <a:avLst/>
            </a:prstGeom>
          </p:spPr>
          <p:txBody>
            <a:bodyPr lIns="0" tIns="0" rIns="0" bIns="0" rtlCol="0" anchor="t">
              <a:spAutoFit/>
            </a:bodyPr>
            <a:lstStyle/>
            <a:p>
              <a:pPr algn="ctr">
                <a:lnSpc>
                  <a:spcPts val="2497"/>
                </a:lnSpc>
              </a:pPr>
              <a:r>
                <a:rPr lang="en-US" sz="1664" spc="33">
                  <a:solidFill>
                    <a:srgbClr val="4C7031"/>
                  </a:solidFill>
                  <a:latin typeface="Now"/>
                </a:rPr>
                <a:t>Diminished reputation and brand value as a conservative and inflexible organization resulting in lesser profitability and unsustainable long-term growth.</a:t>
              </a:r>
            </a:p>
          </p:txBody>
        </p:sp>
        <p:sp>
          <p:nvSpPr>
            <p:cNvPr id="35" name="TextBox 35"/>
            <p:cNvSpPr txBox="1"/>
            <p:nvPr/>
          </p:nvSpPr>
          <p:spPr>
            <a:xfrm>
              <a:off x="0" y="-9525"/>
              <a:ext cx="6229568" cy="493517"/>
            </a:xfrm>
            <a:prstGeom prst="rect">
              <a:avLst/>
            </a:prstGeom>
          </p:spPr>
          <p:txBody>
            <a:bodyPr lIns="0" tIns="0" rIns="0" bIns="0" rtlCol="0" anchor="t">
              <a:spAutoFit/>
            </a:bodyPr>
            <a:lstStyle/>
            <a:p>
              <a:pPr marL="0" lvl="0" indent="0" algn="ctr">
                <a:lnSpc>
                  <a:spcPts val="3096"/>
                </a:lnSpc>
                <a:spcBef>
                  <a:spcPct val="0"/>
                </a:spcBef>
              </a:pPr>
              <a:r>
                <a:rPr lang="en-US" sz="2400" spc="48">
                  <a:solidFill>
                    <a:srgbClr val="4C7031"/>
                  </a:solidFill>
                  <a:latin typeface="Now Medium"/>
                </a:rPr>
                <a:t>Are we innovative?</a:t>
              </a:r>
            </a:p>
          </p:txBody>
        </p:sp>
      </p:grpSp>
      <p:sp>
        <p:nvSpPr>
          <p:cNvPr id="36" name="TextBox 36"/>
          <p:cNvSpPr txBox="1"/>
          <p:nvPr/>
        </p:nvSpPr>
        <p:spPr>
          <a:xfrm>
            <a:off x="13174366" y="7385034"/>
            <a:ext cx="4475761" cy="1016972"/>
          </a:xfrm>
          <a:prstGeom prst="rect">
            <a:avLst/>
          </a:prstGeom>
        </p:spPr>
        <p:txBody>
          <a:bodyPr lIns="0" tIns="0" rIns="0" bIns="0" rtlCol="0" anchor="t">
            <a:spAutoFit/>
          </a:bodyPr>
          <a:lstStyle/>
          <a:p>
            <a:pPr marL="388620" lvl="1" indent="-194310" algn="l">
              <a:lnSpc>
                <a:spcPts val="2700"/>
              </a:lnSpc>
              <a:buFont typeface="Arial"/>
              <a:buChar char="•"/>
            </a:pPr>
            <a:r>
              <a:rPr lang="en-US" sz="1800" spc="36">
                <a:solidFill>
                  <a:srgbClr val="8CCDB0"/>
                </a:solidFill>
                <a:latin typeface="Now"/>
              </a:rPr>
              <a:t>Improved customer satisfaction and loyalty through innovative products and solutions.</a:t>
            </a:r>
          </a:p>
        </p:txBody>
      </p:sp>
      <p:sp>
        <p:nvSpPr>
          <p:cNvPr id="37" name="TextBox 37"/>
          <p:cNvSpPr txBox="1"/>
          <p:nvPr/>
        </p:nvSpPr>
        <p:spPr>
          <a:xfrm>
            <a:off x="13174366" y="8798392"/>
            <a:ext cx="4475761" cy="1359773"/>
          </a:xfrm>
          <a:prstGeom prst="rect">
            <a:avLst/>
          </a:prstGeom>
        </p:spPr>
        <p:txBody>
          <a:bodyPr lIns="0" tIns="0" rIns="0" bIns="0" rtlCol="0" anchor="t">
            <a:spAutoFit/>
          </a:bodyPr>
          <a:lstStyle/>
          <a:p>
            <a:pPr marL="388620" lvl="1" indent="-194310" algn="l">
              <a:lnSpc>
                <a:spcPts val="2700"/>
              </a:lnSpc>
              <a:buFont typeface="Arial"/>
              <a:buChar char="•"/>
            </a:pPr>
            <a:r>
              <a:rPr lang="en-US" sz="1800" spc="36">
                <a:solidFill>
                  <a:srgbClr val="00BF63"/>
                </a:solidFill>
                <a:latin typeface="Now"/>
              </a:rPr>
              <a:t>Enhanced employee morale and engagement resulting from a more inclusive and collaborative work environment</a:t>
            </a:r>
          </a:p>
        </p:txBody>
      </p:sp>
      <p:sp>
        <p:nvSpPr>
          <p:cNvPr id="38" name="TextBox 38"/>
          <p:cNvSpPr txBox="1"/>
          <p:nvPr/>
        </p:nvSpPr>
        <p:spPr>
          <a:xfrm>
            <a:off x="12196696" y="4052940"/>
            <a:ext cx="6420601" cy="762945"/>
          </a:xfrm>
          <a:prstGeom prst="rect">
            <a:avLst/>
          </a:prstGeom>
        </p:spPr>
        <p:txBody>
          <a:bodyPr lIns="0" tIns="0" rIns="0" bIns="0" rtlCol="0" anchor="t">
            <a:spAutoFit/>
          </a:bodyPr>
          <a:lstStyle/>
          <a:p>
            <a:pPr algn="ctr">
              <a:lnSpc>
                <a:spcPts val="3096"/>
              </a:lnSpc>
            </a:pPr>
            <a:r>
              <a:rPr lang="en-US" sz="2400" spc="48">
                <a:solidFill>
                  <a:srgbClr val="4C7031"/>
                </a:solidFill>
                <a:latin typeface="Now Medium"/>
              </a:rPr>
              <a:t>Greater profitability </a:t>
            </a:r>
          </a:p>
          <a:p>
            <a:pPr marL="0" lvl="0" indent="0" algn="ctr">
              <a:lnSpc>
                <a:spcPts val="3096"/>
              </a:lnSpc>
              <a:spcBef>
                <a:spcPct val="0"/>
              </a:spcBef>
            </a:pPr>
            <a:r>
              <a:rPr lang="en-US" sz="2400" spc="48">
                <a:solidFill>
                  <a:srgbClr val="4C7031"/>
                </a:solidFill>
                <a:latin typeface="Now Medium"/>
              </a:rPr>
              <a:t>Sustainable long-term growth.</a:t>
            </a:r>
          </a:p>
        </p:txBody>
      </p:sp>
      <p:sp>
        <p:nvSpPr>
          <p:cNvPr id="39" name="Freeform 39"/>
          <p:cNvSpPr/>
          <p:nvPr/>
        </p:nvSpPr>
        <p:spPr>
          <a:xfrm>
            <a:off x="13424256" y="-27067"/>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14"/>
            <a:stretch>
              <a:fillRect/>
            </a:stretch>
          </a:blipFill>
        </p:spPr>
        <p:txBody>
          <a:bodyPr/>
          <a:lstStyle/>
          <a:p>
            <a:endParaRPr lang="en-SG"/>
          </a:p>
        </p:txBody>
      </p:sp>
      <p:sp>
        <p:nvSpPr>
          <p:cNvPr id="40" name="TextBox 20">
            <a:extLst>
              <a:ext uri="{FF2B5EF4-FFF2-40B4-BE49-F238E27FC236}">
                <a16:creationId xmlns:a16="http://schemas.microsoft.com/office/drawing/2014/main" id="{5E2A240D-6E1D-0A19-5B6A-9D4BE6FF9DA2}"/>
              </a:ext>
            </a:extLst>
          </p:cNvPr>
          <p:cNvSpPr txBox="1"/>
          <p:nvPr/>
        </p:nvSpPr>
        <p:spPr>
          <a:xfrm>
            <a:off x="722666" y="29398"/>
            <a:ext cx="9009400" cy="1127681"/>
          </a:xfrm>
          <a:prstGeom prst="rect">
            <a:avLst/>
          </a:prstGeom>
        </p:spPr>
        <p:txBody>
          <a:bodyPr wrap="square" lIns="0" tIns="0" rIns="0" bIns="0" rtlCol="0" anchor="t">
            <a:spAutoFit/>
          </a:bodyPr>
          <a:lstStyle/>
          <a:p>
            <a:pPr marL="0" lvl="0" indent="0">
              <a:lnSpc>
                <a:spcPts val="9480"/>
              </a:lnSpc>
            </a:pPr>
            <a:r>
              <a:rPr lang="en-US" sz="6000" spc="-197">
                <a:solidFill>
                  <a:srgbClr val="4C7031"/>
                </a:solidFill>
                <a:latin typeface="Ovo"/>
              </a:rPr>
              <a:t>Proposed Change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3DA98-B31A-7761-FB25-23C1B7E9872D}"/>
            </a:ext>
          </a:extLst>
        </p:cNvPr>
        <p:cNvGrpSpPr/>
        <p:nvPr/>
      </p:nvGrpSpPr>
      <p:grpSpPr>
        <a:xfrm>
          <a:off x="0" y="0"/>
          <a:ext cx="0" cy="0"/>
          <a:chOff x="0" y="0"/>
          <a:chExt cx="0" cy="0"/>
        </a:xfrm>
      </p:grpSpPr>
      <p:sp>
        <p:nvSpPr>
          <p:cNvPr id="19" name="Freeform 19">
            <a:extLst>
              <a:ext uri="{FF2B5EF4-FFF2-40B4-BE49-F238E27FC236}">
                <a16:creationId xmlns:a16="http://schemas.microsoft.com/office/drawing/2014/main" id="{6CF64583-E4FF-18E8-6886-6C65ABC19B21}"/>
              </a:ext>
            </a:extLst>
          </p:cNvPr>
          <p:cNvSpPr/>
          <p:nvPr/>
        </p:nvSpPr>
        <p:spPr>
          <a:xfrm>
            <a:off x="13218674" y="410009"/>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23" name="TextBox 20">
            <a:extLst>
              <a:ext uri="{FF2B5EF4-FFF2-40B4-BE49-F238E27FC236}">
                <a16:creationId xmlns:a16="http://schemas.microsoft.com/office/drawing/2014/main" id="{CE12CE6F-BB48-7732-0D03-2B64FBC0B524}"/>
              </a:ext>
            </a:extLst>
          </p:cNvPr>
          <p:cNvSpPr txBox="1"/>
          <p:nvPr/>
        </p:nvSpPr>
        <p:spPr>
          <a:xfrm>
            <a:off x="580333" y="62140"/>
            <a:ext cx="9009400" cy="1127682"/>
          </a:xfrm>
          <a:prstGeom prst="rect">
            <a:avLst/>
          </a:prstGeom>
        </p:spPr>
        <p:txBody>
          <a:bodyPr wrap="square" lIns="0" tIns="0" rIns="0" bIns="0" rtlCol="0" anchor="t">
            <a:spAutoFit/>
          </a:bodyPr>
          <a:lstStyle/>
          <a:p>
            <a:pPr marL="0" lvl="0" indent="0">
              <a:lnSpc>
                <a:spcPts val="9480"/>
              </a:lnSpc>
            </a:pPr>
            <a:r>
              <a:rPr lang="en-US" sz="6000" spc="-197">
                <a:solidFill>
                  <a:srgbClr val="4C7031"/>
                </a:solidFill>
                <a:latin typeface="Ovo"/>
              </a:rPr>
              <a:t>Reorganizing for Synergy</a:t>
            </a:r>
          </a:p>
        </p:txBody>
      </p:sp>
      <p:graphicFrame>
        <p:nvGraphicFramePr>
          <p:cNvPr id="3" name="Diagram 2">
            <a:extLst>
              <a:ext uri="{FF2B5EF4-FFF2-40B4-BE49-F238E27FC236}">
                <a16:creationId xmlns:a16="http://schemas.microsoft.com/office/drawing/2014/main" id="{C75C73AE-9E01-F606-B1DD-01FA5F4B2383}"/>
              </a:ext>
            </a:extLst>
          </p:cNvPr>
          <p:cNvGraphicFramePr/>
          <p:nvPr>
            <p:extLst>
              <p:ext uri="{D42A27DB-BD31-4B8C-83A1-F6EECF244321}">
                <p14:modId xmlns:p14="http://schemas.microsoft.com/office/powerpoint/2010/main" val="1365853046"/>
              </p:ext>
            </p:extLst>
          </p:nvPr>
        </p:nvGraphicFramePr>
        <p:xfrm>
          <a:off x="6337005" y="1516954"/>
          <a:ext cx="11780874" cy="86034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1925B09A-C95D-45CD-67C3-ABAC99D913AA}"/>
              </a:ext>
            </a:extLst>
          </p:cNvPr>
          <p:cNvSpPr txBox="1"/>
          <p:nvPr/>
        </p:nvSpPr>
        <p:spPr>
          <a:xfrm>
            <a:off x="7242284" y="1407079"/>
            <a:ext cx="3390109" cy="923330"/>
          </a:xfrm>
          <a:prstGeom prst="rect">
            <a:avLst/>
          </a:prstGeom>
          <a:solidFill>
            <a:srgbClr val="FFE59A"/>
          </a:solidFill>
          <a:scene3d>
            <a:camera prst="orthographicFront"/>
            <a:lightRig rig="threePt" dir="t"/>
          </a:scene3d>
          <a:sp3d>
            <a:bevelT w="101600" prst="riblet"/>
          </a:sp3d>
        </p:spPr>
        <p:txBody>
          <a:bodyPr wrap="square" rtlCol="0">
            <a:spAutoFit/>
          </a:bodyPr>
          <a:lstStyle/>
          <a:p>
            <a:pPr algn="ctr"/>
            <a:r>
              <a:rPr lang="en-US">
                <a:solidFill>
                  <a:schemeClr val="accent6">
                    <a:lumMod val="75000"/>
                  </a:schemeClr>
                </a:solidFill>
                <a:latin typeface="Now Medium" pitchFamily="2" charset="77"/>
              </a:rPr>
              <a:t>Reorganized by teams for better synergies to become “One Honeywell”</a:t>
            </a:r>
          </a:p>
        </p:txBody>
      </p:sp>
      <p:sp>
        <p:nvSpPr>
          <p:cNvPr id="8" name="TextBox 7">
            <a:extLst>
              <a:ext uri="{FF2B5EF4-FFF2-40B4-BE49-F238E27FC236}">
                <a16:creationId xmlns:a16="http://schemas.microsoft.com/office/drawing/2014/main" id="{A15A2B51-9244-570B-9AAA-6C88F77F1A2B}"/>
              </a:ext>
            </a:extLst>
          </p:cNvPr>
          <p:cNvSpPr txBox="1"/>
          <p:nvPr/>
        </p:nvSpPr>
        <p:spPr>
          <a:xfrm>
            <a:off x="764833" y="1436104"/>
            <a:ext cx="3390109" cy="1015663"/>
          </a:xfrm>
          <a:prstGeom prst="rect">
            <a:avLst/>
          </a:prstGeom>
          <a:solidFill>
            <a:srgbClr val="FFE59A"/>
          </a:solidFill>
          <a:scene3d>
            <a:camera prst="orthographicFront"/>
            <a:lightRig rig="threePt" dir="t"/>
          </a:scene3d>
          <a:sp3d>
            <a:bevelT w="101600" prst="riblet"/>
          </a:sp3d>
        </p:spPr>
        <p:txBody>
          <a:bodyPr wrap="square" rtlCol="0">
            <a:spAutoFit/>
          </a:bodyPr>
          <a:lstStyle/>
          <a:p>
            <a:pPr algn="ctr"/>
            <a:r>
              <a:rPr lang="en-US" sz="2000">
                <a:solidFill>
                  <a:schemeClr val="accent6">
                    <a:lumMod val="75000"/>
                  </a:schemeClr>
                </a:solidFill>
                <a:latin typeface="Now Medium" pitchFamily="2" charset="77"/>
              </a:rPr>
              <a:t>No Change to reporting lines of Organization Chart</a:t>
            </a:r>
          </a:p>
        </p:txBody>
      </p:sp>
      <p:pic>
        <p:nvPicPr>
          <p:cNvPr id="10" name="Picture 9" descr="A group of men in suits&#10;&#10;Description automatically generated">
            <a:extLst>
              <a:ext uri="{FF2B5EF4-FFF2-40B4-BE49-F238E27FC236}">
                <a16:creationId xmlns:a16="http://schemas.microsoft.com/office/drawing/2014/main" id="{68CBDCE4-BE29-A659-BE2D-19BE5EDA55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4568" y="3068225"/>
            <a:ext cx="7230753" cy="4582343"/>
          </a:xfrm>
          <a:prstGeom prst="rect">
            <a:avLst/>
          </a:prstGeom>
        </p:spPr>
      </p:pic>
    </p:spTree>
    <p:extLst>
      <p:ext uri="{BB962C8B-B14F-4D97-AF65-F5344CB8AC3E}">
        <p14:creationId xmlns:p14="http://schemas.microsoft.com/office/powerpoint/2010/main" val="18407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8EF01-9AC3-B23F-089D-7F1F6ED271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AEBA45-47AA-2F99-F5C8-6F6482097309}"/>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2"/>
            <a:stretch>
              <a:fillRect/>
            </a:stretch>
          </a:blipFill>
        </p:spPr>
        <p:txBody>
          <a:bodyPr/>
          <a:lstStyle/>
          <a:p>
            <a:endParaRPr lang="en-SG"/>
          </a:p>
        </p:txBody>
      </p:sp>
      <p:sp>
        <p:nvSpPr>
          <p:cNvPr id="3" name="Freeform 3">
            <a:extLst>
              <a:ext uri="{FF2B5EF4-FFF2-40B4-BE49-F238E27FC236}">
                <a16:creationId xmlns:a16="http://schemas.microsoft.com/office/drawing/2014/main" id="{BAF2E941-0ACC-C3B5-9CB6-1BA0453B3A22}"/>
              </a:ext>
            </a:extLst>
          </p:cNvPr>
          <p:cNvSpPr/>
          <p:nvPr/>
        </p:nvSpPr>
        <p:spPr>
          <a:xfrm>
            <a:off x="-426774" y="-1130490"/>
            <a:ext cx="7099157" cy="7099157"/>
          </a:xfrm>
          <a:custGeom>
            <a:avLst/>
            <a:gdLst/>
            <a:ahLst/>
            <a:cxnLst/>
            <a:rect l="l" t="t" r="r" b="b"/>
            <a:pathLst>
              <a:path w="7099157" h="7099157">
                <a:moveTo>
                  <a:pt x="0" y="0"/>
                </a:moveTo>
                <a:lnTo>
                  <a:pt x="7099157" y="0"/>
                </a:lnTo>
                <a:lnTo>
                  <a:pt x="7099157" y="7099158"/>
                </a:lnTo>
                <a:lnTo>
                  <a:pt x="0" y="7099158"/>
                </a:lnTo>
                <a:lnTo>
                  <a:pt x="0" y="0"/>
                </a:lnTo>
                <a:close/>
              </a:path>
            </a:pathLst>
          </a:custGeom>
          <a:blipFill>
            <a:blip r:embed="rId3">
              <a:alphaModFix amt="18999"/>
              <a:extLst>
                <a:ext uri="{96DAC541-7B7A-43D3-8B79-37D633B846F1}">
                  <asvg:svgBlip xmlns:asvg="http://schemas.microsoft.com/office/drawing/2016/SVG/main" r:embed="rId4"/>
                </a:ext>
              </a:extLst>
            </a:blip>
            <a:stretch>
              <a:fillRect/>
            </a:stretch>
          </a:blipFill>
        </p:spPr>
        <p:txBody>
          <a:bodyPr/>
          <a:lstStyle/>
          <a:p>
            <a:endParaRPr lang="en-SG"/>
          </a:p>
        </p:txBody>
      </p:sp>
      <p:sp>
        <p:nvSpPr>
          <p:cNvPr id="4" name="Freeform 4">
            <a:extLst>
              <a:ext uri="{FF2B5EF4-FFF2-40B4-BE49-F238E27FC236}">
                <a16:creationId xmlns:a16="http://schemas.microsoft.com/office/drawing/2014/main" id="{A704A958-8571-D61E-6F21-9642FADAD041}"/>
              </a:ext>
            </a:extLst>
          </p:cNvPr>
          <p:cNvSpPr/>
          <p:nvPr/>
        </p:nvSpPr>
        <p:spPr>
          <a:xfrm>
            <a:off x="4572000" y="5143500"/>
            <a:ext cx="12877800" cy="5143500"/>
          </a:xfrm>
          <a:custGeom>
            <a:avLst/>
            <a:gdLst/>
            <a:ahLst/>
            <a:cxnLst/>
            <a:rect l="l" t="t" r="r" b="b"/>
            <a:pathLst>
              <a:path w="12352120" h="4510918">
                <a:moveTo>
                  <a:pt x="0" y="0"/>
                </a:moveTo>
                <a:lnTo>
                  <a:pt x="12352120" y="0"/>
                </a:lnTo>
                <a:lnTo>
                  <a:pt x="12352120" y="4510918"/>
                </a:lnTo>
                <a:lnTo>
                  <a:pt x="0" y="4510918"/>
                </a:lnTo>
                <a:lnTo>
                  <a:pt x="0" y="0"/>
                </a:lnTo>
                <a:close/>
              </a:path>
            </a:pathLst>
          </a:custGeom>
          <a:blipFill>
            <a:blip r:embed="rId5"/>
            <a:stretch>
              <a:fillRect t="-43863" b="-38574"/>
            </a:stretch>
          </a:blipFill>
        </p:spPr>
        <p:txBody>
          <a:bodyPr/>
          <a:lstStyle/>
          <a:p>
            <a:endParaRPr lang="en-SG"/>
          </a:p>
        </p:txBody>
      </p:sp>
      <p:sp>
        <p:nvSpPr>
          <p:cNvPr id="5" name="TextBox 5">
            <a:extLst>
              <a:ext uri="{FF2B5EF4-FFF2-40B4-BE49-F238E27FC236}">
                <a16:creationId xmlns:a16="http://schemas.microsoft.com/office/drawing/2014/main" id="{14B38366-79D2-3000-1E9D-5FEBA41D88B0}"/>
              </a:ext>
            </a:extLst>
          </p:cNvPr>
          <p:cNvSpPr txBox="1"/>
          <p:nvPr/>
        </p:nvSpPr>
        <p:spPr>
          <a:xfrm>
            <a:off x="865666" y="1019175"/>
            <a:ext cx="9637031" cy="1228675"/>
          </a:xfrm>
          <a:prstGeom prst="rect">
            <a:avLst/>
          </a:prstGeom>
        </p:spPr>
        <p:txBody>
          <a:bodyPr lIns="0" tIns="0" rIns="0" bIns="0" rtlCol="0" anchor="t">
            <a:spAutoFit/>
          </a:bodyPr>
          <a:lstStyle/>
          <a:p>
            <a:pPr marL="0" lvl="0" indent="0">
              <a:lnSpc>
                <a:spcPts val="9600"/>
              </a:lnSpc>
            </a:pPr>
            <a:r>
              <a:rPr lang="en-US" sz="8000" spc="-200">
                <a:solidFill>
                  <a:srgbClr val="4C7031"/>
                </a:solidFill>
                <a:latin typeface="Ovo"/>
              </a:rPr>
              <a:t>We move as ONE.</a:t>
            </a:r>
          </a:p>
        </p:txBody>
      </p:sp>
      <p:sp>
        <p:nvSpPr>
          <p:cNvPr id="6" name="TextBox 6">
            <a:extLst>
              <a:ext uri="{FF2B5EF4-FFF2-40B4-BE49-F238E27FC236}">
                <a16:creationId xmlns:a16="http://schemas.microsoft.com/office/drawing/2014/main" id="{95A02DA2-2EF8-F891-E0A3-FDCF732BB6B3}"/>
              </a:ext>
            </a:extLst>
          </p:cNvPr>
          <p:cNvSpPr txBox="1"/>
          <p:nvPr/>
        </p:nvSpPr>
        <p:spPr>
          <a:xfrm>
            <a:off x="6656054" y="4105849"/>
            <a:ext cx="11246274" cy="836768"/>
          </a:xfrm>
          <a:prstGeom prst="rect">
            <a:avLst/>
          </a:prstGeom>
        </p:spPr>
        <p:txBody>
          <a:bodyPr lIns="0" tIns="0" rIns="0" bIns="0" rtlCol="0" anchor="t">
            <a:spAutoFit/>
          </a:bodyPr>
          <a:lstStyle/>
          <a:p>
            <a:pPr marL="0" lvl="0" indent="0">
              <a:lnSpc>
                <a:spcPts val="6500"/>
              </a:lnSpc>
            </a:pPr>
            <a:r>
              <a:rPr lang="en-US" sz="5500" spc="100">
                <a:solidFill>
                  <a:srgbClr val="4C7031"/>
                </a:solidFill>
                <a:latin typeface="Now Medium"/>
              </a:rPr>
              <a:t>Stakeholder Management Plan</a:t>
            </a:r>
          </a:p>
        </p:txBody>
      </p:sp>
    </p:spTree>
    <p:extLst>
      <p:ext uri="{BB962C8B-B14F-4D97-AF65-F5344CB8AC3E}">
        <p14:creationId xmlns:p14="http://schemas.microsoft.com/office/powerpoint/2010/main" val="3466179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p:nvPr/>
        </p:nvSpPr>
        <p:spPr>
          <a:xfrm>
            <a:off x="5668113" y="4723172"/>
            <a:ext cx="2306870" cy="2277878"/>
          </a:xfrm>
          <a:prstGeom prst="ellipse">
            <a:avLst/>
          </a:prstGeom>
          <a:solidFill>
            <a:srgbClr val="FFCD2D"/>
          </a:solidFill>
          <a:ln>
            <a:solidFill>
              <a:srgbClr val="FFCD2D"/>
            </a:solidFill>
          </a:ln>
        </p:spPr>
        <p:txBody>
          <a:bodyPr spcFirstLastPara="1" wrap="square" lIns="182850" tIns="182850" rIns="182850" bIns="182850" anchor="ctr" anchorCtr="0">
            <a:noAutofit/>
          </a:bodyPr>
          <a:lstStyle/>
          <a:p>
            <a:endParaRPr sz="2400">
              <a:latin typeface="Fira Sans Extra Condensed"/>
              <a:ea typeface="Fira Sans Extra Condensed"/>
              <a:cs typeface="Fira Sans Extra Condensed"/>
              <a:sym typeface="Fira Sans Extra Condensed"/>
            </a:endParaRPr>
          </a:p>
        </p:txBody>
      </p:sp>
      <p:sp>
        <p:nvSpPr>
          <p:cNvPr id="204" name="Google Shape;204;p28"/>
          <p:cNvSpPr/>
          <p:nvPr/>
        </p:nvSpPr>
        <p:spPr>
          <a:xfrm>
            <a:off x="7576190" y="6543756"/>
            <a:ext cx="1705200" cy="1683770"/>
          </a:xfrm>
          <a:prstGeom prst="ellipse">
            <a:avLst/>
          </a:prstGeom>
          <a:solidFill>
            <a:srgbClr val="FFCD2D"/>
          </a:solidFill>
          <a:ln>
            <a:noFill/>
          </a:ln>
        </p:spPr>
        <p:txBody>
          <a:bodyPr spcFirstLastPara="1" wrap="square" lIns="182850" tIns="182850" rIns="182850" bIns="182850" anchor="ctr" anchorCtr="0">
            <a:noAutofit/>
          </a:bodyPr>
          <a:lstStyle/>
          <a:p>
            <a:endParaRPr sz="2400">
              <a:latin typeface="Roboto"/>
              <a:ea typeface="Roboto"/>
              <a:cs typeface="Roboto"/>
              <a:sym typeface="Roboto"/>
            </a:endParaRPr>
          </a:p>
        </p:txBody>
      </p:sp>
      <p:sp>
        <p:nvSpPr>
          <p:cNvPr id="205" name="Google Shape;205;p28"/>
          <p:cNvSpPr/>
          <p:nvPr/>
        </p:nvSpPr>
        <p:spPr>
          <a:xfrm>
            <a:off x="5974102" y="7213484"/>
            <a:ext cx="1705200" cy="1683770"/>
          </a:xfrm>
          <a:prstGeom prst="ellipse">
            <a:avLst/>
          </a:prstGeom>
          <a:solidFill>
            <a:srgbClr val="FFCD2D"/>
          </a:solidFill>
          <a:ln>
            <a:noFill/>
          </a:ln>
        </p:spPr>
        <p:txBody>
          <a:bodyPr spcFirstLastPara="1" wrap="square" lIns="182850" tIns="182850" rIns="182850" bIns="182850" anchor="ctr" anchorCtr="0">
            <a:noAutofit/>
          </a:bodyPr>
          <a:lstStyle/>
          <a:p>
            <a:endParaRPr sz="2400">
              <a:latin typeface="Roboto"/>
              <a:ea typeface="Roboto"/>
              <a:cs typeface="Roboto"/>
              <a:sym typeface="Roboto"/>
            </a:endParaRPr>
          </a:p>
        </p:txBody>
      </p:sp>
      <p:sp>
        <p:nvSpPr>
          <p:cNvPr id="206" name="Google Shape;206;p28"/>
          <p:cNvSpPr/>
          <p:nvPr/>
        </p:nvSpPr>
        <p:spPr>
          <a:xfrm>
            <a:off x="4372022" y="6543756"/>
            <a:ext cx="1705200" cy="1683770"/>
          </a:xfrm>
          <a:prstGeom prst="ellipse">
            <a:avLst/>
          </a:prstGeom>
          <a:solidFill>
            <a:srgbClr val="FFCD2D"/>
          </a:solidFill>
          <a:ln>
            <a:noFill/>
          </a:ln>
        </p:spPr>
        <p:txBody>
          <a:bodyPr spcFirstLastPara="1" wrap="square" lIns="182850" tIns="182850" rIns="182850" bIns="182850" anchor="ctr" anchorCtr="0">
            <a:noAutofit/>
          </a:bodyPr>
          <a:lstStyle/>
          <a:p>
            <a:endParaRPr sz="2400">
              <a:latin typeface="Roboto"/>
              <a:ea typeface="Roboto"/>
              <a:cs typeface="Roboto"/>
              <a:sym typeface="Roboto"/>
            </a:endParaRPr>
          </a:p>
        </p:txBody>
      </p:sp>
      <p:sp>
        <p:nvSpPr>
          <p:cNvPr id="207" name="Google Shape;207;p28"/>
          <p:cNvSpPr/>
          <p:nvPr/>
        </p:nvSpPr>
        <p:spPr>
          <a:xfrm>
            <a:off x="3681210" y="5020228"/>
            <a:ext cx="1705200" cy="1683770"/>
          </a:xfrm>
          <a:prstGeom prst="ellipse">
            <a:avLst/>
          </a:prstGeom>
          <a:solidFill>
            <a:srgbClr val="FFCD2D"/>
          </a:solidFill>
          <a:ln>
            <a:noFill/>
          </a:ln>
        </p:spPr>
        <p:txBody>
          <a:bodyPr spcFirstLastPara="1" wrap="square" lIns="182850" tIns="182850" rIns="182850" bIns="182850" anchor="ctr" anchorCtr="0">
            <a:noAutofit/>
          </a:bodyPr>
          <a:lstStyle/>
          <a:p>
            <a:endParaRPr sz="2400">
              <a:latin typeface="Roboto"/>
              <a:ea typeface="Roboto"/>
              <a:cs typeface="Roboto"/>
              <a:sym typeface="Roboto"/>
            </a:endParaRPr>
          </a:p>
        </p:txBody>
      </p:sp>
      <p:sp>
        <p:nvSpPr>
          <p:cNvPr id="208" name="Google Shape;208;p28"/>
          <p:cNvSpPr/>
          <p:nvPr/>
        </p:nvSpPr>
        <p:spPr>
          <a:xfrm>
            <a:off x="4372016" y="3418100"/>
            <a:ext cx="1705200" cy="1683770"/>
          </a:xfrm>
          <a:prstGeom prst="ellipse">
            <a:avLst/>
          </a:prstGeom>
          <a:solidFill>
            <a:srgbClr val="FFCD2D"/>
          </a:solidFill>
          <a:ln>
            <a:noFill/>
          </a:ln>
        </p:spPr>
        <p:txBody>
          <a:bodyPr spcFirstLastPara="1" wrap="square" lIns="182850" tIns="182850" rIns="182850" bIns="182850" anchor="ctr" anchorCtr="0">
            <a:noAutofit/>
          </a:bodyPr>
          <a:lstStyle/>
          <a:p>
            <a:endParaRPr sz="2400">
              <a:latin typeface="Roboto"/>
              <a:ea typeface="Roboto"/>
              <a:cs typeface="Roboto"/>
              <a:sym typeface="Roboto"/>
            </a:endParaRPr>
          </a:p>
        </p:txBody>
      </p:sp>
      <p:sp>
        <p:nvSpPr>
          <p:cNvPr id="209" name="Google Shape;209;p28"/>
          <p:cNvSpPr/>
          <p:nvPr/>
        </p:nvSpPr>
        <p:spPr>
          <a:xfrm>
            <a:off x="8266886" y="5020228"/>
            <a:ext cx="1705200" cy="1683770"/>
          </a:xfrm>
          <a:prstGeom prst="ellipse">
            <a:avLst/>
          </a:prstGeom>
          <a:solidFill>
            <a:srgbClr val="FFCD2D"/>
          </a:solidFill>
          <a:ln>
            <a:noFill/>
          </a:ln>
        </p:spPr>
        <p:txBody>
          <a:bodyPr spcFirstLastPara="1" wrap="square" lIns="182850" tIns="182850" rIns="182850" bIns="182850" anchor="ctr" anchorCtr="0">
            <a:noAutofit/>
          </a:bodyPr>
          <a:lstStyle/>
          <a:p>
            <a:endParaRPr sz="2400">
              <a:latin typeface="Roboto"/>
              <a:ea typeface="Roboto"/>
              <a:cs typeface="Roboto"/>
              <a:sym typeface="Roboto"/>
            </a:endParaRPr>
          </a:p>
        </p:txBody>
      </p:sp>
      <p:sp>
        <p:nvSpPr>
          <p:cNvPr id="210" name="Google Shape;210;p28"/>
          <p:cNvSpPr/>
          <p:nvPr/>
        </p:nvSpPr>
        <p:spPr>
          <a:xfrm>
            <a:off x="7576184" y="3418100"/>
            <a:ext cx="1705200" cy="1683770"/>
          </a:xfrm>
          <a:prstGeom prst="ellipse">
            <a:avLst/>
          </a:prstGeom>
          <a:solidFill>
            <a:srgbClr val="FFCD2D"/>
          </a:solidFill>
          <a:ln>
            <a:noFill/>
          </a:ln>
        </p:spPr>
        <p:txBody>
          <a:bodyPr spcFirstLastPara="1" wrap="square" lIns="182850" tIns="182850" rIns="182850" bIns="182850" anchor="ctr" anchorCtr="0">
            <a:noAutofit/>
          </a:bodyPr>
          <a:lstStyle/>
          <a:p>
            <a:endParaRPr sz="2400">
              <a:latin typeface="Roboto"/>
              <a:ea typeface="Roboto"/>
              <a:cs typeface="Roboto"/>
              <a:sym typeface="Roboto"/>
            </a:endParaRPr>
          </a:p>
        </p:txBody>
      </p:sp>
      <p:sp>
        <p:nvSpPr>
          <p:cNvPr id="211" name="Google Shape;211;p28"/>
          <p:cNvSpPr/>
          <p:nvPr/>
        </p:nvSpPr>
        <p:spPr>
          <a:xfrm>
            <a:off x="5974102" y="2777008"/>
            <a:ext cx="1705200" cy="1683770"/>
          </a:xfrm>
          <a:prstGeom prst="ellipse">
            <a:avLst/>
          </a:prstGeom>
          <a:solidFill>
            <a:srgbClr val="FFCD2D"/>
          </a:solidFill>
          <a:ln>
            <a:noFill/>
          </a:ln>
        </p:spPr>
        <p:txBody>
          <a:bodyPr spcFirstLastPara="1" wrap="square" lIns="182850" tIns="182850" rIns="182850" bIns="182850" anchor="ctr" anchorCtr="0">
            <a:noAutofit/>
          </a:bodyPr>
          <a:lstStyle/>
          <a:p>
            <a:endParaRPr sz="2400">
              <a:latin typeface="Roboto"/>
              <a:ea typeface="Roboto"/>
              <a:cs typeface="Roboto"/>
              <a:sym typeface="Roboto"/>
            </a:endParaRPr>
          </a:p>
        </p:txBody>
      </p:sp>
      <p:cxnSp>
        <p:nvCxnSpPr>
          <p:cNvPr id="212" name="Google Shape;212;p28"/>
          <p:cNvCxnSpPr>
            <a:cxnSpLocks/>
            <a:stCxn id="203" idx="0"/>
            <a:endCxn id="211" idx="4"/>
          </p:cNvCxnSpPr>
          <p:nvPr/>
        </p:nvCxnSpPr>
        <p:spPr>
          <a:xfrm flipV="1">
            <a:off x="6821549" y="4460778"/>
            <a:ext cx="5154" cy="262394"/>
          </a:xfrm>
          <a:prstGeom prst="straightConnector1">
            <a:avLst/>
          </a:prstGeom>
          <a:noFill/>
          <a:ln w="28575" cap="flat" cmpd="sng">
            <a:solidFill>
              <a:srgbClr val="FFCD2D"/>
            </a:solidFill>
            <a:prstDash val="solid"/>
            <a:round/>
            <a:headEnd type="none" w="med" len="med"/>
            <a:tailEnd type="triangle" w="med" len="med"/>
          </a:ln>
        </p:spPr>
      </p:cxnSp>
      <p:cxnSp>
        <p:nvCxnSpPr>
          <p:cNvPr id="213" name="Google Shape;213;p28"/>
          <p:cNvCxnSpPr>
            <a:cxnSpLocks/>
            <a:stCxn id="203" idx="7"/>
            <a:endCxn id="210" idx="3"/>
          </p:cNvCxnSpPr>
          <p:nvPr/>
        </p:nvCxnSpPr>
        <p:spPr>
          <a:xfrm flipV="1">
            <a:off x="7637148" y="4855287"/>
            <a:ext cx="188756" cy="201472"/>
          </a:xfrm>
          <a:prstGeom prst="straightConnector1">
            <a:avLst/>
          </a:prstGeom>
          <a:noFill/>
          <a:ln w="28575" cap="flat" cmpd="sng">
            <a:solidFill>
              <a:srgbClr val="FFCD2D"/>
            </a:solidFill>
            <a:prstDash val="solid"/>
            <a:round/>
            <a:headEnd type="none" w="med" len="med"/>
            <a:tailEnd type="triangle" w="med" len="med"/>
          </a:ln>
        </p:spPr>
      </p:cxnSp>
      <p:cxnSp>
        <p:nvCxnSpPr>
          <p:cNvPr id="214" name="Google Shape;214;p28"/>
          <p:cNvCxnSpPr>
            <a:cxnSpLocks/>
            <a:stCxn id="203" idx="1"/>
            <a:endCxn id="208" idx="5"/>
          </p:cNvCxnSpPr>
          <p:nvPr/>
        </p:nvCxnSpPr>
        <p:spPr>
          <a:xfrm flipH="1" flipV="1">
            <a:off x="5827497" y="4855287"/>
            <a:ext cx="178450" cy="201472"/>
          </a:xfrm>
          <a:prstGeom prst="straightConnector1">
            <a:avLst/>
          </a:prstGeom>
          <a:noFill/>
          <a:ln w="28575" cap="flat" cmpd="sng">
            <a:solidFill>
              <a:srgbClr val="FFCD2D"/>
            </a:solidFill>
            <a:prstDash val="solid"/>
            <a:round/>
            <a:headEnd type="none" w="med" len="med"/>
            <a:tailEnd type="triangle" w="med" len="med"/>
          </a:ln>
        </p:spPr>
      </p:cxnSp>
      <p:cxnSp>
        <p:nvCxnSpPr>
          <p:cNvPr id="215" name="Google Shape;215;p28"/>
          <p:cNvCxnSpPr>
            <a:cxnSpLocks/>
            <a:stCxn id="203" idx="2"/>
            <a:endCxn id="207" idx="6"/>
          </p:cNvCxnSpPr>
          <p:nvPr/>
        </p:nvCxnSpPr>
        <p:spPr>
          <a:xfrm flipH="1">
            <a:off x="5386411" y="5862112"/>
            <a:ext cx="281702" cy="2"/>
          </a:xfrm>
          <a:prstGeom prst="straightConnector1">
            <a:avLst/>
          </a:prstGeom>
          <a:noFill/>
          <a:ln w="28575" cap="flat" cmpd="sng">
            <a:solidFill>
              <a:srgbClr val="FFCD2D"/>
            </a:solidFill>
            <a:prstDash val="solid"/>
            <a:round/>
            <a:headEnd type="none" w="med" len="med"/>
            <a:tailEnd type="triangle" w="med" len="med"/>
          </a:ln>
        </p:spPr>
      </p:cxnSp>
      <p:cxnSp>
        <p:nvCxnSpPr>
          <p:cNvPr id="216" name="Google Shape;216;p28"/>
          <p:cNvCxnSpPr>
            <a:cxnSpLocks/>
            <a:stCxn id="203" idx="3"/>
            <a:endCxn id="206" idx="7"/>
          </p:cNvCxnSpPr>
          <p:nvPr/>
        </p:nvCxnSpPr>
        <p:spPr>
          <a:xfrm flipH="1">
            <a:off x="5827502" y="6667461"/>
            <a:ext cx="178444" cy="122876"/>
          </a:xfrm>
          <a:prstGeom prst="straightConnector1">
            <a:avLst/>
          </a:prstGeom>
          <a:noFill/>
          <a:ln w="28575" cap="flat" cmpd="sng">
            <a:solidFill>
              <a:srgbClr val="FFCD2D"/>
            </a:solidFill>
            <a:prstDash val="solid"/>
            <a:round/>
            <a:headEnd type="none" w="med" len="med"/>
            <a:tailEnd type="triangle" w="med" len="med"/>
          </a:ln>
        </p:spPr>
      </p:cxnSp>
      <p:cxnSp>
        <p:nvCxnSpPr>
          <p:cNvPr id="217" name="Google Shape;217;p28"/>
          <p:cNvCxnSpPr>
            <a:cxnSpLocks/>
            <a:stCxn id="203" idx="4"/>
            <a:endCxn id="205" idx="0"/>
          </p:cNvCxnSpPr>
          <p:nvPr/>
        </p:nvCxnSpPr>
        <p:spPr>
          <a:xfrm>
            <a:off x="6821549" y="7001050"/>
            <a:ext cx="5154" cy="212434"/>
          </a:xfrm>
          <a:prstGeom prst="straightConnector1">
            <a:avLst/>
          </a:prstGeom>
          <a:noFill/>
          <a:ln w="28575" cap="flat" cmpd="sng">
            <a:solidFill>
              <a:srgbClr val="FFCD2D"/>
            </a:solidFill>
            <a:prstDash val="solid"/>
            <a:round/>
            <a:headEnd type="none" w="med" len="med"/>
            <a:tailEnd type="triangle" w="med" len="med"/>
          </a:ln>
        </p:spPr>
      </p:cxnSp>
      <p:cxnSp>
        <p:nvCxnSpPr>
          <p:cNvPr id="218" name="Google Shape;218;p28"/>
          <p:cNvCxnSpPr>
            <a:cxnSpLocks/>
            <a:stCxn id="203" idx="5"/>
            <a:endCxn id="204" idx="1"/>
          </p:cNvCxnSpPr>
          <p:nvPr/>
        </p:nvCxnSpPr>
        <p:spPr>
          <a:xfrm>
            <a:off x="7637149" y="6667461"/>
            <a:ext cx="188762" cy="122876"/>
          </a:xfrm>
          <a:prstGeom prst="straightConnector1">
            <a:avLst/>
          </a:prstGeom>
          <a:noFill/>
          <a:ln w="28575" cap="flat" cmpd="sng">
            <a:solidFill>
              <a:srgbClr val="FFCD2D"/>
            </a:solidFill>
            <a:prstDash val="solid"/>
            <a:round/>
            <a:headEnd type="none" w="med" len="med"/>
            <a:tailEnd type="triangle" w="med" len="med"/>
          </a:ln>
        </p:spPr>
      </p:cxnSp>
      <p:cxnSp>
        <p:nvCxnSpPr>
          <p:cNvPr id="219" name="Google Shape;219;p28"/>
          <p:cNvCxnSpPr>
            <a:cxnSpLocks/>
            <a:stCxn id="203" idx="6"/>
            <a:endCxn id="209" idx="2"/>
          </p:cNvCxnSpPr>
          <p:nvPr/>
        </p:nvCxnSpPr>
        <p:spPr>
          <a:xfrm>
            <a:off x="7974982" y="5862112"/>
            <a:ext cx="291904" cy="2"/>
          </a:xfrm>
          <a:prstGeom prst="straightConnector1">
            <a:avLst/>
          </a:prstGeom>
          <a:noFill/>
          <a:ln w="28575" cap="flat" cmpd="sng">
            <a:solidFill>
              <a:srgbClr val="FFCD2D"/>
            </a:solidFill>
            <a:prstDash val="solid"/>
            <a:round/>
            <a:headEnd type="none" w="med" len="med"/>
            <a:tailEnd type="triangle" w="med" len="med"/>
          </a:ln>
        </p:spPr>
      </p:cxnSp>
      <p:sp>
        <p:nvSpPr>
          <p:cNvPr id="220" name="Google Shape;220;p28"/>
          <p:cNvSpPr txBox="1"/>
          <p:nvPr/>
        </p:nvSpPr>
        <p:spPr>
          <a:xfrm>
            <a:off x="5668111" y="5444287"/>
            <a:ext cx="2306870" cy="809384"/>
          </a:xfrm>
          <a:prstGeom prst="rect">
            <a:avLst/>
          </a:prstGeom>
          <a:noFill/>
          <a:ln>
            <a:noFill/>
          </a:ln>
        </p:spPr>
        <p:txBody>
          <a:bodyPr spcFirstLastPara="1" wrap="square" lIns="182850" tIns="182850" rIns="182850" bIns="182850" anchor="ctr" anchorCtr="0">
            <a:noAutofit/>
          </a:bodyPr>
          <a:lstStyle/>
          <a:p>
            <a:pPr algn="ctr">
              <a:lnSpc>
                <a:spcPct val="115000"/>
              </a:lnSpc>
            </a:pPr>
            <a:r>
              <a:rPr lang="en" sz="2200" spc="57">
                <a:solidFill>
                  <a:srgbClr val="4C7031"/>
                </a:solidFill>
                <a:latin typeface="Now Medium"/>
                <a:sym typeface="Fira Sans Extra Condensed SemiBold"/>
              </a:rPr>
              <a:t>Stakeholders</a:t>
            </a:r>
            <a:endParaRPr sz="2200" spc="57">
              <a:solidFill>
                <a:srgbClr val="4C7031"/>
              </a:solidFill>
              <a:latin typeface="Now Medium"/>
              <a:sym typeface="Fira Sans Extra Condensed SemiBold"/>
            </a:endParaRPr>
          </a:p>
        </p:txBody>
      </p:sp>
      <p:sp>
        <p:nvSpPr>
          <p:cNvPr id="221" name="Google Shape;221;p28"/>
          <p:cNvSpPr txBox="1"/>
          <p:nvPr/>
        </p:nvSpPr>
        <p:spPr>
          <a:xfrm>
            <a:off x="3586383" y="5457419"/>
            <a:ext cx="1861972" cy="809384"/>
          </a:xfrm>
          <a:prstGeom prst="rect">
            <a:avLst/>
          </a:prstGeom>
          <a:noFill/>
          <a:ln>
            <a:noFill/>
          </a:ln>
        </p:spPr>
        <p:txBody>
          <a:bodyPr spcFirstLastPara="1" wrap="square" lIns="182850" tIns="182850" rIns="182850" bIns="182850" anchor="ctr" anchorCtr="0">
            <a:noAutofit/>
          </a:bodyPr>
          <a:lstStyle/>
          <a:p>
            <a:pPr algn="ctr">
              <a:lnSpc>
                <a:spcPct val="115000"/>
              </a:lnSpc>
            </a:pPr>
            <a:r>
              <a:rPr lang="en-SG" sz="2000" spc="48">
                <a:solidFill>
                  <a:srgbClr val="4C7031"/>
                </a:solidFill>
                <a:latin typeface="Now"/>
                <a:sym typeface="Roboto"/>
              </a:rPr>
              <a:t>Local Community</a:t>
            </a:r>
            <a:endParaRPr sz="2000" spc="48">
              <a:solidFill>
                <a:srgbClr val="4C7031"/>
              </a:solidFill>
              <a:latin typeface="Now"/>
              <a:sym typeface="Roboto"/>
            </a:endParaRPr>
          </a:p>
        </p:txBody>
      </p:sp>
      <p:sp>
        <p:nvSpPr>
          <p:cNvPr id="222" name="Google Shape;222;p28"/>
          <p:cNvSpPr txBox="1"/>
          <p:nvPr/>
        </p:nvSpPr>
        <p:spPr>
          <a:xfrm>
            <a:off x="4215378" y="3917337"/>
            <a:ext cx="2075404" cy="809384"/>
          </a:xfrm>
          <a:prstGeom prst="rect">
            <a:avLst/>
          </a:prstGeom>
          <a:noFill/>
          <a:ln>
            <a:noFill/>
          </a:ln>
        </p:spPr>
        <p:txBody>
          <a:bodyPr spcFirstLastPara="1" wrap="square" lIns="182850" tIns="182850" rIns="182850" bIns="182850" anchor="ctr" anchorCtr="0">
            <a:noAutofit/>
          </a:bodyPr>
          <a:lstStyle/>
          <a:p>
            <a:pPr algn="ctr">
              <a:lnSpc>
                <a:spcPct val="115000"/>
              </a:lnSpc>
            </a:pPr>
            <a:r>
              <a:rPr lang="en-SG" sz="2000" spc="48">
                <a:solidFill>
                  <a:srgbClr val="4C7031"/>
                </a:solidFill>
                <a:latin typeface="Now"/>
                <a:sym typeface="Roboto"/>
              </a:rPr>
              <a:t>Government &amp; Regulatory Bodies</a:t>
            </a:r>
          </a:p>
        </p:txBody>
      </p:sp>
      <p:sp>
        <p:nvSpPr>
          <p:cNvPr id="223" name="Google Shape;223;p28"/>
          <p:cNvSpPr txBox="1"/>
          <p:nvPr/>
        </p:nvSpPr>
        <p:spPr>
          <a:xfrm>
            <a:off x="5827497" y="3202183"/>
            <a:ext cx="2075404" cy="809384"/>
          </a:xfrm>
          <a:prstGeom prst="rect">
            <a:avLst/>
          </a:prstGeom>
          <a:noFill/>
          <a:ln>
            <a:noFill/>
          </a:ln>
        </p:spPr>
        <p:txBody>
          <a:bodyPr spcFirstLastPara="1" wrap="square" lIns="182850" tIns="182850" rIns="182850" bIns="182850" anchor="ctr" anchorCtr="0">
            <a:noAutofit/>
          </a:bodyPr>
          <a:lstStyle/>
          <a:p>
            <a:pPr algn="ctr">
              <a:lnSpc>
                <a:spcPct val="115000"/>
              </a:lnSpc>
            </a:pPr>
            <a:r>
              <a:rPr lang="en-SG" sz="2000" spc="48">
                <a:solidFill>
                  <a:srgbClr val="4C7031"/>
                </a:solidFill>
                <a:latin typeface="Now"/>
                <a:sym typeface="Roboto"/>
              </a:rPr>
              <a:t>Board of Directors</a:t>
            </a:r>
          </a:p>
        </p:txBody>
      </p:sp>
      <p:sp>
        <p:nvSpPr>
          <p:cNvPr id="224" name="Google Shape;224;p28"/>
          <p:cNvSpPr txBox="1"/>
          <p:nvPr/>
        </p:nvSpPr>
        <p:spPr>
          <a:xfrm>
            <a:off x="7442642" y="4062699"/>
            <a:ext cx="2075404" cy="809384"/>
          </a:xfrm>
          <a:prstGeom prst="rect">
            <a:avLst/>
          </a:prstGeom>
          <a:noFill/>
          <a:ln>
            <a:noFill/>
          </a:ln>
        </p:spPr>
        <p:txBody>
          <a:bodyPr spcFirstLastPara="1" wrap="square" lIns="182850" tIns="182850" rIns="182850" bIns="182850" anchor="ctr" anchorCtr="0">
            <a:noAutofit/>
          </a:bodyPr>
          <a:lstStyle/>
          <a:p>
            <a:pPr algn="ctr">
              <a:lnSpc>
                <a:spcPct val="115000"/>
              </a:lnSpc>
            </a:pPr>
            <a:r>
              <a:rPr lang="en-SG" sz="2000" spc="48">
                <a:solidFill>
                  <a:srgbClr val="4C7031"/>
                </a:solidFill>
                <a:latin typeface="Now"/>
                <a:sym typeface="Roboto"/>
              </a:rPr>
              <a:t>Shareholders</a:t>
            </a:r>
          </a:p>
          <a:p>
            <a:pPr algn="ctr">
              <a:lnSpc>
                <a:spcPct val="115000"/>
              </a:lnSpc>
            </a:pPr>
            <a:r>
              <a:rPr lang="en-SG" sz="2000" spc="48">
                <a:solidFill>
                  <a:srgbClr val="4C7031"/>
                </a:solidFill>
                <a:latin typeface="Now"/>
                <a:sym typeface="Roboto"/>
              </a:rPr>
              <a:t>&amp; Investors</a:t>
            </a:r>
          </a:p>
          <a:p>
            <a:pPr algn="ctr">
              <a:lnSpc>
                <a:spcPct val="115000"/>
              </a:lnSpc>
            </a:pPr>
            <a:endParaRPr sz="2200">
              <a:solidFill>
                <a:schemeClr val="dk1"/>
              </a:solidFill>
              <a:latin typeface="Roboto"/>
              <a:ea typeface="Roboto"/>
              <a:cs typeface="Roboto"/>
              <a:sym typeface="Roboto"/>
            </a:endParaRPr>
          </a:p>
        </p:txBody>
      </p:sp>
      <p:sp>
        <p:nvSpPr>
          <p:cNvPr id="225" name="Google Shape;225;p28"/>
          <p:cNvSpPr txBox="1"/>
          <p:nvPr/>
        </p:nvSpPr>
        <p:spPr>
          <a:xfrm>
            <a:off x="8110232" y="5519443"/>
            <a:ext cx="2075404" cy="809384"/>
          </a:xfrm>
          <a:prstGeom prst="rect">
            <a:avLst/>
          </a:prstGeom>
          <a:noFill/>
          <a:ln>
            <a:noFill/>
          </a:ln>
        </p:spPr>
        <p:txBody>
          <a:bodyPr spcFirstLastPara="1" wrap="square" lIns="182850" tIns="182850" rIns="182850" bIns="182850" anchor="ctr" anchorCtr="0">
            <a:noAutofit/>
          </a:bodyPr>
          <a:lstStyle/>
          <a:p>
            <a:pPr algn="ctr">
              <a:lnSpc>
                <a:spcPct val="115000"/>
              </a:lnSpc>
            </a:pPr>
            <a:r>
              <a:rPr lang="en" sz="2000" spc="48">
                <a:solidFill>
                  <a:srgbClr val="4C7031"/>
                </a:solidFill>
                <a:latin typeface="Now"/>
                <a:sym typeface="Roboto"/>
              </a:rPr>
              <a:t>Employees</a:t>
            </a:r>
            <a:endParaRPr sz="2000" spc="48">
              <a:solidFill>
                <a:srgbClr val="4C7031"/>
              </a:solidFill>
              <a:latin typeface="Now"/>
              <a:sym typeface="Roboto"/>
            </a:endParaRPr>
          </a:p>
        </p:txBody>
      </p:sp>
      <p:sp>
        <p:nvSpPr>
          <p:cNvPr id="226" name="Google Shape;226;p28"/>
          <p:cNvSpPr txBox="1"/>
          <p:nvPr/>
        </p:nvSpPr>
        <p:spPr>
          <a:xfrm>
            <a:off x="4215278" y="7042987"/>
            <a:ext cx="2075404" cy="809384"/>
          </a:xfrm>
          <a:prstGeom prst="rect">
            <a:avLst/>
          </a:prstGeom>
          <a:noFill/>
          <a:ln>
            <a:noFill/>
          </a:ln>
        </p:spPr>
        <p:txBody>
          <a:bodyPr spcFirstLastPara="1" wrap="square" lIns="182850" tIns="182850" rIns="182850" bIns="182850" anchor="ctr" anchorCtr="0">
            <a:noAutofit/>
          </a:bodyPr>
          <a:lstStyle/>
          <a:p>
            <a:pPr algn="ctr">
              <a:lnSpc>
                <a:spcPct val="115000"/>
              </a:lnSpc>
            </a:pPr>
            <a:r>
              <a:rPr lang="en-SG" sz="2000" spc="48">
                <a:solidFill>
                  <a:srgbClr val="4C7031"/>
                </a:solidFill>
                <a:latin typeface="Now"/>
                <a:sym typeface="Roboto"/>
              </a:rPr>
              <a:t>NGOs</a:t>
            </a:r>
            <a:endParaRPr sz="2000" spc="48">
              <a:solidFill>
                <a:srgbClr val="4C7031"/>
              </a:solidFill>
              <a:latin typeface="Now"/>
              <a:sym typeface="Roboto"/>
            </a:endParaRPr>
          </a:p>
        </p:txBody>
      </p:sp>
      <p:sp>
        <p:nvSpPr>
          <p:cNvPr id="227" name="Google Shape;227;p28"/>
          <p:cNvSpPr txBox="1"/>
          <p:nvPr/>
        </p:nvSpPr>
        <p:spPr>
          <a:xfrm>
            <a:off x="7419444" y="7042987"/>
            <a:ext cx="2075404" cy="809384"/>
          </a:xfrm>
          <a:prstGeom prst="rect">
            <a:avLst/>
          </a:prstGeom>
          <a:noFill/>
          <a:ln>
            <a:noFill/>
          </a:ln>
        </p:spPr>
        <p:txBody>
          <a:bodyPr spcFirstLastPara="1" wrap="square" lIns="182850" tIns="182850" rIns="182850" bIns="182850" anchor="ctr" anchorCtr="0">
            <a:noAutofit/>
          </a:bodyPr>
          <a:lstStyle/>
          <a:p>
            <a:pPr algn="ctr">
              <a:lnSpc>
                <a:spcPct val="115000"/>
              </a:lnSpc>
            </a:pPr>
            <a:r>
              <a:rPr lang="en" sz="2000" spc="48">
                <a:solidFill>
                  <a:srgbClr val="4C7031"/>
                </a:solidFill>
                <a:latin typeface="Now"/>
                <a:sym typeface="Roboto"/>
              </a:rPr>
              <a:t>Customers</a:t>
            </a:r>
            <a:endParaRPr sz="2000" spc="48">
              <a:solidFill>
                <a:srgbClr val="4C7031"/>
              </a:solidFill>
              <a:latin typeface="Now"/>
              <a:sym typeface="Roboto"/>
            </a:endParaRPr>
          </a:p>
        </p:txBody>
      </p:sp>
      <p:sp>
        <p:nvSpPr>
          <p:cNvPr id="228" name="Google Shape;228;p28"/>
          <p:cNvSpPr txBox="1"/>
          <p:nvPr/>
        </p:nvSpPr>
        <p:spPr>
          <a:xfrm>
            <a:off x="5817324" y="7712721"/>
            <a:ext cx="2075404" cy="809384"/>
          </a:xfrm>
          <a:prstGeom prst="rect">
            <a:avLst/>
          </a:prstGeom>
          <a:noFill/>
          <a:ln>
            <a:noFill/>
          </a:ln>
        </p:spPr>
        <p:txBody>
          <a:bodyPr spcFirstLastPara="1" wrap="square" lIns="182850" tIns="182850" rIns="182850" bIns="182850" anchor="ctr" anchorCtr="0">
            <a:noAutofit/>
          </a:bodyPr>
          <a:lstStyle/>
          <a:p>
            <a:pPr algn="ctr">
              <a:lnSpc>
                <a:spcPct val="115000"/>
              </a:lnSpc>
            </a:pPr>
            <a:r>
              <a:rPr lang="en" sz="2000" spc="48">
                <a:solidFill>
                  <a:srgbClr val="4C7031"/>
                </a:solidFill>
                <a:latin typeface="Now"/>
                <a:sym typeface="Roboto"/>
              </a:rPr>
              <a:t>Suppliers &amp; Partners</a:t>
            </a:r>
            <a:endParaRPr sz="2000" spc="48">
              <a:solidFill>
                <a:srgbClr val="4C7031"/>
              </a:solidFill>
              <a:latin typeface="Now"/>
              <a:sym typeface="Roboto"/>
            </a:endParaRPr>
          </a:p>
        </p:txBody>
      </p:sp>
      <p:sp>
        <p:nvSpPr>
          <p:cNvPr id="30" name="Google Shape;589;p39">
            <a:extLst>
              <a:ext uri="{FF2B5EF4-FFF2-40B4-BE49-F238E27FC236}">
                <a16:creationId xmlns:a16="http://schemas.microsoft.com/office/drawing/2014/main" id="{11694811-3FB3-7DC1-546A-479075F9C7FA}"/>
              </a:ext>
            </a:extLst>
          </p:cNvPr>
          <p:cNvSpPr/>
          <p:nvPr/>
        </p:nvSpPr>
        <p:spPr>
          <a:xfrm>
            <a:off x="11907146" y="2328181"/>
            <a:ext cx="2638796" cy="753470"/>
          </a:xfrm>
          <a:prstGeom prst="rect">
            <a:avLst/>
          </a:prstGeom>
          <a:solidFill>
            <a:srgbClr val="FFCD2D"/>
          </a:solidFill>
          <a:ln>
            <a:noFill/>
          </a:ln>
        </p:spPr>
        <p:txBody>
          <a:bodyPr spcFirstLastPara="1" wrap="square" lIns="182850" tIns="182850" rIns="182850" bIns="182850" anchor="ctr" anchorCtr="0">
            <a:noAutofit/>
          </a:bodyPr>
          <a:lstStyle/>
          <a:p>
            <a:pPr algn="ctr"/>
            <a:r>
              <a:rPr lang="en" spc="39">
                <a:solidFill>
                  <a:srgbClr val="4C7031"/>
                </a:solidFill>
                <a:latin typeface="Now"/>
                <a:sym typeface="Fira Sans Extra Condensed SemiBold"/>
              </a:rPr>
              <a:t>Senior Management</a:t>
            </a:r>
            <a:endParaRPr spc="39">
              <a:solidFill>
                <a:srgbClr val="4C7031"/>
              </a:solidFill>
              <a:latin typeface="Now"/>
              <a:sym typeface="Fira Sans Extra Condensed SemiBold"/>
            </a:endParaRPr>
          </a:p>
        </p:txBody>
      </p:sp>
      <p:sp>
        <p:nvSpPr>
          <p:cNvPr id="31" name="Google Shape;590;p39">
            <a:extLst>
              <a:ext uri="{FF2B5EF4-FFF2-40B4-BE49-F238E27FC236}">
                <a16:creationId xmlns:a16="http://schemas.microsoft.com/office/drawing/2014/main" id="{9CC6CA99-1B14-E0C8-40B8-A7880A3E4CAF}"/>
              </a:ext>
            </a:extLst>
          </p:cNvPr>
          <p:cNvSpPr/>
          <p:nvPr/>
        </p:nvSpPr>
        <p:spPr>
          <a:xfrm>
            <a:off x="11907146" y="3343275"/>
            <a:ext cx="2638796" cy="753470"/>
          </a:xfrm>
          <a:prstGeom prst="rect">
            <a:avLst/>
          </a:prstGeom>
          <a:solidFill>
            <a:srgbClr val="FFCD2D"/>
          </a:solidFill>
          <a:ln>
            <a:noFill/>
          </a:ln>
        </p:spPr>
        <p:txBody>
          <a:bodyPr spcFirstLastPara="1" wrap="square" lIns="182850" tIns="182850" rIns="182850" bIns="182850" anchor="ctr" anchorCtr="0">
            <a:noAutofit/>
          </a:bodyPr>
          <a:lstStyle/>
          <a:p>
            <a:pPr algn="ctr"/>
            <a:r>
              <a:rPr lang="en-SG" spc="39">
                <a:solidFill>
                  <a:srgbClr val="4C7031"/>
                </a:solidFill>
                <a:latin typeface="Now"/>
                <a:sym typeface="Fira Sans Extra Condensed SemiBold"/>
              </a:rPr>
              <a:t>Performance Materials &amp; Technologies</a:t>
            </a:r>
            <a:endParaRPr spc="39">
              <a:solidFill>
                <a:srgbClr val="4C7031"/>
              </a:solidFill>
              <a:latin typeface="Now"/>
              <a:sym typeface="Fira Sans Extra Condensed SemiBold"/>
            </a:endParaRPr>
          </a:p>
        </p:txBody>
      </p:sp>
      <p:sp>
        <p:nvSpPr>
          <p:cNvPr id="32" name="Google Shape;591;p39">
            <a:extLst>
              <a:ext uri="{FF2B5EF4-FFF2-40B4-BE49-F238E27FC236}">
                <a16:creationId xmlns:a16="http://schemas.microsoft.com/office/drawing/2014/main" id="{B76E43C0-CB8F-1E1C-A26E-7CC725B0D4D8}"/>
              </a:ext>
            </a:extLst>
          </p:cNvPr>
          <p:cNvSpPr/>
          <p:nvPr/>
        </p:nvSpPr>
        <p:spPr>
          <a:xfrm>
            <a:off x="11907146" y="4336790"/>
            <a:ext cx="2638796" cy="753470"/>
          </a:xfrm>
          <a:prstGeom prst="rect">
            <a:avLst/>
          </a:prstGeom>
          <a:solidFill>
            <a:srgbClr val="FFCD2D"/>
          </a:solidFill>
          <a:ln>
            <a:noFill/>
          </a:ln>
        </p:spPr>
        <p:txBody>
          <a:bodyPr spcFirstLastPara="1" wrap="square" lIns="182850" tIns="182850" rIns="182850" bIns="182850" anchor="ctr" anchorCtr="0">
            <a:noAutofit/>
          </a:bodyPr>
          <a:lstStyle/>
          <a:p>
            <a:pPr algn="ctr"/>
            <a:r>
              <a:rPr lang="en-SG" spc="39">
                <a:solidFill>
                  <a:srgbClr val="4C7031"/>
                </a:solidFill>
                <a:latin typeface="Now"/>
                <a:sym typeface="Fira Sans Extra Condensed SemiBold"/>
              </a:rPr>
              <a:t>Honeywell Building Technologies</a:t>
            </a:r>
            <a:endParaRPr spc="39">
              <a:solidFill>
                <a:srgbClr val="4C7031"/>
              </a:solidFill>
              <a:latin typeface="Now"/>
              <a:sym typeface="Fira Sans Extra Condensed SemiBold"/>
            </a:endParaRPr>
          </a:p>
        </p:txBody>
      </p:sp>
      <p:sp>
        <p:nvSpPr>
          <p:cNvPr id="33" name="Google Shape;592;p39">
            <a:extLst>
              <a:ext uri="{FF2B5EF4-FFF2-40B4-BE49-F238E27FC236}">
                <a16:creationId xmlns:a16="http://schemas.microsoft.com/office/drawing/2014/main" id="{9AEF3946-0528-2893-0A12-E9F223CE7332}"/>
              </a:ext>
            </a:extLst>
          </p:cNvPr>
          <p:cNvSpPr/>
          <p:nvPr/>
        </p:nvSpPr>
        <p:spPr>
          <a:xfrm>
            <a:off x="11907146" y="5297182"/>
            <a:ext cx="2638796" cy="753470"/>
          </a:xfrm>
          <a:prstGeom prst="rect">
            <a:avLst/>
          </a:prstGeom>
          <a:solidFill>
            <a:srgbClr val="FFCD2D"/>
          </a:solidFill>
          <a:ln>
            <a:noFill/>
          </a:ln>
        </p:spPr>
        <p:txBody>
          <a:bodyPr spcFirstLastPara="1" wrap="square" lIns="182850" tIns="182850" rIns="182850" bIns="182850" anchor="ctr" anchorCtr="0">
            <a:noAutofit/>
          </a:bodyPr>
          <a:lstStyle/>
          <a:p>
            <a:pPr algn="ctr"/>
            <a:r>
              <a:rPr lang="en" sz="1700" spc="39">
                <a:solidFill>
                  <a:srgbClr val="4C7031"/>
                </a:solidFill>
                <a:latin typeface="Now"/>
                <a:sym typeface="Fira Sans Extra Condensed SemiBold"/>
              </a:rPr>
              <a:t>Safety &amp; Productivity Solutions</a:t>
            </a:r>
            <a:endParaRPr sz="1700" spc="39">
              <a:solidFill>
                <a:srgbClr val="4C7031"/>
              </a:solidFill>
              <a:latin typeface="Now"/>
              <a:sym typeface="Fira Sans Extra Condensed SemiBold"/>
            </a:endParaRPr>
          </a:p>
        </p:txBody>
      </p:sp>
      <p:sp>
        <p:nvSpPr>
          <p:cNvPr id="34" name="Google Shape;593;p39">
            <a:extLst>
              <a:ext uri="{FF2B5EF4-FFF2-40B4-BE49-F238E27FC236}">
                <a16:creationId xmlns:a16="http://schemas.microsoft.com/office/drawing/2014/main" id="{97B02EF4-CDAB-25F0-95BA-0B93B8CA7301}"/>
              </a:ext>
            </a:extLst>
          </p:cNvPr>
          <p:cNvSpPr/>
          <p:nvPr/>
        </p:nvSpPr>
        <p:spPr>
          <a:xfrm>
            <a:off x="11907147" y="6254903"/>
            <a:ext cx="2603786" cy="750384"/>
          </a:xfrm>
          <a:prstGeom prst="rect">
            <a:avLst/>
          </a:prstGeom>
          <a:solidFill>
            <a:srgbClr val="FFCD2D"/>
          </a:solidFill>
          <a:ln>
            <a:noFill/>
          </a:ln>
        </p:spPr>
        <p:txBody>
          <a:bodyPr spcFirstLastPara="1" wrap="square" lIns="182850" tIns="182850" rIns="182850" bIns="182850" anchor="ctr" anchorCtr="0">
            <a:noAutofit/>
          </a:bodyPr>
          <a:lstStyle/>
          <a:p>
            <a:pPr algn="ctr"/>
            <a:r>
              <a:rPr lang="en" spc="39">
                <a:solidFill>
                  <a:srgbClr val="4C7031"/>
                </a:solidFill>
                <a:latin typeface="Now"/>
                <a:sym typeface="Fira Sans Extra Condensed SemiBold"/>
              </a:rPr>
              <a:t>Aerospace</a:t>
            </a:r>
            <a:endParaRPr spc="39">
              <a:solidFill>
                <a:srgbClr val="4C7031"/>
              </a:solidFill>
              <a:latin typeface="Now"/>
              <a:sym typeface="Fira Sans Extra Condensed SemiBold"/>
            </a:endParaRPr>
          </a:p>
        </p:txBody>
      </p:sp>
      <p:cxnSp>
        <p:nvCxnSpPr>
          <p:cNvPr id="41" name="Google Shape;601;p39">
            <a:extLst>
              <a:ext uri="{FF2B5EF4-FFF2-40B4-BE49-F238E27FC236}">
                <a16:creationId xmlns:a16="http://schemas.microsoft.com/office/drawing/2014/main" id="{543B9C9E-E696-8A8B-41A6-78AF5137E5DA}"/>
              </a:ext>
            </a:extLst>
          </p:cNvPr>
          <p:cNvCxnSpPr>
            <a:cxnSpLocks/>
            <a:endCxn id="30" idx="1"/>
          </p:cNvCxnSpPr>
          <p:nvPr/>
        </p:nvCxnSpPr>
        <p:spPr>
          <a:xfrm rot="5400000" flipH="1" flipV="1">
            <a:off x="9496781" y="2733135"/>
            <a:ext cx="2438584" cy="2382146"/>
          </a:xfrm>
          <a:prstGeom prst="bentConnector2">
            <a:avLst/>
          </a:prstGeom>
          <a:noFill/>
          <a:ln w="9525" cap="flat" cmpd="sng">
            <a:solidFill>
              <a:srgbClr val="FFCD2D"/>
            </a:solidFill>
            <a:prstDash val="solid"/>
            <a:round/>
            <a:headEnd type="none" w="med" len="med"/>
            <a:tailEnd type="triangle" w="med" len="med"/>
          </a:ln>
        </p:spPr>
      </p:cxnSp>
      <p:sp>
        <p:nvSpPr>
          <p:cNvPr id="194" name="Google Shape;593;p39">
            <a:extLst>
              <a:ext uri="{FF2B5EF4-FFF2-40B4-BE49-F238E27FC236}">
                <a16:creationId xmlns:a16="http://schemas.microsoft.com/office/drawing/2014/main" id="{17AE511B-D19B-6F41-B919-9E85CFAFCA04}"/>
              </a:ext>
            </a:extLst>
          </p:cNvPr>
          <p:cNvSpPr/>
          <p:nvPr/>
        </p:nvSpPr>
        <p:spPr>
          <a:xfrm>
            <a:off x="11907146" y="7273728"/>
            <a:ext cx="2638796" cy="753470"/>
          </a:xfrm>
          <a:prstGeom prst="rect">
            <a:avLst/>
          </a:prstGeom>
          <a:solidFill>
            <a:srgbClr val="FFCD2D"/>
          </a:solidFill>
          <a:ln>
            <a:noFill/>
          </a:ln>
        </p:spPr>
        <p:txBody>
          <a:bodyPr spcFirstLastPara="1" wrap="square" lIns="182850" tIns="182850" rIns="182850" bIns="182850" anchor="ctr" anchorCtr="0">
            <a:noAutofit/>
          </a:bodyPr>
          <a:lstStyle/>
          <a:p>
            <a:pPr algn="ctr"/>
            <a:r>
              <a:rPr lang="en" sz="1700" spc="39">
                <a:solidFill>
                  <a:srgbClr val="4C7031"/>
                </a:solidFill>
                <a:latin typeface="Now"/>
                <a:sym typeface="Fira Sans Extra Condensed SemiBold"/>
              </a:rPr>
              <a:t>Honeywell Connected Enterprise</a:t>
            </a:r>
            <a:endParaRPr sz="1700" spc="39">
              <a:solidFill>
                <a:srgbClr val="4C7031"/>
              </a:solidFill>
              <a:latin typeface="Now"/>
              <a:sym typeface="Fira Sans Extra Condensed SemiBold"/>
            </a:endParaRPr>
          </a:p>
        </p:txBody>
      </p:sp>
      <p:sp>
        <p:nvSpPr>
          <p:cNvPr id="198" name="Google Shape;592;p39">
            <a:extLst>
              <a:ext uri="{FF2B5EF4-FFF2-40B4-BE49-F238E27FC236}">
                <a16:creationId xmlns:a16="http://schemas.microsoft.com/office/drawing/2014/main" id="{B93C8961-DF89-3512-2067-B7A9F247FF40}"/>
              </a:ext>
            </a:extLst>
          </p:cNvPr>
          <p:cNvSpPr/>
          <p:nvPr/>
        </p:nvSpPr>
        <p:spPr>
          <a:xfrm>
            <a:off x="11907146" y="8503680"/>
            <a:ext cx="2638796" cy="753470"/>
          </a:xfrm>
          <a:prstGeom prst="rect">
            <a:avLst/>
          </a:prstGeom>
          <a:solidFill>
            <a:srgbClr val="FFCD2D"/>
          </a:solidFill>
          <a:ln>
            <a:noFill/>
          </a:ln>
        </p:spPr>
        <p:txBody>
          <a:bodyPr spcFirstLastPara="1" wrap="square" lIns="182850" tIns="182850" rIns="182850" bIns="182850" anchor="ctr" anchorCtr="0">
            <a:noAutofit/>
          </a:bodyPr>
          <a:lstStyle/>
          <a:p>
            <a:pPr algn="ctr"/>
            <a:r>
              <a:rPr lang="en" spc="39">
                <a:solidFill>
                  <a:srgbClr val="4C7031"/>
                </a:solidFill>
                <a:latin typeface="Now"/>
                <a:sym typeface="Fira Sans Extra Condensed SemiBold"/>
              </a:rPr>
              <a:t>B2B</a:t>
            </a:r>
            <a:endParaRPr spc="39">
              <a:solidFill>
                <a:srgbClr val="4C7031"/>
              </a:solidFill>
              <a:latin typeface="Now"/>
              <a:sym typeface="Fira Sans Extra Condensed SemiBold"/>
            </a:endParaRPr>
          </a:p>
        </p:txBody>
      </p:sp>
      <p:sp>
        <p:nvSpPr>
          <p:cNvPr id="199" name="Google Shape;593;p39">
            <a:extLst>
              <a:ext uri="{FF2B5EF4-FFF2-40B4-BE49-F238E27FC236}">
                <a16:creationId xmlns:a16="http://schemas.microsoft.com/office/drawing/2014/main" id="{E57471E7-9C9A-AC07-D5DC-CDD7AF486928}"/>
              </a:ext>
            </a:extLst>
          </p:cNvPr>
          <p:cNvSpPr/>
          <p:nvPr/>
        </p:nvSpPr>
        <p:spPr>
          <a:xfrm>
            <a:off x="11912589" y="9352347"/>
            <a:ext cx="2638796" cy="753470"/>
          </a:xfrm>
          <a:prstGeom prst="rect">
            <a:avLst/>
          </a:prstGeom>
          <a:solidFill>
            <a:srgbClr val="FFCD2D"/>
          </a:solidFill>
          <a:ln>
            <a:noFill/>
          </a:ln>
        </p:spPr>
        <p:txBody>
          <a:bodyPr spcFirstLastPara="1" wrap="square" lIns="182850" tIns="182850" rIns="182850" bIns="182850" anchor="ctr" anchorCtr="0">
            <a:noAutofit/>
          </a:bodyPr>
          <a:lstStyle/>
          <a:p>
            <a:pPr algn="ctr"/>
            <a:r>
              <a:rPr lang="en" spc="39">
                <a:solidFill>
                  <a:srgbClr val="4C7031"/>
                </a:solidFill>
                <a:latin typeface="Now"/>
                <a:sym typeface="Fira Sans Extra Condensed SemiBold"/>
              </a:rPr>
              <a:t>B2C</a:t>
            </a:r>
            <a:endParaRPr spc="39">
              <a:solidFill>
                <a:srgbClr val="4C7031"/>
              </a:solidFill>
              <a:latin typeface="Now"/>
              <a:sym typeface="Fira Sans Extra Condensed SemiBold"/>
            </a:endParaRPr>
          </a:p>
        </p:txBody>
      </p:sp>
      <p:cxnSp>
        <p:nvCxnSpPr>
          <p:cNvPr id="250" name="Google Shape;601;p39">
            <a:extLst>
              <a:ext uri="{FF2B5EF4-FFF2-40B4-BE49-F238E27FC236}">
                <a16:creationId xmlns:a16="http://schemas.microsoft.com/office/drawing/2014/main" id="{C5191AB4-5419-34A5-1654-576768E02E8D}"/>
              </a:ext>
            </a:extLst>
          </p:cNvPr>
          <p:cNvCxnSpPr>
            <a:cxnSpLocks/>
            <a:endCxn id="198" idx="1"/>
          </p:cNvCxnSpPr>
          <p:nvPr/>
        </p:nvCxnSpPr>
        <p:spPr>
          <a:xfrm>
            <a:off x="8738006" y="8129271"/>
            <a:ext cx="3169140" cy="751144"/>
          </a:xfrm>
          <a:prstGeom prst="bentConnector3">
            <a:avLst>
              <a:gd name="adj1" fmla="val 15"/>
            </a:avLst>
          </a:prstGeom>
          <a:noFill/>
          <a:ln w="9525" cap="flat" cmpd="sng">
            <a:solidFill>
              <a:srgbClr val="FFCD2D"/>
            </a:solidFill>
            <a:prstDash val="solid"/>
            <a:round/>
            <a:headEnd type="none" w="med" len="med"/>
            <a:tailEnd type="triangle" w="med" len="med"/>
          </a:ln>
        </p:spPr>
      </p:cxnSp>
      <p:sp>
        <p:nvSpPr>
          <p:cNvPr id="2" name="Freeform 3">
            <a:extLst>
              <a:ext uri="{FF2B5EF4-FFF2-40B4-BE49-F238E27FC236}">
                <a16:creationId xmlns:a16="http://schemas.microsoft.com/office/drawing/2014/main" id="{A0A448B9-1582-E8E2-9EE4-B36A5B4A881C}"/>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4" name="TextBox 6">
            <a:extLst>
              <a:ext uri="{FF2B5EF4-FFF2-40B4-BE49-F238E27FC236}">
                <a16:creationId xmlns:a16="http://schemas.microsoft.com/office/drawing/2014/main" id="{8B688253-93A2-C7FA-4953-415F5502A986}"/>
              </a:ext>
            </a:extLst>
          </p:cNvPr>
          <p:cNvSpPr txBox="1"/>
          <p:nvPr/>
        </p:nvSpPr>
        <p:spPr>
          <a:xfrm>
            <a:off x="679845" y="177382"/>
            <a:ext cx="10917731" cy="2462213"/>
          </a:xfrm>
          <a:prstGeom prst="rect">
            <a:avLst/>
          </a:prstGeom>
        </p:spPr>
        <p:txBody>
          <a:bodyPr wrap="square" lIns="0" tIns="0" rIns="0" bIns="0" rtlCol="0" anchor="t">
            <a:spAutoFit/>
          </a:bodyPr>
          <a:lstStyle/>
          <a:p>
            <a:pPr marL="0" lvl="0" indent="0">
              <a:lnSpc>
                <a:spcPts val="9600"/>
              </a:lnSpc>
            </a:pPr>
            <a:r>
              <a:rPr lang="en-US" sz="7200" spc="-200">
                <a:solidFill>
                  <a:srgbClr val="4C7031"/>
                </a:solidFill>
                <a:latin typeface="Ovo"/>
              </a:rPr>
              <a:t>Stakeholder Mapping &amp; Group Segmentation</a:t>
            </a:r>
          </a:p>
        </p:txBody>
      </p:sp>
      <p:sp>
        <p:nvSpPr>
          <p:cNvPr id="3" name="Right Brace 2">
            <a:extLst>
              <a:ext uri="{FF2B5EF4-FFF2-40B4-BE49-F238E27FC236}">
                <a16:creationId xmlns:a16="http://schemas.microsoft.com/office/drawing/2014/main" id="{B4120417-F35F-AAC6-7781-00FCC890B26F}"/>
              </a:ext>
            </a:extLst>
          </p:cNvPr>
          <p:cNvSpPr/>
          <p:nvPr/>
        </p:nvSpPr>
        <p:spPr>
          <a:xfrm>
            <a:off x="14843342" y="3418100"/>
            <a:ext cx="626302" cy="4434271"/>
          </a:xfrm>
          <a:prstGeom prst="rightBrace">
            <a:avLst/>
          </a:prstGeom>
          <a:noFill/>
          <a:ln>
            <a:solidFill>
              <a:srgbClr val="FFCD2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 name="Google Shape;1035;p54">
            <a:extLst>
              <a:ext uri="{FF2B5EF4-FFF2-40B4-BE49-F238E27FC236}">
                <a16:creationId xmlns:a16="http://schemas.microsoft.com/office/drawing/2014/main" id="{E67655D2-5426-0BFB-B61C-C0FDE374C0BE}"/>
              </a:ext>
            </a:extLst>
          </p:cNvPr>
          <p:cNvSpPr txBox="1"/>
          <p:nvPr/>
        </p:nvSpPr>
        <p:spPr>
          <a:xfrm>
            <a:off x="15534038" y="4647009"/>
            <a:ext cx="2638796" cy="884318"/>
          </a:xfrm>
          <a:prstGeom prst="rect">
            <a:avLst/>
          </a:prstGeom>
          <a:solidFill>
            <a:schemeClr val="accent4">
              <a:lumMod val="20000"/>
              <a:lumOff val="80000"/>
            </a:schemeClr>
          </a:solidFill>
          <a:ln>
            <a:solidFill>
              <a:schemeClr val="accent6">
                <a:lumMod val="75000"/>
              </a:schemeClr>
            </a:solidFill>
          </a:ln>
        </p:spPr>
        <p:txBody>
          <a:bodyPr spcFirstLastPara="1" wrap="square" lIns="182850" tIns="182850" rIns="182850" bIns="182850" anchor="ctr" anchorCtr="0">
            <a:noAutofit/>
          </a:bodyPr>
          <a:lstStyle>
            <a:defPPr>
              <a:defRPr lang="en-US"/>
            </a:defPPr>
            <a:lvl1pPr algn="ctr">
              <a:defRPr sz="2400" b="1">
                <a:solidFill>
                  <a:schemeClr val="accent6">
                    <a:lumMod val="75000"/>
                  </a:schemeClr>
                </a:solidFill>
                <a:latin typeface="Now Medium" panose="00000600000000000000" charset="0"/>
                <a:ea typeface="Fira Sans Extra Condensed"/>
                <a:cs typeface="Fira Sans Extra Condensed"/>
              </a:defRPr>
            </a:lvl1pPr>
          </a:lstStyle>
          <a:p>
            <a:r>
              <a:rPr lang="en-US" sz="1800">
                <a:sym typeface="Fira Sans Extra Condensed"/>
              </a:rPr>
              <a:t>Middle Management</a:t>
            </a:r>
            <a:endParaRPr lang="en-SG" sz="1800" b="0">
              <a:latin typeface="Now" panose="020B0604020202020204" charset="0"/>
              <a:sym typeface="Roboto"/>
            </a:endParaRPr>
          </a:p>
        </p:txBody>
      </p:sp>
      <p:sp>
        <p:nvSpPr>
          <p:cNvPr id="6" name="Google Shape;1035;p54">
            <a:extLst>
              <a:ext uri="{FF2B5EF4-FFF2-40B4-BE49-F238E27FC236}">
                <a16:creationId xmlns:a16="http://schemas.microsoft.com/office/drawing/2014/main" id="{6697DF5A-A25E-70D3-6882-BA78CDC1A916}"/>
              </a:ext>
            </a:extLst>
          </p:cNvPr>
          <p:cNvSpPr txBox="1"/>
          <p:nvPr/>
        </p:nvSpPr>
        <p:spPr>
          <a:xfrm>
            <a:off x="15534038" y="5811512"/>
            <a:ext cx="2638796" cy="884318"/>
          </a:xfrm>
          <a:prstGeom prst="rect">
            <a:avLst/>
          </a:prstGeom>
          <a:solidFill>
            <a:schemeClr val="accent4">
              <a:lumMod val="20000"/>
              <a:lumOff val="80000"/>
            </a:schemeClr>
          </a:solidFill>
          <a:ln>
            <a:solidFill>
              <a:schemeClr val="accent6">
                <a:lumMod val="75000"/>
              </a:schemeClr>
            </a:solidFill>
          </a:ln>
        </p:spPr>
        <p:txBody>
          <a:bodyPr spcFirstLastPara="1" wrap="square" lIns="182850" tIns="182850" rIns="182850" bIns="182850" anchor="ctr" anchorCtr="0">
            <a:noAutofit/>
          </a:bodyPr>
          <a:lstStyle>
            <a:defPPr>
              <a:defRPr lang="en-US"/>
            </a:defPPr>
            <a:lvl1pPr algn="ctr">
              <a:defRPr sz="2400" b="1">
                <a:solidFill>
                  <a:schemeClr val="accent6">
                    <a:lumMod val="75000"/>
                  </a:schemeClr>
                </a:solidFill>
                <a:latin typeface="Now Medium" panose="00000600000000000000" charset="0"/>
                <a:ea typeface="Fira Sans Extra Condensed"/>
                <a:cs typeface="Fira Sans Extra Condensed"/>
              </a:defRPr>
            </a:lvl1pPr>
          </a:lstStyle>
          <a:p>
            <a:r>
              <a:rPr lang="en-US" sz="1800">
                <a:sym typeface="Fira Sans Extra Condensed"/>
              </a:rPr>
              <a:t>Staff</a:t>
            </a:r>
            <a:endParaRPr lang="en-SG" sz="1800" b="0">
              <a:latin typeface="Now" panose="020B0604020202020204" charset="0"/>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54"/>
          <p:cNvSpPr/>
          <p:nvPr/>
        </p:nvSpPr>
        <p:spPr>
          <a:xfrm>
            <a:off x="1440710" y="8330484"/>
            <a:ext cx="3613800" cy="695400"/>
          </a:xfrm>
          <a:prstGeom prst="roundRect">
            <a:avLst>
              <a:gd name="adj" fmla="val 0"/>
            </a:avLst>
          </a:prstGeom>
          <a:noFill/>
          <a:ln>
            <a:noFill/>
          </a:ln>
        </p:spPr>
        <p:txBody>
          <a:bodyPr spcFirstLastPara="1" wrap="square" lIns="182850" tIns="182850" rIns="182850" bIns="182850" anchor="ctr" anchorCtr="0">
            <a:noAutofit/>
          </a:bodyPr>
          <a:lstStyle/>
          <a:p>
            <a:pPr algn="r"/>
            <a:r>
              <a:rPr lang="en-SG" sz="2400" b="1">
                <a:solidFill>
                  <a:schemeClr val="accent6">
                    <a:lumMod val="75000"/>
                  </a:schemeClr>
                </a:solidFill>
                <a:latin typeface="Now Medium" panose="00000600000000000000" charset="0"/>
                <a:ea typeface="Fira Sans Extra Condensed"/>
                <a:cs typeface="Fira Sans Extra Condensed"/>
                <a:sym typeface="Fira Sans Extra Condensed"/>
              </a:rPr>
              <a:t>Government &amp; Regulatory Bodies</a:t>
            </a:r>
            <a:endParaRPr sz="2400" b="1">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021" name="Google Shape;1021;p54"/>
          <p:cNvSpPr txBox="1"/>
          <p:nvPr/>
        </p:nvSpPr>
        <p:spPr>
          <a:xfrm>
            <a:off x="912110" y="9067718"/>
            <a:ext cx="4142400" cy="664800"/>
          </a:xfrm>
          <a:prstGeom prst="rect">
            <a:avLst/>
          </a:prstGeom>
          <a:noFill/>
          <a:ln>
            <a:noFill/>
          </a:ln>
        </p:spPr>
        <p:txBody>
          <a:bodyPr spcFirstLastPara="1" wrap="square" lIns="182850" tIns="182850" rIns="182850" bIns="182850" anchor="t" anchorCtr="0">
            <a:noAutofit/>
          </a:bodyPr>
          <a:lstStyle/>
          <a:p>
            <a:pPr algn="r"/>
            <a:r>
              <a:rPr lang="en" sz="2000">
                <a:solidFill>
                  <a:schemeClr val="accent6">
                    <a:lumMod val="75000"/>
                  </a:schemeClr>
                </a:solidFill>
                <a:latin typeface="Now" panose="020B0604020202020204" charset="0"/>
                <a:ea typeface="Roboto"/>
                <a:cs typeface="Roboto"/>
                <a:sym typeface="Roboto"/>
              </a:rPr>
              <a:t>Regulatory Compliance</a:t>
            </a:r>
          </a:p>
          <a:p>
            <a:pPr algn="r"/>
            <a:r>
              <a:rPr lang="en-SG" sz="2000">
                <a:solidFill>
                  <a:schemeClr val="accent6">
                    <a:lumMod val="75000"/>
                  </a:schemeClr>
                </a:solidFill>
                <a:latin typeface="Now" panose="020B0604020202020204" charset="0"/>
                <a:ea typeface="Roboto"/>
                <a:cs typeface="Roboto"/>
                <a:sym typeface="Roboto"/>
              </a:rPr>
              <a:t>P</a:t>
            </a:r>
            <a:r>
              <a:rPr lang="en" sz="2000">
                <a:solidFill>
                  <a:schemeClr val="accent6">
                    <a:lumMod val="75000"/>
                  </a:schemeClr>
                </a:solidFill>
                <a:latin typeface="Now" panose="020B0604020202020204" charset="0"/>
                <a:ea typeface="Roboto"/>
                <a:cs typeface="Roboto"/>
                <a:sym typeface="Roboto"/>
              </a:rPr>
              <a:t>ublic Policy Advocacy</a:t>
            </a:r>
          </a:p>
        </p:txBody>
      </p:sp>
      <p:sp>
        <p:nvSpPr>
          <p:cNvPr id="1022" name="Google Shape;1022;p54"/>
          <p:cNvSpPr/>
          <p:nvPr/>
        </p:nvSpPr>
        <p:spPr>
          <a:xfrm>
            <a:off x="1440710" y="4441358"/>
            <a:ext cx="3613800" cy="695400"/>
          </a:xfrm>
          <a:prstGeom prst="roundRect">
            <a:avLst>
              <a:gd name="adj" fmla="val 0"/>
            </a:avLst>
          </a:prstGeom>
          <a:noFill/>
          <a:ln>
            <a:noFill/>
          </a:ln>
        </p:spPr>
        <p:txBody>
          <a:bodyPr spcFirstLastPara="1" wrap="square" lIns="182850" tIns="182850" rIns="182850" bIns="182850" anchor="ctr" anchorCtr="0">
            <a:noAutofit/>
          </a:bodyPr>
          <a:lstStyle/>
          <a:p>
            <a:pPr algn="r"/>
            <a:r>
              <a:rPr lang="en" sz="2400" b="1">
                <a:solidFill>
                  <a:schemeClr val="accent6">
                    <a:lumMod val="75000"/>
                  </a:schemeClr>
                </a:solidFill>
                <a:latin typeface="Now Medium" panose="00000600000000000000" charset="0"/>
                <a:ea typeface="Fira Sans Extra Condensed"/>
                <a:cs typeface="Fira Sans Extra Condensed"/>
                <a:sym typeface="Fira Sans Extra Condensed"/>
              </a:rPr>
              <a:t>Shareholders &amp; Investors</a:t>
            </a:r>
            <a:endParaRPr sz="2400" b="1">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023" name="Google Shape;1023;p54"/>
          <p:cNvSpPr txBox="1"/>
          <p:nvPr/>
        </p:nvSpPr>
        <p:spPr>
          <a:xfrm>
            <a:off x="926926" y="5043849"/>
            <a:ext cx="4142400" cy="664800"/>
          </a:xfrm>
          <a:prstGeom prst="rect">
            <a:avLst/>
          </a:prstGeom>
          <a:noFill/>
          <a:ln>
            <a:noFill/>
          </a:ln>
        </p:spPr>
        <p:txBody>
          <a:bodyPr spcFirstLastPara="1" wrap="square" lIns="182850" tIns="182850" rIns="182850" bIns="182850" anchor="t" anchorCtr="0">
            <a:noAutofit/>
          </a:bodyPr>
          <a:lstStyle/>
          <a:p>
            <a:pPr algn="r"/>
            <a:r>
              <a:rPr lang="en" sz="2000">
                <a:solidFill>
                  <a:schemeClr val="accent6">
                    <a:lumMod val="75000"/>
                  </a:schemeClr>
                </a:solidFill>
                <a:latin typeface="Now" panose="020B0604020202020204" charset="0"/>
                <a:ea typeface="Roboto"/>
                <a:cs typeface="Roboto"/>
                <a:sym typeface="Roboto"/>
              </a:rPr>
              <a:t>Profit sharing / Divident payouts</a:t>
            </a:r>
          </a:p>
          <a:p>
            <a:pPr algn="r"/>
            <a:r>
              <a:rPr lang="en" sz="2000">
                <a:solidFill>
                  <a:schemeClr val="accent6">
                    <a:lumMod val="75000"/>
                  </a:schemeClr>
                </a:solidFill>
                <a:latin typeface="Now" panose="020B0604020202020204" charset="0"/>
                <a:ea typeface="Roboto"/>
                <a:cs typeface="Roboto"/>
                <a:sym typeface="Roboto"/>
              </a:rPr>
              <a:t>Returns on investment</a:t>
            </a:r>
            <a:endParaRPr lang="en-US" sz="2000">
              <a:solidFill>
                <a:schemeClr val="accent6">
                  <a:lumMod val="75000"/>
                </a:schemeClr>
              </a:solidFill>
              <a:latin typeface="Now" panose="020B0604020202020204" charset="0"/>
              <a:ea typeface="Roboto"/>
              <a:cs typeface="Roboto"/>
              <a:sym typeface="Roboto"/>
            </a:endParaRPr>
          </a:p>
          <a:p>
            <a:pPr algn="r"/>
            <a:r>
              <a:rPr lang="en-US" sz="2000">
                <a:solidFill>
                  <a:schemeClr val="accent6">
                    <a:lumMod val="75000"/>
                  </a:schemeClr>
                </a:solidFill>
                <a:latin typeface="Now" panose="020B0604020202020204" charset="0"/>
                <a:ea typeface="Roboto"/>
                <a:cs typeface="Roboto"/>
                <a:sym typeface="Roboto"/>
              </a:rPr>
              <a:t>Share prices</a:t>
            </a:r>
          </a:p>
        </p:txBody>
      </p:sp>
      <p:sp>
        <p:nvSpPr>
          <p:cNvPr id="1024" name="Google Shape;1024;p54"/>
          <p:cNvSpPr/>
          <p:nvPr/>
        </p:nvSpPr>
        <p:spPr>
          <a:xfrm>
            <a:off x="1440710" y="6503380"/>
            <a:ext cx="3613800" cy="695400"/>
          </a:xfrm>
          <a:prstGeom prst="roundRect">
            <a:avLst>
              <a:gd name="adj" fmla="val 0"/>
            </a:avLst>
          </a:prstGeom>
          <a:noFill/>
          <a:ln>
            <a:noFill/>
          </a:ln>
        </p:spPr>
        <p:txBody>
          <a:bodyPr spcFirstLastPara="1" wrap="square" lIns="182850" tIns="182850" rIns="182850" bIns="182850" anchor="ctr" anchorCtr="0">
            <a:noAutofit/>
          </a:bodyPr>
          <a:lstStyle/>
          <a:p>
            <a:pPr algn="r"/>
            <a:r>
              <a:rPr lang="en" sz="2400" b="1">
                <a:solidFill>
                  <a:schemeClr val="accent6">
                    <a:lumMod val="75000"/>
                  </a:schemeClr>
                </a:solidFill>
                <a:latin typeface="Now Medium" panose="00000600000000000000" charset="0"/>
                <a:ea typeface="Fira Sans Extra Condensed"/>
                <a:cs typeface="Fira Sans Extra Condensed"/>
                <a:sym typeface="Fira Sans Extra Condensed"/>
              </a:rPr>
              <a:t>Suppliers &amp; Partners</a:t>
            </a:r>
            <a:endParaRPr sz="2400" b="1">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025" name="Google Shape;1025;p54"/>
          <p:cNvSpPr txBox="1"/>
          <p:nvPr/>
        </p:nvSpPr>
        <p:spPr>
          <a:xfrm>
            <a:off x="411480" y="7118652"/>
            <a:ext cx="4643030" cy="664800"/>
          </a:xfrm>
          <a:prstGeom prst="rect">
            <a:avLst/>
          </a:prstGeom>
          <a:noFill/>
          <a:ln>
            <a:noFill/>
          </a:ln>
        </p:spPr>
        <p:txBody>
          <a:bodyPr spcFirstLastPara="1" wrap="square" lIns="182850" tIns="182850" rIns="182850" bIns="182850" anchor="t" anchorCtr="0">
            <a:noAutofit/>
          </a:bodyPr>
          <a:lstStyle/>
          <a:p>
            <a:pPr algn="r"/>
            <a:r>
              <a:rPr lang="en" sz="2000">
                <a:solidFill>
                  <a:schemeClr val="accent6">
                    <a:lumMod val="75000"/>
                  </a:schemeClr>
                </a:solidFill>
                <a:latin typeface="Now" panose="020B0604020202020204" charset="0"/>
                <a:ea typeface="Roboto"/>
                <a:cs typeface="Roboto"/>
                <a:sym typeface="Roboto"/>
              </a:rPr>
              <a:t>Strong supply chain partnerships</a:t>
            </a:r>
          </a:p>
          <a:p>
            <a:pPr algn="r"/>
            <a:r>
              <a:rPr lang="en" sz="2000">
                <a:solidFill>
                  <a:schemeClr val="accent6">
                    <a:lumMod val="75000"/>
                  </a:schemeClr>
                </a:solidFill>
                <a:latin typeface="Now" panose="020B0604020202020204" charset="0"/>
                <a:ea typeface="Roboto"/>
                <a:cs typeface="Roboto"/>
                <a:sym typeface="Roboto"/>
              </a:rPr>
              <a:t>Clear line of communication</a:t>
            </a:r>
            <a:endParaRPr sz="2000">
              <a:solidFill>
                <a:schemeClr val="accent6">
                  <a:lumMod val="75000"/>
                </a:schemeClr>
              </a:solidFill>
              <a:latin typeface="Now" panose="020B0604020202020204" charset="0"/>
              <a:ea typeface="Roboto"/>
              <a:cs typeface="Roboto"/>
              <a:sym typeface="Roboto"/>
            </a:endParaRPr>
          </a:p>
        </p:txBody>
      </p:sp>
      <p:sp>
        <p:nvSpPr>
          <p:cNvPr id="1026" name="Google Shape;1026;p54"/>
          <p:cNvSpPr/>
          <p:nvPr/>
        </p:nvSpPr>
        <p:spPr>
          <a:xfrm>
            <a:off x="13218674" y="4307026"/>
            <a:ext cx="3613800" cy="695400"/>
          </a:xfrm>
          <a:prstGeom prst="roundRect">
            <a:avLst>
              <a:gd name="adj" fmla="val 0"/>
            </a:avLst>
          </a:prstGeom>
          <a:noFill/>
          <a:ln>
            <a:noFill/>
          </a:ln>
        </p:spPr>
        <p:txBody>
          <a:bodyPr spcFirstLastPara="1" wrap="square" lIns="182850" tIns="182850" rIns="182850" bIns="182850" anchor="ctr" anchorCtr="0">
            <a:noAutofit/>
          </a:bodyPr>
          <a:lstStyle/>
          <a:p>
            <a:r>
              <a:rPr lang="en" sz="2400" b="1">
                <a:solidFill>
                  <a:schemeClr val="accent6">
                    <a:lumMod val="75000"/>
                  </a:schemeClr>
                </a:solidFill>
                <a:latin typeface="Now Medium" panose="00000600000000000000" charset="0"/>
                <a:ea typeface="Fira Sans Extra Condensed"/>
                <a:cs typeface="Fira Sans Extra Condensed"/>
                <a:sym typeface="Fira Sans Extra Condensed"/>
              </a:rPr>
              <a:t>Customers</a:t>
            </a:r>
            <a:endParaRPr sz="2400" b="1">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027" name="Google Shape;1027;p54"/>
          <p:cNvSpPr txBox="1"/>
          <p:nvPr/>
        </p:nvSpPr>
        <p:spPr>
          <a:xfrm>
            <a:off x="13218674" y="4907080"/>
            <a:ext cx="5105534" cy="664800"/>
          </a:xfrm>
          <a:prstGeom prst="rect">
            <a:avLst/>
          </a:prstGeom>
          <a:noFill/>
          <a:ln>
            <a:noFill/>
          </a:ln>
        </p:spPr>
        <p:txBody>
          <a:bodyPr spcFirstLastPara="1" wrap="square" lIns="182850" tIns="182850" rIns="182850" bIns="182850" anchor="t" anchorCtr="0">
            <a:noAutofit/>
          </a:bodyPr>
          <a:lstStyle/>
          <a:p>
            <a:r>
              <a:rPr lang="en-SG" sz="2000">
                <a:solidFill>
                  <a:schemeClr val="accent6">
                    <a:lumMod val="75000"/>
                  </a:schemeClr>
                </a:solidFill>
                <a:latin typeface="Now" panose="020B0604020202020204" charset="0"/>
                <a:ea typeface="Roboto"/>
                <a:cs typeface="Roboto"/>
                <a:sym typeface="Roboto"/>
              </a:rPr>
              <a:t>Cost efficient products &amp; solutions</a:t>
            </a:r>
          </a:p>
          <a:p>
            <a:r>
              <a:rPr lang="en-SG" sz="2000">
                <a:solidFill>
                  <a:schemeClr val="accent6">
                    <a:lumMod val="75000"/>
                  </a:schemeClr>
                </a:solidFill>
                <a:latin typeface="Now" panose="020B0604020202020204" charset="0"/>
                <a:ea typeface="Roboto"/>
                <a:cs typeface="Roboto"/>
                <a:sym typeface="Roboto"/>
              </a:rPr>
              <a:t>Clear line of communication across SBGs</a:t>
            </a:r>
          </a:p>
          <a:p>
            <a:r>
              <a:rPr lang="en-SG" sz="2000">
                <a:solidFill>
                  <a:schemeClr val="accent6">
                    <a:lumMod val="75000"/>
                  </a:schemeClr>
                </a:solidFill>
                <a:latin typeface="Now" panose="020B0604020202020204" charset="0"/>
                <a:ea typeface="Roboto"/>
                <a:cs typeface="Roboto"/>
                <a:sym typeface="Roboto"/>
              </a:rPr>
              <a:t>Solutions aligned to ESG goals</a:t>
            </a:r>
            <a:endParaRPr sz="2000">
              <a:solidFill>
                <a:schemeClr val="accent6">
                  <a:lumMod val="75000"/>
                </a:schemeClr>
              </a:solidFill>
              <a:latin typeface="Now" panose="020B0604020202020204" charset="0"/>
              <a:ea typeface="Roboto"/>
              <a:cs typeface="Roboto"/>
              <a:sym typeface="Roboto"/>
            </a:endParaRPr>
          </a:p>
        </p:txBody>
      </p:sp>
      <p:sp>
        <p:nvSpPr>
          <p:cNvPr id="1028" name="Google Shape;1028;p54"/>
          <p:cNvSpPr/>
          <p:nvPr/>
        </p:nvSpPr>
        <p:spPr>
          <a:xfrm>
            <a:off x="13218674" y="6484876"/>
            <a:ext cx="3613800" cy="695400"/>
          </a:xfrm>
          <a:prstGeom prst="roundRect">
            <a:avLst>
              <a:gd name="adj" fmla="val 0"/>
            </a:avLst>
          </a:prstGeom>
          <a:noFill/>
          <a:ln>
            <a:noFill/>
          </a:ln>
        </p:spPr>
        <p:txBody>
          <a:bodyPr spcFirstLastPara="1" wrap="square" lIns="182850" tIns="182850" rIns="182850" bIns="182850" anchor="ctr" anchorCtr="0">
            <a:noAutofit/>
          </a:bodyPr>
          <a:lstStyle/>
          <a:p>
            <a:r>
              <a:rPr lang="en" sz="2400" b="1">
                <a:solidFill>
                  <a:schemeClr val="accent6">
                    <a:lumMod val="75000"/>
                  </a:schemeClr>
                </a:solidFill>
                <a:latin typeface="Now Medium" panose="00000600000000000000" charset="0"/>
                <a:ea typeface="Fira Sans Extra Condensed"/>
                <a:cs typeface="Fira Sans Extra Condensed"/>
                <a:sym typeface="Fira Sans Extra Condensed"/>
              </a:rPr>
              <a:t>Local Community</a:t>
            </a:r>
            <a:endParaRPr sz="2400" b="1">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029" name="Google Shape;1029;p54"/>
          <p:cNvSpPr txBox="1"/>
          <p:nvPr/>
        </p:nvSpPr>
        <p:spPr>
          <a:xfrm>
            <a:off x="13218674" y="7113482"/>
            <a:ext cx="5069326" cy="664800"/>
          </a:xfrm>
          <a:prstGeom prst="rect">
            <a:avLst/>
          </a:prstGeom>
          <a:noFill/>
          <a:ln>
            <a:noFill/>
          </a:ln>
        </p:spPr>
        <p:txBody>
          <a:bodyPr spcFirstLastPara="1" wrap="square" lIns="182850" tIns="182850" rIns="182850" bIns="182850" anchor="t" anchorCtr="0">
            <a:noAutofit/>
          </a:bodyPr>
          <a:lstStyle/>
          <a:p>
            <a:r>
              <a:rPr lang="en" sz="2000">
                <a:solidFill>
                  <a:schemeClr val="accent6">
                    <a:lumMod val="75000"/>
                  </a:schemeClr>
                </a:solidFill>
                <a:latin typeface="Now" panose="020B0604020202020204" charset="0"/>
                <a:ea typeface="Roboto"/>
                <a:cs typeface="Roboto"/>
                <a:sym typeface="Roboto"/>
              </a:rPr>
              <a:t>Community support and engagement</a:t>
            </a:r>
          </a:p>
          <a:p>
            <a:r>
              <a:rPr lang="en" sz="2000">
                <a:solidFill>
                  <a:schemeClr val="accent6">
                    <a:lumMod val="75000"/>
                  </a:schemeClr>
                </a:solidFill>
                <a:latin typeface="Now" panose="020B0604020202020204" charset="0"/>
                <a:ea typeface="Roboto"/>
                <a:cs typeface="Roboto"/>
                <a:sym typeface="Roboto"/>
              </a:rPr>
              <a:t>Contribution to economic development &amp; employment</a:t>
            </a:r>
            <a:endParaRPr sz="2000">
              <a:solidFill>
                <a:schemeClr val="accent6">
                  <a:lumMod val="75000"/>
                </a:schemeClr>
              </a:solidFill>
              <a:latin typeface="Now" panose="020B0604020202020204" charset="0"/>
              <a:ea typeface="Roboto"/>
              <a:cs typeface="Roboto"/>
              <a:sym typeface="Roboto"/>
            </a:endParaRPr>
          </a:p>
        </p:txBody>
      </p:sp>
      <p:sp>
        <p:nvSpPr>
          <p:cNvPr id="1030" name="Google Shape;1030;p54"/>
          <p:cNvSpPr/>
          <p:nvPr/>
        </p:nvSpPr>
        <p:spPr>
          <a:xfrm>
            <a:off x="13218674" y="8266268"/>
            <a:ext cx="3613800" cy="695400"/>
          </a:xfrm>
          <a:prstGeom prst="roundRect">
            <a:avLst>
              <a:gd name="adj" fmla="val 0"/>
            </a:avLst>
          </a:prstGeom>
          <a:noFill/>
          <a:ln>
            <a:noFill/>
          </a:ln>
        </p:spPr>
        <p:txBody>
          <a:bodyPr spcFirstLastPara="1" wrap="square" lIns="182850" tIns="182850" rIns="182850" bIns="182850" anchor="ctr" anchorCtr="0">
            <a:noAutofit/>
          </a:bodyPr>
          <a:lstStyle/>
          <a:p>
            <a:r>
              <a:rPr lang="en" sz="2400" b="1">
                <a:solidFill>
                  <a:schemeClr val="accent6">
                    <a:lumMod val="75000"/>
                  </a:schemeClr>
                </a:solidFill>
                <a:latin typeface="Now Medium" panose="00000600000000000000" charset="0"/>
                <a:ea typeface="Fira Sans Extra Condensed"/>
                <a:cs typeface="Fira Sans Extra Condensed"/>
                <a:sym typeface="Fira Sans Extra Condensed"/>
              </a:rPr>
              <a:t>NGOs</a:t>
            </a:r>
            <a:endParaRPr sz="2400" b="1">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031" name="Google Shape;1031;p54"/>
          <p:cNvSpPr txBox="1"/>
          <p:nvPr/>
        </p:nvSpPr>
        <p:spPr>
          <a:xfrm>
            <a:off x="13218674" y="8826716"/>
            <a:ext cx="5069326" cy="664800"/>
          </a:xfrm>
          <a:prstGeom prst="rect">
            <a:avLst/>
          </a:prstGeom>
          <a:noFill/>
          <a:ln>
            <a:noFill/>
          </a:ln>
        </p:spPr>
        <p:txBody>
          <a:bodyPr spcFirstLastPara="1" wrap="square" lIns="182850" tIns="182850" rIns="182850" bIns="182850" anchor="t" anchorCtr="0">
            <a:noAutofit/>
          </a:bodyPr>
          <a:lstStyle/>
          <a:p>
            <a:r>
              <a:rPr lang="en" sz="2000">
                <a:solidFill>
                  <a:schemeClr val="accent6">
                    <a:lumMod val="75000"/>
                  </a:schemeClr>
                </a:solidFill>
                <a:latin typeface="Now" panose="020B0604020202020204" charset="0"/>
                <a:ea typeface="Roboto"/>
                <a:cs typeface="Roboto"/>
                <a:sym typeface="Roboto"/>
              </a:rPr>
              <a:t>Enviromental and corporate social responsbility</a:t>
            </a:r>
          </a:p>
          <a:p>
            <a:r>
              <a:rPr lang="en" sz="2000">
                <a:solidFill>
                  <a:schemeClr val="accent6">
                    <a:lumMod val="75000"/>
                  </a:schemeClr>
                </a:solidFill>
                <a:latin typeface="Now" panose="020B0604020202020204" charset="0"/>
                <a:ea typeface="Roboto"/>
                <a:cs typeface="Roboto"/>
                <a:sym typeface="Roboto"/>
              </a:rPr>
              <a:t>Human rights and inclusivity</a:t>
            </a:r>
          </a:p>
          <a:p>
            <a:endParaRPr sz="2000">
              <a:solidFill>
                <a:schemeClr val="accent6">
                  <a:lumMod val="75000"/>
                </a:schemeClr>
              </a:solidFill>
              <a:latin typeface="Now" panose="020B0604020202020204" charset="0"/>
              <a:ea typeface="Roboto"/>
              <a:cs typeface="Roboto"/>
              <a:sym typeface="Roboto"/>
            </a:endParaRPr>
          </a:p>
        </p:txBody>
      </p:sp>
      <p:sp>
        <p:nvSpPr>
          <p:cNvPr id="1032" name="Google Shape;1032;p54"/>
          <p:cNvSpPr/>
          <p:nvPr/>
        </p:nvSpPr>
        <p:spPr>
          <a:xfrm>
            <a:off x="1440709" y="2712472"/>
            <a:ext cx="3613800" cy="695400"/>
          </a:xfrm>
          <a:prstGeom prst="roundRect">
            <a:avLst>
              <a:gd name="adj" fmla="val 0"/>
            </a:avLst>
          </a:prstGeom>
          <a:noFill/>
          <a:ln>
            <a:noFill/>
          </a:ln>
        </p:spPr>
        <p:txBody>
          <a:bodyPr spcFirstLastPara="1" wrap="square" lIns="182850" tIns="182850" rIns="182850" bIns="182850" anchor="ctr" anchorCtr="0">
            <a:noAutofit/>
          </a:bodyPr>
          <a:lstStyle/>
          <a:p>
            <a:pPr algn="r"/>
            <a:r>
              <a:rPr lang="en" sz="2400" b="1">
                <a:solidFill>
                  <a:schemeClr val="accent6">
                    <a:lumMod val="75000"/>
                  </a:schemeClr>
                </a:solidFill>
                <a:latin typeface="Now Medium" panose="00000600000000000000" charset="0"/>
                <a:sym typeface="Fira Sans Extra Condensed"/>
              </a:rPr>
              <a:t>Board of Directors</a:t>
            </a:r>
            <a:endParaRPr sz="2400" b="1">
              <a:solidFill>
                <a:schemeClr val="accent6">
                  <a:lumMod val="75000"/>
                </a:schemeClr>
              </a:solidFill>
              <a:latin typeface="Now Medium" panose="00000600000000000000" charset="0"/>
              <a:sym typeface="Fira Sans Extra Condensed"/>
            </a:endParaRPr>
          </a:p>
        </p:txBody>
      </p:sp>
      <p:sp>
        <p:nvSpPr>
          <p:cNvPr id="1033" name="Google Shape;1033;p54"/>
          <p:cNvSpPr txBox="1"/>
          <p:nvPr/>
        </p:nvSpPr>
        <p:spPr>
          <a:xfrm>
            <a:off x="411480" y="3367072"/>
            <a:ext cx="4643030" cy="664800"/>
          </a:xfrm>
          <a:prstGeom prst="rect">
            <a:avLst/>
          </a:prstGeom>
          <a:noFill/>
          <a:ln>
            <a:noFill/>
          </a:ln>
        </p:spPr>
        <p:txBody>
          <a:bodyPr spcFirstLastPara="1" wrap="square" lIns="182850" tIns="182850" rIns="182850" bIns="182850" anchor="t" anchorCtr="0">
            <a:noAutofit/>
          </a:bodyPr>
          <a:lstStyle/>
          <a:p>
            <a:pPr algn="r"/>
            <a:r>
              <a:rPr lang="en" sz="2000">
                <a:solidFill>
                  <a:schemeClr val="accent6">
                    <a:lumMod val="75000"/>
                  </a:schemeClr>
                </a:solidFill>
                <a:latin typeface="Now" panose="020B0604020202020204" charset="0"/>
                <a:ea typeface="Roboto"/>
                <a:cs typeface="Roboto"/>
                <a:sym typeface="Roboto"/>
              </a:rPr>
              <a:t>Financial Performance</a:t>
            </a:r>
          </a:p>
          <a:p>
            <a:pPr algn="r"/>
            <a:r>
              <a:rPr lang="en" sz="2000">
                <a:solidFill>
                  <a:schemeClr val="accent6">
                    <a:lumMod val="75000"/>
                  </a:schemeClr>
                </a:solidFill>
                <a:latin typeface="Now" panose="020B0604020202020204" charset="0"/>
                <a:ea typeface="Roboto"/>
                <a:cs typeface="Roboto"/>
                <a:sym typeface="Roboto"/>
              </a:rPr>
              <a:t>Long-term Strategy &amp; Direction</a:t>
            </a:r>
            <a:endParaRPr sz="2000">
              <a:solidFill>
                <a:schemeClr val="accent6">
                  <a:lumMod val="75000"/>
                </a:schemeClr>
              </a:solidFill>
              <a:latin typeface="Now" panose="020B0604020202020204" charset="0"/>
              <a:ea typeface="Roboto"/>
              <a:cs typeface="Roboto"/>
              <a:sym typeface="Roboto"/>
            </a:endParaRPr>
          </a:p>
        </p:txBody>
      </p:sp>
      <p:sp>
        <p:nvSpPr>
          <p:cNvPr id="1034" name="Google Shape;1034;p54"/>
          <p:cNvSpPr/>
          <p:nvPr/>
        </p:nvSpPr>
        <p:spPr>
          <a:xfrm>
            <a:off x="13233493" y="2713748"/>
            <a:ext cx="3613800" cy="695400"/>
          </a:xfrm>
          <a:prstGeom prst="roundRect">
            <a:avLst>
              <a:gd name="adj" fmla="val 0"/>
            </a:avLst>
          </a:prstGeom>
          <a:noFill/>
          <a:ln>
            <a:noFill/>
          </a:ln>
        </p:spPr>
        <p:txBody>
          <a:bodyPr spcFirstLastPara="1" wrap="square" lIns="182850" tIns="182850" rIns="182850" bIns="182850" anchor="ctr" anchorCtr="0">
            <a:noAutofit/>
          </a:bodyPr>
          <a:lstStyle/>
          <a:p>
            <a:r>
              <a:rPr lang="en" sz="2400" b="1">
                <a:solidFill>
                  <a:schemeClr val="accent6">
                    <a:lumMod val="75000"/>
                  </a:schemeClr>
                </a:solidFill>
                <a:latin typeface="Now Medium" panose="00000600000000000000" charset="0"/>
                <a:ea typeface="Fira Sans Extra Condensed"/>
                <a:cs typeface="Fira Sans Extra Condensed"/>
                <a:sym typeface="Fira Sans Extra Condensed"/>
              </a:rPr>
              <a:t>Employees</a:t>
            </a:r>
            <a:endParaRPr sz="2400" b="1">
              <a:solidFill>
                <a:schemeClr val="accent6">
                  <a:lumMod val="75000"/>
                </a:schemeClr>
              </a:solidFill>
              <a:latin typeface="Now Medium" panose="00000600000000000000" charset="0"/>
              <a:ea typeface="Fira Sans Extra Condensed"/>
              <a:cs typeface="Fira Sans Extra Condensed"/>
              <a:sym typeface="Fira Sans Extra Condensed"/>
            </a:endParaRPr>
          </a:p>
        </p:txBody>
      </p:sp>
      <p:sp>
        <p:nvSpPr>
          <p:cNvPr id="1035" name="Google Shape;1035;p54"/>
          <p:cNvSpPr txBox="1"/>
          <p:nvPr/>
        </p:nvSpPr>
        <p:spPr>
          <a:xfrm>
            <a:off x="13182466" y="3201915"/>
            <a:ext cx="5105534" cy="664800"/>
          </a:xfrm>
          <a:prstGeom prst="rect">
            <a:avLst/>
          </a:prstGeom>
          <a:noFill/>
          <a:ln>
            <a:noFill/>
          </a:ln>
        </p:spPr>
        <p:txBody>
          <a:bodyPr spcFirstLastPara="1" wrap="square" lIns="182850" tIns="182850" rIns="182850" bIns="182850" anchor="t" anchorCtr="0">
            <a:noAutofit/>
          </a:bodyPr>
          <a:lstStyle/>
          <a:p>
            <a:r>
              <a:rPr lang="en" sz="2000">
                <a:solidFill>
                  <a:schemeClr val="accent6">
                    <a:lumMod val="75000"/>
                  </a:schemeClr>
                </a:solidFill>
                <a:latin typeface="Now" panose="020B0604020202020204" charset="0"/>
                <a:ea typeface="Roboto"/>
                <a:cs typeface="Roboto"/>
                <a:sym typeface="Roboto"/>
              </a:rPr>
              <a:t>Career opportunities &amp; development</a:t>
            </a:r>
          </a:p>
          <a:p>
            <a:r>
              <a:rPr lang="en" sz="2000">
                <a:solidFill>
                  <a:schemeClr val="accent6">
                    <a:lumMod val="75000"/>
                  </a:schemeClr>
                </a:solidFill>
                <a:latin typeface="Now" panose="020B0604020202020204" charset="0"/>
                <a:ea typeface="Roboto"/>
                <a:cs typeface="Roboto"/>
                <a:sym typeface="Roboto"/>
              </a:rPr>
              <a:t>Compensation &amp; Benefits</a:t>
            </a:r>
          </a:p>
          <a:p>
            <a:r>
              <a:rPr lang="en" sz="2000">
                <a:solidFill>
                  <a:schemeClr val="accent6">
                    <a:lumMod val="75000"/>
                  </a:schemeClr>
                </a:solidFill>
                <a:latin typeface="Now" panose="020B0604020202020204" charset="0"/>
                <a:ea typeface="Roboto"/>
                <a:cs typeface="Roboto"/>
                <a:sym typeface="Roboto"/>
              </a:rPr>
              <a:t>Income stability</a:t>
            </a:r>
          </a:p>
          <a:p>
            <a:endParaRPr sz="2000">
              <a:solidFill>
                <a:schemeClr val="accent6">
                  <a:lumMod val="75000"/>
                </a:schemeClr>
              </a:solidFill>
              <a:latin typeface="Now" panose="020B0604020202020204" charset="0"/>
              <a:ea typeface="Roboto"/>
              <a:cs typeface="Roboto"/>
              <a:sym typeface="Roboto"/>
            </a:endParaRPr>
          </a:p>
        </p:txBody>
      </p:sp>
      <p:cxnSp>
        <p:nvCxnSpPr>
          <p:cNvPr id="1036" name="Google Shape;1036;p54"/>
          <p:cNvCxnSpPr>
            <a:cxnSpLocks/>
            <a:stCxn id="1032" idx="3"/>
            <a:endCxn id="1037" idx="1"/>
          </p:cNvCxnSpPr>
          <p:nvPr/>
        </p:nvCxnSpPr>
        <p:spPr>
          <a:xfrm>
            <a:off x="5054509" y="3060172"/>
            <a:ext cx="2632465" cy="1306405"/>
          </a:xfrm>
          <a:prstGeom prst="bentConnector2">
            <a:avLst/>
          </a:prstGeom>
          <a:noFill/>
          <a:ln w="9525" cap="flat" cmpd="sng">
            <a:solidFill>
              <a:schemeClr val="dk2"/>
            </a:solidFill>
            <a:prstDash val="solid"/>
            <a:round/>
            <a:headEnd type="none" w="med" len="med"/>
            <a:tailEnd type="none" w="med" len="med"/>
          </a:ln>
        </p:spPr>
      </p:cxnSp>
      <p:cxnSp>
        <p:nvCxnSpPr>
          <p:cNvPr id="1038" name="Google Shape;1038;p54"/>
          <p:cNvCxnSpPr>
            <a:cxnSpLocks/>
            <a:stCxn id="1034" idx="1"/>
            <a:endCxn id="1037" idx="7"/>
          </p:cNvCxnSpPr>
          <p:nvPr/>
        </p:nvCxnSpPr>
        <p:spPr>
          <a:xfrm rot="10800000" flipV="1">
            <a:off x="10615857" y="3061447"/>
            <a:ext cx="2617637" cy="1305129"/>
          </a:xfrm>
          <a:prstGeom prst="bentConnector2">
            <a:avLst/>
          </a:prstGeom>
          <a:noFill/>
          <a:ln w="9525" cap="flat" cmpd="sng">
            <a:solidFill>
              <a:schemeClr val="dk2"/>
            </a:solidFill>
            <a:prstDash val="solid"/>
            <a:round/>
            <a:headEnd type="none" w="med" len="med"/>
            <a:tailEnd type="none" w="med" len="med"/>
          </a:ln>
        </p:spPr>
      </p:cxnSp>
      <p:cxnSp>
        <p:nvCxnSpPr>
          <p:cNvPr id="1039" name="Google Shape;1039;p54"/>
          <p:cNvCxnSpPr>
            <a:cxnSpLocks/>
            <a:stCxn id="1022" idx="3"/>
            <a:endCxn id="1040" idx="1"/>
          </p:cNvCxnSpPr>
          <p:nvPr/>
        </p:nvCxnSpPr>
        <p:spPr>
          <a:xfrm>
            <a:off x="5054510" y="4789058"/>
            <a:ext cx="2025858" cy="1042083"/>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41" name="Google Shape;1041;p54"/>
          <p:cNvCxnSpPr>
            <a:cxnSpLocks/>
            <a:stCxn id="1026" idx="1"/>
            <a:endCxn id="1040" idx="3"/>
          </p:cNvCxnSpPr>
          <p:nvPr/>
        </p:nvCxnSpPr>
        <p:spPr>
          <a:xfrm rot="10800000" flipV="1">
            <a:off x="11222434" y="4654725"/>
            <a:ext cx="1996240" cy="1176415"/>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42" name="Google Shape;1042;p54"/>
          <p:cNvCxnSpPr>
            <a:cxnSpLocks/>
            <a:stCxn id="1024" idx="3"/>
            <a:endCxn id="1040" idx="1"/>
          </p:cNvCxnSpPr>
          <p:nvPr/>
        </p:nvCxnSpPr>
        <p:spPr>
          <a:xfrm flipV="1">
            <a:off x="5054510" y="5831141"/>
            <a:ext cx="2025858" cy="1019939"/>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43" name="Google Shape;1043;p54"/>
          <p:cNvCxnSpPr>
            <a:cxnSpLocks/>
            <a:stCxn id="1028" idx="1"/>
            <a:endCxn id="1040" idx="3"/>
          </p:cNvCxnSpPr>
          <p:nvPr/>
        </p:nvCxnSpPr>
        <p:spPr>
          <a:xfrm rot="10800000">
            <a:off x="11222434" y="5831142"/>
            <a:ext cx="1996240" cy="1001435"/>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044" name="Google Shape;1044;p54"/>
          <p:cNvCxnSpPr>
            <a:cxnSpLocks/>
            <a:stCxn id="1020" idx="3"/>
            <a:endCxn id="1037" idx="3"/>
          </p:cNvCxnSpPr>
          <p:nvPr/>
        </p:nvCxnSpPr>
        <p:spPr>
          <a:xfrm flipV="1">
            <a:off x="5054510" y="7295719"/>
            <a:ext cx="2632464" cy="1382465"/>
          </a:xfrm>
          <a:prstGeom prst="bentConnector2">
            <a:avLst/>
          </a:prstGeom>
          <a:noFill/>
          <a:ln w="9525" cap="flat" cmpd="sng">
            <a:solidFill>
              <a:schemeClr val="dk2"/>
            </a:solidFill>
            <a:prstDash val="solid"/>
            <a:round/>
            <a:headEnd type="none" w="med" len="med"/>
            <a:tailEnd type="none" w="med" len="med"/>
          </a:ln>
        </p:spPr>
      </p:cxnSp>
      <p:cxnSp>
        <p:nvCxnSpPr>
          <p:cNvPr id="1045" name="Google Shape;1045;p54"/>
          <p:cNvCxnSpPr>
            <a:cxnSpLocks/>
            <a:stCxn id="1030" idx="1"/>
            <a:endCxn id="1037" idx="5"/>
          </p:cNvCxnSpPr>
          <p:nvPr/>
        </p:nvCxnSpPr>
        <p:spPr>
          <a:xfrm rot="10800000">
            <a:off x="10615856" y="7295720"/>
            <a:ext cx="2602818" cy="1318249"/>
          </a:xfrm>
          <a:prstGeom prst="bentConnector2">
            <a:avLst/>
          </a:prstGeom>
          <a:noFill/>
          <a:ln w="9525" cap="flat" cmpd="sng">
            <a:solidFill>
              <a:schemeClr val="dk2"/>
            </a:solidFill>
            <a:prstDash val="solid"/>
            <a:round/>
            <a:headEnd type="none" w="med" len="med"/>
            <a:tailEnd type="none" w="med" len="med"/>
          </a:ln>
        </p:spPr>
      </p:cxnSp>
      <p:grpSp>
        <p:nvGrpSpPr>
          <p:cNvPr id="1046" name="Google Shape;1046;p54"/>
          <p:cNvGrpSpPr/>
          <p:nvPr/>
        </p:nvGrpSpPr>
        <p:grpSpPr>
          <a:xfrm>
            <a:off x="7080368" y="3759932"/>
            <a:ext cx="4142080" cy="4142432"/>
            <a:chOff x="3661984" y="1365803"/>
            <a:chExt cx="1815906" cy="1815900"/>
          </a:xfrm>
        </p:grpSpPr>
        <p:sp>
          <p:nvSpPr>
            <p:cNvPr id="1037" name="Google Shape;1037;p54"/>
            <p:cNvSpPr/>
            <p:nvPr/>
          </p:nvSpPr>
          <p:spPr>
            <a:xfrm>
              <a:off x="3661990" y="1365803"/>
              <a:ext cx="1815900" cy="1815900"/>
            </a:xfrm>
            <a:prstGeom prst="ellipse">
              <a:avLst/>
            </a:prstGeom>
            <a:solidFill>
              <a:srgbClr val="FFCD2D"/>
            </a:solidFill>
            <a:ln>
              <a:noFill/>
            </a:ln>
          </p:spPr>
          <p:txBody>
            <a:bodyPr spcFirstLastPara="1" wrap="square" lIns="182850" tIns="182850" rIns="182850" bIns="182850" anchor="ctr" anchorCtr="0">
              <a:noAutofit/>
            </a:bodyPr>
            <a:lstStyle/>
            <a:p>
              <a:endParaRPr sz="2100">
                <a:solidFill>
                  <a:schemeClr val="accent6">
                    <a:lumMod val="75000"/>
                  </a:schemeClr>
                </a:solidFill>
              </a:endParaRPr>
            </a:p>
          </p:txBody>
        </p:sp>
        <p:sp>
          <p:nvSpPr>
            <p:cNvPr id="1040" name="Google Shape;1040;p54"/>
            <p:cNvSpPr txBox="1"/>
            <p:nvPr/>
          </p:nvSpPr>
          <p:spPr>
            <a:xfrm>
              <a:off x="3661984" y="1860500"/>
              <a:ext cx="1815900" cy="826500"/>
            </a:xfrm>
            <a:prstGeom prst="rect">
              <a:avLst/>
            </a:prstGeom>
            <a:noFill/>
            <a:ln>
              <a:noFill/>
            </a:ln>
          </p:spPr>
          <p:txBody>
            <a:bodyPr spcFirstLastPara="1" wrap="square" lIns="182850" tIns="182850" rIns="182850" bIns="182850" anchor="ctr" anchorCtr="0">
              <a:noAutofit/>
            </a:bodyPr>
            <a:lstStyle/>
            <a:p>
              <a:pPr algn="ctr">
                <a:lnSpc>
                  <a:spcPct val="115000"/>
                </a:lnSpc>
              </a:pPr>
              <a:r>
                <a:rPr lang="en" sz="3600">
                  <a:solidFill>
                    <a:schemeClr val="accent6">
                      <a:lumMod val="75000"/>
                    </a:schemeClr>
                  </a:solidFill>
                  <a:latin typeface="Now Medium" panose="00000600000000000000" charset="0"/>
                  <a:ea typeface="Fira Sans Extra Condensed SemiBold"/>
                  <a:cs typeface="Fira Sans Extra Condensed SemiBold"/>
                  <a:sym typeface="Fira Sans Extra Condensed SemiBold"/>
                </a:rPr>
                <a:t>Needs &amp; Concerns</a:t>
              </a:r>
              <a:endParaRPr sz="3600">
                <a:solidFill>
                  <a:schemeClr val="accent6">
                    <a:lumMod val="75000"/>
                  </a:schemeClr>
                </a:solidFill>
                <a:latin typeface="Now Medium" panose="00000600000000000000" charset="0"/>
                <a:ea typeface="Fira Sans Extra Condensed SemiBold"/>
                <a:cs typeface="Fira Sans Extra Condensed SemiBold"/>
                <a:sym typeface="Fira Sans Extra Condensed SemiBold"/>
              </a:endParaRPr>
            </a:p>
          </p:txBody>
        </p:sp>
      </p:grpSp>
      <p:sp>
        <p:nvSpPr>
          <p:cNvPr id="12" name="Freeform 3">
            <a:extLst>
              <a:ext uri="{FF2B5EF4-FFF2-40B4-BE49-F238E27FC236}">
                <a16:creationId xmlns:a16="http://schemas.microsoft.com/office/drawing/2014/main" id="{AA913953-8B75-732B-07D0-8157633C57A9}"/>
              </a:ext>
            </a:extLst>
          </p:cNvPr>
          <p:cNvSpPr/>
          <p:nvPr/>
        </p:nvSpPr>
        <p:spPr>
          <a:xfrm>
            <a:off x="13218674" y="325882"/>
            <a:ext cx="4863744" cy="884317"/>
          </a:xfrm>
          <a:custGeom>
            <a:avLst/>
            <a:gdLst/>
            <a:ahLst/>
            <a:cxnLst/>
            <a:rect l="l" t="t" r="r" b="b"/>
            <a:pathLst>
              <a:path w="4863744" h="884317">
                <a:moveTo>
                  <a:pt x="0" y="0"/>
                </a:moveTo>
                <a:lnTo>
                  <a:pt x="4863744" y="0"/>
                </a:lnTo>
                <a:lnTo>
                  <a:pt x="4863744" y="884317"/>
                </a:lnTo>
                <a:lnTo>
                  <a:pt x="0" y="884317"/>
                </a:lnTo>
                <a:lnTo>
                  <a:pt x="0" y="0"/>
                </a:lnTo>
                <a:close/>
              </a:path>
            </a:pathLst>
          </a:custGeom>
          <a:blipFill>
            <a:blip r:embed="rId3"/>
            <a:stretch>
              <a:fillRect/>
            </a:stretch>
          </a:blipFill>
        </p:spPr>
        <p:txBody>
          <a:bodyPr/>
          <a:lstStyle/>
          <a:p>
            <a:endParaRPr lang="en-SG"/>
          </a:p>
        </p:txBody>
      </p:sp>
      <p:sp>
        <p:nvSpPr>
          <p:cNvPr id="13" name="TextBox 6">
            <a:extLst>
              <a:ext uri="{FF2B5EF4-FFF2-40B4-BE49-F238E27FC236}">
                <a16:creationId xmlns:a16="http://schemas.microsoft.com/office/drawing/2014/main" id="{BB62A933-6D92-4438-C1D0-9304C2C58586}"/>
              </a:ext>
            </a:extLst>
          </p:cNvPr>
          <p:cNvSpPr txBox="1"/>
          <p:nvPr/>
        </p:nvSpPr>
        <p:spPr>
          <a:xfrm>
            <a:off x="865666" y="758516"/>
            <a:ext cx="12545534" cy="1180131"/>
          </a:xfrm>
          <a:prstGeom prst="rect">
            <a:avLst/>
          </a:prstGeom>
        </p:spPr>
        <p:txBody>
          <a:bodyPr wrap="square" lIns="0" tIns="0" rIns="0" bIns="0" rtlCol="0" anchor="t">
            <a:spAutoFit/>
          </a:bodyPr>
          <a:lstStyle/>
          <a:p>
            <a:pPr marL="0" lvl="0" indent="0">
              <a:lnSpc>
                <a:spcPts val="9600"/>
              </a:lnSpc>
            </a:pPr>
            <a:r>
              <a:rPr lang="en" sz="7200" spc="-200">
                <a:solidFill>
                  <a:srgbClr val="4C7031"/>
                </a:solidFill>
                <a:latin typeface="Ovo" panose="020B0604020202020204" charset="0"/>
              </a:rPr>
              <a:t>Stakeholder Needs &amp; Concerns</a:t>
            </a:r>
            <a:endParaRPr lang="en-US" sz="7200" spc="-200">
              <a:solidFill>
                <a:srgbClr val="4C7031"/>
              </a:solidFill>
              <a:latin typeface="Ovo" panose="020B0604020202020204" charset="0"/>
            </a:endParaRPr>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205a20b-c149-47a9-8f4a-a32c4e0d16f5">
      <Terms xmlns="http://schemas.microsoft.com/office/infopath/2007/PartnerControls"/>
    </lcf76f155ced4ddcb4097134ff3c332f>
    <TaxCatchAll xmlns="c465195b-3062-42c9-93b5-740e4816d09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120CB8C3316BD47863A30A5BC2FC470" ma:contentTypeVersion="12" ma:contentTypeDescription="Create a new document." ma:contentTypeScope="" ma:versionID="3ff611e04cc21701745312f790fba349">
  <xsd:schema xmlns:xsd="http://www.w3.org/2001/XMLSchema" xmlns:xs="http://www.w3.org/2001/XMLSchema" xmlns:p="http://schemas.microsoft.com/office/2006/metadata/properties" xmlns:ns2="a205a20b-c149-47a9-8f4a-a32c4e0d16f5" xmlns:ns3="c465195b-3062-42c9-93b5-740e4816d091" targetNamespace="http://schemas.microsoft.com/office/2006/metadata/properties" ma:root="true" ma:fieldsID="614a24456fa756d17e977931d9136241" ns2:_="" ns3:_="">
    <xsd:import namespace="a205a20b-c149-47a9-8f4a-a32c4e0d16f5"/>
    <xsd:import namespace="c465195b-3062-42c9-93b5-740e4816d09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05a20b-c149-47a9-8f4a-a32c4e0d16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eec61d7-21c4-46ea-8069-5c692c33a4c8"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65195b-3062-42c9-93b5-740e4816d09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5ddd72c-ae32-4958-afdd-460080292054}" ma:internalName="TaxCatchAll" ma:showField="CatchAllData" ma:web="c465195b-3062-42c9-93b5-740e4816d091">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93F898-503E-4B05-9A39-6EE6F4E92B17}">
  <ds:schemaRefs>
    <ds:schemaRef ds:uri="http://schemas.microsoft.com/sharepoint/v3/contenttype/forms"/>
  </ds:schemaRefs>
</ds:datastoreItem>
</file>

<file path=customXml/itemProps2.xml><?xml version="1.0" encoding="utf-8"?>
<ds:datastoreItem xmlns:ds="http://schemas.openxmlformats.org/officeDocument/2006/customXml" ds:itemID="{D6EB6DFA-3B07-4B94-8B66-E871443FCC43}">
  <ds:schemaRefs>
    <ds:schemaRef ds:uri="http://www.w3.org/XML/1998/namespace"/>
    <ds:schemaRef ds:uri="http://purl.org/dc/elements/1.1/"/>
    <ds:schemaRef ds:uri="http://schemas.microsoft.com/office/infopath/2007/PartnerControls"/>
    <ds:schemaRef ds:uri="a205a20b-c149-47a9-8f4a-a32c4e0d16f5"/>
    <ds:schemaRef ds:uri="http://schemas.microsoft.com/office/2006/metadata/properties"/>
    <ds:schemaRef ds:uri="http://purl.org/dc/dcmitype/"/>
    <ds:schemaRef ds:uri="http://schemas.microsoft.com/office/2006/documentManagement/types"/>
    <ds:schemaRef ds:uri="c465195b-3062-42c9-93b5-740e4816d091"/>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F98C3E8D-FBD7-494A-82D7-F6FF916992D7}">
  <ds:schemaRefs>
    <ds:schemaRef ds:uri="a205a20b-c149-47a9-8f4a-a32c4e0d16f5"/>
    <ds:schemaRef ds:uri="c465195b-3062-42c9-93b5-740e4816d0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0</TotalTime>
  <Words>5067</Words>
  <Application>Microsoft Macintosh PowerPoint</Application>
  <PresentationFormat>Custom</PresentationFormat>
  <Paragraphs>1023</Paragraphs>
  <Slides>43</Slides>
  <Notes>30</Notes>
  <HiddenSlides>7</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62" baseType="lpstr">
      <vt:lpstr>Ovo</vt:lpstr>
      <vt:lpstr>Calibri</vt:lpstr>
      <vt:lpstr>Fira Sans Extra Condensed</vt:lpstr>
      <vt:lpstr>Wingdings</vt:lpstr>
      <vt:lpstr>Aptos</vt:lpstr>
      <vt:lpstr>Söhne</vt:lpstr>
      <vt:lpstr>Arial</vt:lpstr>
      <vt:lpstr>Roboto</vt:lpstr>
      <vt:lpstr>Arial Narrow</vt:lpstr>
      <vt:lpstr>Now</vt:lpstr>
      <vt:lpstr>Georgia Pro</vt:lpstr>
      <vt:lpstr>Barlow Condensed</vt:lpstr>
      <vt:lpstr>Open Sans Bold</vt:lpstr>
      <vt:lpstr>Now Medium</vt:lpstr>
      <vt:lpstr>Calibri Light</vt:lpstr>
      <vt:lpstr>Now Bold</vt:lpstr>
      <vt:lpstr>Fira Sans Extra Condensed SemiBold</vt:lpstr>
      <vt:lpstr>Office 2013 - 2022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Plan (FY2425)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Competitive salary for new Job Roles ,retaining the old ones can be done with below parameters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Honeywell Change Management Plan</dc:title>
  <cp:lastModifiedBy>Kruti CHANDRASHEKAR</cp:lastModifiedBy>
  <cp:revision>1</cp:revision>
  <dcterms:created xsi:type="dcterms:W3CDTF">2006-08-16T00:00:00Z</dcterms:created>
  <dcterms:modified xsi:type="dcterms:W3CDTF">2024-04-08T09:34:08Z</dcterms:modified>
  <dc:identifier>DAF-PuK96_4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0x0101002120CB8C3316BD47863A30A5BC2FC470</vt:lpwstr>
  </property>
  <property fmtid="{D5CDD505-2E9C-101B-9397-08002B2CF9AE}" pid="3" name="MediaServiceImageTags">
    <vt:lpwstr/>
  </property>
</Properties>
</file>